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sldIdLst>
    <p:sldId id="256" r:id="rId2"/>
    <p:sldId id="258" r:id="rId3"/>
    <p:sldId id="259" r:id="rId4"/>
    <p:sldId id="260" r:id="rId5"/>
    <p:sldId id="261" r:id="rId6"/>
    <p:sldId id="262" r:id="rId7"/>
    <p:sldId id="263" r:id="rId8"/>
    <p:sldId id="264" r:id="rId9"/>
    <p:sldId id="265" r:id="rId10"/>
    <p:sldId id="268" r:id="rId11"/>
    <p:sldId id="267"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5BFB1-E98D-2576-C728-42A4F68F09D6}" v="230" dt="2026-01-26T07:55:19.759"/>
    <p1510:client id="{35ED98DE-D603-4AC6-BF54-BD3B88CCC3DC}" v="12" dt="2026-01-25T17:22:15.415"/>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1"/>
    <p:restoredTop sz="94663"/>
  </p:normalViewPr>
  <p:slideViewPr>
    <p:cSldViewPr snapToGrid="0">
      <p:cViewPr varScale="1">
        <p:scale>
          <a:sx n="78" d="100"/>
          <a:sy n="78" d="100"/>
        </p:scale>
        <p:origin x="11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62D725-AFE5-7A44-98C1-B0BF41B502CD}" type="datetimeFigureOut">
              <a:rPr lang="el-GR" smtClean="0"/>
              <a:t>26/1/2026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EE5B24B-3F6C-C14F-878F-619FBF1FED6E}" type="slidenum">
              <a:rPr lang="el-GR" smtClean="0"/>
              <a:t>‹#›</a:t>
            </a:fld>
            <a:endParaRPr lang="el-GR"/>
          </a:p>
        </p:txBody>
      </p:sp>
    </p:spTree>
    <p:extLst>
      <p:ext uri="{BB962C8B-B14F-4D97-AF65-F5344CB8AC3E}">
        <p14:creationId xmlns:p14="http://schemas.microsoft.com/office/powerpoint/2010/main" val="376759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2D725-AFE5-7A44-98C1-B0BF41B502CD}" type="datetimeFigureOut">
              <a:rPr lang="el-GR" smtClean="0"/>
              <a:t>26/1/2026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EE5B24B-3F6C-C14F-878F-619FBF1FED6E}" type="slidenum">
              <a:rPr lang="el-GR" smtClean="0"/>
              <a:t>‹#›</a:t>
            </a:fld>
            <a:endParaRPr lang="el-GR"/>
          </a:p>
        </p:txBody>
      </p:sp>
    </p:spTree>
    <p:extLst>
      <p:ext uri="{BB962C8B-B14F-4D97-AF65-F5344CB8AC3E}">
        <p14:creationId xmlns:p14="http://schemas.microsoft.com/office/powerpoint/2010/main" val="12777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2D725-AFE5-7A44-98C1-B0BF41B502CD}" type="datetimeFigureOut">
              <a:rPr lang="el-GR" smtClean="0"/>
              <a:t>26/1/2026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EE5B24B-3F6C-C14F-878F-619FBF1FED6E}" type="slidenum">
              <a:rPr lang="el-GR" smtClean="0"/>
              <a:t>‹#›</a:t>
            </a:fld>
            <a:endParaRPr lang="el-GR"/>
          </a:p>
        </p:txBody>
      </p:sp>
    </p:spTree>
    <p:extLst>
      <p:ext uri="{BB962C8B-B14F-4D97-AF65-F5344CB8AC3E}">
        <p14:creationId xmlns:p14="http://schemas.microsoft.com/office/powerpoint/2010/main" val="66739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2D725-AFE5-7A44-98C1-B0BF41B502CD}" type="datetimeFigureOut">
              <a:rPr lang="el-GR" smtClean="0"/>
              <a:t>26/1/2026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EE5B24B-3F6C-C14F-878F-619FBF1FED6E}" type="slidenum">
              <a:rPr lang="el-GR" smtClean="0"/>
              <a:t>‹#›</a:t>
            </a:fld>
            <a:endParaRPr lang="el-GR"/>
          </a:p>
        </p:txBody>
      </p:sp>
    </p:spTree>
    <p:extLst>
      <p:ext uri="{BB962C8B-B14F-4D97-AF65-F5344CB8AC3E}">
        <p14:creationId xmlns:p14="http://schemas.microsoft.com/office/powerpoint/2010/main" val="268035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62D725-AFE5-7A44-98C1-B0BF41B502CD}" type="datetimeFigureOut">
              <a:rPr lang="el-GR" smtClean="0"/>
              <a:t>26/1/2026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EE5B24B-3F6C-C14F-878F-619FBF1FED6E}" type="slidenum">
              <a:rPr lang="el-GR" smtClean="0"/>
              <a:t>‹#›</a:t>
            </a:fld>
            <a:endParaRPr lang="el-GR"/>
          </a:p>
        </p:txBody>
      </p:sp>
    </p:spTree>
    <p:extLst>
      <p:ext uri="{BB962C8B-B14F-4D97-AF65-F5344CB8AC3E}">
        <p14:creationId xmlns:p14="http://schemas.microsoft.com/office/powerpoint/2010/main" val="1083669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62D725-AFE5-7A44-98C1-B0BF41B502CD}" type="datetimeFigureOut">
              <a:rPr lang="el-GR" smtClean="0"/>
              <a:t>26/1/2026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EE5B24B-3F6C-C14F-878F-619FBF1FED6E}" type="slidenum">
              <a:rPr lang="el-GR" smtClean="0"/>
              <a:t>‹#›</a:t>
            </a:fld>
            <a:endParaRPr lang="el-GR"/>
          </a:p>
        </p:txBody>
      </p:sp>
    </p:spTree>
    <p:extLst>
      <p:ext uri="{BB962C8B-B14F-4D97-AF65-F5344CB8AC3E}">
        <p14:creationId xmlns:p14="http://schemas.microsoft.com/office/powerpoint/2010/main" val="402597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62D725-AFE5-7A44-98C1-B0BF41B502CD}" type="datetimeFigureOut">
              <a:rPr lang="el-GR" smtClean="0"/>
              <a:t>26/1/2026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EE5B24B-3F6C-C14F-878F-619FBF1FED6E}" type="slidenum">
              <a:rPr lang="el-GR" smtClean="0"/>
              <a:t>‹#›</a:t>
            </a:fld>
            <a:endParaRPr lang="el-GR"/>
          </a:p>
        </p:txBody>
      </p:sp>
    </p:spTree>
    <p:extLst>
      <p:ext uri="{BB962C8B-B14F-4D97-AF65-F5344CB8AC3E}">
        <p14:creationId xmlns:p14="http://schemas.microsoft.com/office/powerpoint/2010/main" val="4032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62D725-AFE5-7A44-98C1-B0BF41B502CD}" type="datetimeFigureOut">
              <a:rPr lang="el-GR" smtClean="0"/>
              <a:t>26/1/2026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EE5B24B-3F6C-C14F-878F-619FBF1FED6E}" type="slidenum">
              <a:rPr lang="el-GR" smtClean="0"/>
              <a:t>‹#›</a:t>
            </a:fld>
            <a:endParaRPr lang="el-GR"/>
          </a:p>
        </p:txBody>
      </p:sp>
    </p:spTree>
    <p:extLst>
      <p:ext uri="{BB962C8B-B14F-4D97-AF65-F5344CB8AC3E}">
        <p14:creationId xmlns:p14="http://schemas.microsoft.com/office/powerpoint/2010/main" val="226453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2D725-AFE5-7A44-98C1-B0BF41B502CD}" type="datetimeFigureOut">
              <a:rPr lang="el-GR" smtClean="0"/>
              <a:t>26/1/2026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EE5B24B-3F6C-C14F-878F-619FBF1FED6E}" type="slidenum">
              <a:rPr lang="el-GR" smtClean="0"/>
              <a:t>‹#›</a:t>
            </a:fld>
            <a:endParaRPr lang="el-GR"/>
          </a:p>
        </p:txBody>
      </p:sp>
    </p:spTree>
    <p:extLst>
      <p:ext uri="{BB962C8B-B14F-4D97-AF65-F5344CB8AC3E}">
        <p14:creationId xmlns:p14="http://schemas.microsoft.com/office/powerpoint/2010/main" val="260305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62D725-AFE5-7A44-98C1-B0BF41B502CD}" type="datetimeFigureOut">
              <a:rPr lang="el-GR" smtClean="0"/>
              <a:t>26/1/2026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EE5B24B-3F6C-C14F-878F-619FBF1FED6E}" type="slidenum">
              <a:rPr lang="el-GR" smtClean="0"/>
              <a:t>‹#›</a:t>
            </a:fld>
            <a:endParaRPr lang="el-GR"/>
          </a:p>
        </p:txBody>
      </p:sp>
    </p:spTree>
    <p:extLst>
      <p:ext uri="{BB962C8B-B14F-4D97-AF65-F5344CB8AC3E}">
        <p14:creationId xmlns:p14="http://schemas.microsoft.com/office/powerpoint/2010/main" val="428087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62D725-AFE5-7A44-98C1-B0BF41B502CD}" type="datetimeFigureOut">
              <a:rPr lang="el-GR" smtClean="0"/>
              <a:t>26/1/2026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EE5B24B-3F6C-C14F-878F-619FBF1FED6E}" type="slidenum">
              <a:rPr lang="el-GR" smtClean="0"/>
              <a:t>‹#›</a:t>
            </a:fld>
            <a:endParaRPr lang="el-GR"/>
          </a:p>
        </p:txBody>
      </p:sp>
    </p:spTree>
    <p:extLst>
      <p:ext uri="{BB962C8B-B14F-4D97-AF65-F5344CB8AC3E}">
        <p14:creationId xmlns:p14="http://schemas.microsoft.com/office/powerpoint/2010/main" val="106954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2D725-AFE5-7A44-98C1-B0BF41B502CD}" type="datetimeFigureOut">
              <a:rPr lang="el-GR" smtClean="0"/>
              <a:t>26/1/2026</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5B24B-3F6C-C14F-878F-619FBF1FED6E}" type="slidenum">
              <a:rPr lang="el-GR" smtClean="0"/>
              <a:t>‹#›</a:t>
            </a:fld>
            <a:endParaRPr lang="el-GR"/>
          </a:p>
        </p:txBody>
      </p:sp>
    </p:spTree>
    <p:extLst>
      <p:ext uri="{BB962C8B-B14F-4D97-AF65-F5344CB8AC3E}">
        <p14:creationId xmlns:p14="http://schemas.microsoft.com/office/powerpoint/2010/main" val="38226451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Στρογγυλεμένο ορθογώνιο 3">
            <a:extLst>
              <a:ext uri="{FF2B5EF4-FFF2-40B4-BE49-F238E27FC236}">
                <a16:creationId xmlns:a16="http://schemas.microsoft.com/office/drawing/2014/main" id="{0D195E1B-9479-79E0-8DE0-052D9CBB624B}"/>
              </a:ext>
            </a:extLst>
          </p:cNvPr>
          <p:cNvSpPr/>
          <p:nvPr/>
        </p:nvSpPr>
        <p:spPr>
          <a:xfrm>
            <a:off x="1487837" y="2428094"/>
            <a:ext cx="9577952" cy="2887824"/>
          </a:xfrm>
          <a:prstGeom prst="roundRect">
            <a:avLst/>
          </a:prstGeom>
          <a:noFill/>
          <a:ln w="25400" cap="flat" cmpd="sng" algn="ctr">
            <a:solidFill>
              <a:schemeClr val="accent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algn="ctr"/>
            <a:r>
              <a:rPr lang="el-GR" sz="2000" b="1" dirty="0">
                <a:solidFill>
                  <a:srgbClr val="002060"/>
                </a:solidFill>
              </a:rPr>
              <a:t>ΠΑΡΟΥΣΙΑΣΗ ΣΧΕΔΙΟΥ ΝΟΜΟΥ</a:t>
            </a:r>
          </a:p>
          <a:p>
            <a:pPr algn="ctr"/>
            <a:endParaRPr lang="el-GR" sz="2000" b="1" dirty="0">
              <a:solidFill>
                <a:srgbClr val="002060"/>
              </a:solidFill>
            </a:endParaRPr>
          </a:p>
          <a:p>
            <a:pPr algn="ctr"/>
            <a:r>
              <a:rPr lang="el-GR" sz="2000" b="1">
                <a:solidFill>
                  <a:srgbClr val="002060"/>
                </a:solidFill>
              </a:rPr>
              <a:t>«ΟΡΙΣΜΟΣ ΕΚΛΟΓΙΚΗΣ ΠΕΡΙΦΕΡΕΙΑΣ ΑΠΟΔΗΜΟΥ ΕΛΛΗΝΙΣΜΟΥ - ΔΙΕΥΚΟΛΥΝΣΗ ΑΣΚΗΣΗΣ ΕΚΛΟΓΙΚΟΥ ΔΙΚΑΙΩΜΑΤΟΣ ΕΚΛΟΓΕΩΝ ΕΚΤΟΣ ΕΠΙΚΡΑΤΕΙΑΣ </a:t>
            </a:r>
            <a:r>
              <a:rPr lang="el-GR" sz="2000" b="1" dirty="0">
                <a:solidFill>
                  <a:srgbClr val="002060"/>
                </a:solidFill>
              </a:rPr>
              <a:t>ΜΕΣΩ ΕΠΙΣΤΟΛΙΚΗΣ ΨΗΦΟΥ ΓΙΑ ΤΙΣ ΒΟΥΛΕΥΤΙΚΕΣ ΕΚΛΟΓΕΣ»</a:t>
            </a:r>
          </a:p>
        </p:txBody>
      </p:sp>
      <p:pic>
        <p:nvPicPr>
          <p:cNvPr id="7" name="Picture 3">
            <a:extLst>
              <a:ext uri="{FF2B5EF4-FFF2-40B4-BE49-F238E27FC236}">
                <a16:creationId xmlns:a16="http://schemas.microsoft.com/office/drawing/2014/main" id="{23374B9E-736D-59C8-D61C-38DF1B16C3B1}"/>
              </a:ext>
            </a:extLst>
          </p:cNvPr>
          <p:cNvPicPr>
            <a:picLocks noChangeAspect="1"/>
          </p:cNvPicPr>
          <p:nvPr/>
        </p:nvPicPr>
        <p:blipFill>
          <a:blip r:embed="rId2"/>
          <a:stretch>
            <a:fillRect/>
          </a:stretch>
        </p:blipFill>
        <p:spPr>
          <a:xfrm>
            <a:off x="4612408" y="924537"/>
            <a:ext cx="3328809" cy="834521"/>
          </a:xfrm>
          <a:prstGeom prst="rect">
            <a:avLst/>
          </a:prstGeom>
        </p:spPr>
      </p:pic>
    </p:spTree>
    <p:extLst>
      <p:ext uri="{BB962C8B-B14F-4D97-AF65-F5344CB8AC3E}">
        <p14:creationId xmlns:p14="http://schemas.microsoft.com/office/powerpoint/2010/main" val="257820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BC12CF49-E9BD-9DB9-8881-BD7864229385}"/>
            </a:ext>
          </a:extLst>
        </p:cNvPr>
        <p:cNvGrpSpPr/>
        <p:nvPr/>
      </p:nvGrpSpPr>
      <p:grpSpPr>
        <a:xfrm>
          <a:off x="0" y="0"/>
          <a:ext cx="0" cy="0"/>
          <a:chOff x="0" y="0"/>
          <a:chExt cx="0" cy="0"/>
        </a:xfrm>
      </p:grpSpPr>
      <p:sp>
        <p:nvSpPr>
          <p:cNvPr id="2" name="Στρογγυλεμένο ορθογώνιο 1">
            <a:extLst>
              <a:ext uri="{FF2B5EF4-FFF2-40B4-BE49-F238E27FC236}">
                <a16:creationId xmlns:a16="http://schemas.microsoft.com/office/drawing/2014/main" id="{2A38D73D-34FB-CCA8-4B1A-AD9D989F27FF}"/>
              </a:ext>
            </a:extLst>
          </p:cNvPr>
          <p:cNvSpPr/>
          <p:nvPr/>
        </p:nvSpPr>
        <p:spPr>
          <a:xfrm>
            <a:off x="411723" y="1556621"/>
            <a:ext cx="5557977" cy="1539885"/>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Στρογγυλεμένο ορθογώνιο 3">
            <a:extLst>
              <a:ext uri="{FF2B5EF4-FFF2-40B4-BE49-F238E27FC236}">
                <a16:creationId xmlns:a16="http://schemas.microsoft.com/office/drawing/2014/main" id="{E7150D88-FA67-2879-6DAE-6AFAD8059876}"/>
              </a:ext>
            </a:extLst>
          </p:cNvPr>
          <p:cNvSpPr/>
          <p:nvPr/>
        </p:nvSpPr>
        <p:spPr>
          <a:xfrm>
            <a:off x="3014419" y="160178"/>
            <a:ext cx="9006651" cy="603468"/>
          </a:xfrm>
          <a:prstGeom prst="roundRect">
            <a:avLst/>
          </a:prstGeom>
          <a:noFill/>
          <a:ln w="254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algn="ctr"/>
            <a:r>
              <a:rPr lang="el-GR" sz="1400" b="1">
                <a:solidFill>
                  <a:srgbClr val="002060"/>
                </a:solidFill>
              </a:rPr>
              <a:t>Εκλογική Περιφέρεια Απόδημου Ελληνισμού - Επέκταση επιστολικής Ψήφου στις Εθνικές Εκλογές για τους εκλογείς που βρίσκονται Εκτός επικράτειας</a:t>
            </a:r>
            <a:endParaRPr lang="el-GR" sz="1400">
              <a:solidFill>
                <a:srgbClr val="000000"/>
              </a:solidFill>
            </a:endParaRPr>
          </a:p>
          <a:p>
            <a:pPr algn="ctr"/>
            <a:endParaRPr lang="el-GR" sz="1400" b="1" dirty="0">
              <a:solidFill>
                <a:srgbClr val="002060"/>
              </a:solidFill>
              <a:ea typeface="Calibri"/>
              <a:cs typeface="Calibri"/>
            </a:endParaRPr>
          </a:p>
        </p:txBody>
      </p:sp>
      <p:pic>
        <p:nvPicPr>
          <p:cNvPr id="7" name="Picture 3">
            <a:extLst>
              <a:ext uri="{FF2B5EF4-FFF2-40B4-BE49-F238E27FC236}">
                <a16:creationId xmlns:a16="http://schemas.microsoft.com/office/drawing/2014/main" id="{725B6BAA-C9FF-1F43-DA89-F10F5B46BE6A}"/>
              </a:ext>
            </a:extLst>
          </p:cNvPr>
          <p:cNvPicPr>
            <a:picLocks noChangeAspect="1"/>
          </p:cNvPicPr>
          <p:nvPr/>
        </p:nvPicPr>
        <p:blipFill>
          <a:blip r:embed="rId2"/>
          <a:stretch>
            <a:fillRect/>
          </a:stretch>
        </p:blipFill>
        <p:spPr>
          <a:xfrm>
            <a:off x="110150" y="95379"/>
            <a:ext cx="2556038" cy="640790"/>
          </a:xfrm>
          <a:prstGeom prst="rect">
            <a:avLst/>
          </a:prstGeom>
        </p:spPr>
      </p:pic>
      <p:sp>
        <p:nvSpPr>
          <p:cNvPr id="6" name="TextBox 5">
            <a:extLst>
              <a:ext uri="{FF2B5EF4-FFF2-40B4-BE49-F238E27FC236}">
                <a16:creationId xmlns:a16="http://schemas.microsoft.com/office/drawing/2014/main" id="{C913DAB6-6AF6-69E0-668D-0C7E8AF17139}"/>
              </a:ext>
            </a:extLst>
          </p:cNvPr>
          <p:cNvSpPr txBox="1"/>
          <p:nvPr/>
        </p:nvSpPr>
        <p:spPr>
          <a:xfrm>
            <a:off x="170930" y="645409"/>
            <a:ext cx="12192000" cy="523220"/>
          </a:xfrm>
          <a:prstGeom prst="rect">
            <a:avLst/>
          </a:prstGeom>
          <a:noFill/>
        </p:spPr>
        <p:txBody>
          <a:bodyPr wrap="square">
            <a:spAutoFit/>
          </a:bodyPr>
          <a:lstStyle/>
          <a:p>
            <a:pPr algn="ctr"/>
            <a:r>
              <a:rPr lang="el-GR" sz="2800" b="1" dirty="0">
                <a:solidFill>
                  <a:srgbClr val="002060"/>
                </a:solidFill>
              </a:rPr>
              <a:t>Οι εγγυήσεις της επιστολικής ψήφου</a:t>
            </a:r>
          </a:p>
        </p:txBody>
      </p:sp>
      <p:sp>
        <p:nvSpPr>
          <p:cNvPr id="15" name="Ορθογώνιο 14">
            <a:extLst>
              <a:ext uri="{FF2B5EF4-FFF2-40B4-BE49-F238E27FC236}">
                <a16:creationId xmlns:a16="http://schemas.microsoft.com/office/drawing/2014/main" id="{56990F1B-0B45-9C74-A9C5-17AED47F6145}"/>
              </a:ext>
            </a:extLst>
          </p:cNvPr>
          <p:cNvSpPr/>
          <p:nvPr/>
        </p:nvSpPr>
        <p:spPr>
          <a:xfrm>
            <a:off x="2651436" y="1457979"/>
            <a:ext cx="822506" cy="923330"/>
          </a:xfrm>
          <a:prstGeom prst="rect">
            <a:avLst/>
          </a:prstGeom>
          <a:noFill/>
        </p:spPr>
        <p:txBody>
          <a:bodyPr wrap="square" lIns="91440" tIns="45720" rIns="91440" bIns="45720">
            <a:spAutoFit/>
          </a:bodyPr>
          <a:lstStyle/>
          <a:p>
            <a:pPr algn="ctr"/>
            <a:r>
              <a:rPr lang="el-GR" sz="5400" b="1" spc="50" dirty="0">
                <a:ln w="9525" cmpd="sng">
                  <a:solidFill>
                    <a:schemeClr val="accent1"/>
                  </a:solidFill>
                  <a:prstDash val="solid"/>
                </a:ln>
                <a:solidFill>
                  <a:srgbClr val="70AD47">
                    <a:tint val="1000"/>
                  </a:srgbClr>
                </a:solidFill>
                <a:effectLst>
                  <a:glow rad="38100">
                    <a:schemeClr val="accent1">
                      <a:alpha val="40000"/>
                    </a:schemeClr>
                  </a:glow>
                </a:effectLst>
              </a:rPr>
              <a:t>1</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7" name="TextBox 16">
            <a:extLst>
              <a:ext uri="{FF2B5EF4-FFF2-40B4-BE49-F238E27FC236}">
                <a16:creationId xmlns:a16="http://schemas.microsoft.com/office/drawing/2014/main" id="{00916615-3EFD-25EB-CA10-22D636B85D91}"/>
              </a:ext>
            </a:extLst>
          </p:cNvPr>
          <p:cNvSpPr txBox="1"/>
          <p:nvPr/>
        </p:nvSpPr>
        <p:spPr>
          <a:xfrm>
            <a:off x="693813" y="2161275"/>
            <a:ext cx="4932340" cy="769441"/>
          </a:xfrm>
          <a:prstGeom prst="rect">
            <a:avLst/>
          </a:prstGeom>
          <a:noFill/>
        </p:spPr>
        <p:txBody>
          <a:bodyPr wrap="square" rtlCol="0">
            <a:spAutoFit/>
          </a:bodyPr>
          <a:lstStyle/>
          <a:p>
            <a:pPr algn="ctr"/>
            <a:r>
              <a:rPr lang="el-GR" sz="2000" b="1" dirty="0">
                <a:solidFill>
                  <a:srgbClr val="002060"/>
                </a:solidFill>
              </a:rPr>
              <a:t>Ηλεκτρονική αίτηση</a:t>
            </a:r>
          </a:p>
          <a:p>
            <a:pPr algn="just"/>
            <a:r>
              <a:rPr lang="el-GR" sz="1200" dirty="0">
                <a:solidFill>
                  <a:srgbClr val="002060"/>
                </a:solidFill>
              </a:rPr>
              <a:t>Η αίτηση γίνεται εξ ’ολοκλήρου ηλεκτρονικά είτε με τους κωδικούς του </a:t>
            </a:r>
            <a:r>
              <a:rPr lang="en-US" sz="1200" dirty="0">
                <a:solidFill>
                  <a:srgbClr val="002060"/>
                </a:solidFill>
              </a:rPr>
              <a:t>Gov.gr </a:t>
            </a:r>
            <a:r>
              <a:rPr lang="el-GR" sz="1200" dirty="0">
                <a:solidFill>
                  <a:srgbClr val="002060"/>
                </a:solidFill>
              </a:rPr>
              <a:t>είτε με ενεργό ελληνικό διαβατήριο. </a:t>
            </a:r>
          </a:p>
        </p:txBody>
      </p:sp>
      <p:sp>
        <p:nvSpPr>
          <p:cNvPr id="3" name="Στρογγυλεμένο ορθογώνιο 2">
            <a:extLst>
              <a:ext uri="{FF2B5EF4-FFF2-40B4-BE49-F238E27FC236}">
                <a16:creationId xmlns:a16="http://schemas.microsoft.com/office/drawing/2014/main" id="{3EB221DD-BC11-424C-7E76-443032F34593}"/>
              </a:ext>
            </a:extLst>
          </p:cNvPr>
          <p:cNvSpPr/>
          <p:nvPr/>
        </p:nvSpPr>
        <p:spPr>
          <a:xfrm>
            <a:off x="380995" y="3225377"/>
            <a:ext cx="5557977" cy="1539885"/>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85989D36-2CB1-D08F-DBD1-78A540F1D579}"/>
              </a:ext>
            </a:extLst>
          </p:cNvPr>
          <p:cNvSpPr/>
          <p:nvPr/>
        </p:nvSpPr>
        <p:spPr>
          <a:xfrm>
            <a:off x="2651436" y="3096506"/>
            <a:ext cx="822506" cy="923330"/>
          </a:xfrm>
          <a:prstGeom prst="rect">
            <a:avLst/>
          </a:prstGeom>
          <a:noFill/>
        </p:spPr>
        <p:txBody>
          <a:bodyPr wrap="square" lIns="91440" tIns="45720" rIns="91440" bIns="45720">
            <a:spAutoFit/>
          </a:bodyPr>
          <a:lstStyle/>
          <a:p>
            <a:pPr algn="ctr"/>
            <a:r>
              <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a:t>
            </a:r>
          </a:p>
        </p:txBody>
      </p:sp>
      <p:sp>
        <p:nvSpPr>
          <p:cNvPr id="8" name="TextBox 7">
            <a:extLst>
              <a:ext uri="{FF2B5EF4-FFF2-40B4-BE49-F238E27FC236}">
                <a16:creationId xmlns:a16="http://schemas.microsoft.com/office/drawing/2014/main" id="{307ABCC1-2F92-70CF-B0C8-B61ED1B18E4A}"/>
              </a:ext>
            </a:extLst>
          </p:cNvPr>
          <p:cNvSpPr txBox="1"/>
          <p:nvPr/>
        </p:nvSpPr>
        <p:spPr>
          <a:xfrm>
            <a:off x="693813" y="3734544"/>
            <a:ext cx="4932340" cy="954107"/>
          </a:xfrm>
          <a:prstGeom prst="rect">
            <a:avLst/>
          </a:prstGeom>
          <a:noFill/>
        </p:spPr>
        <p:txBody>
          <a:bodyPr wrap="square" rtlCol="0">
            <a:spAutoFit/>
          </a:bodyPr>
          <a:lstStyle/>
          <a:p>
            <a:pPr algn="ctr"/>
            <a:r>
              <a:rPr lang="en-US" sz="2000" b="1" dirty="0">
                <a:solidFill>
                  <a:srgbClr val="002060"/>
                </a:solidFill>
              </a:rPr>
              <a:t>Online </a:t>
            </a:r>
            <a:r>
              <a:rPr lang="el-GR" sz="2000" b="1" dirty="0">
                <a:solidFill>
                  <a:srgbClr val="002060"/>
                </a:solidFill>
              </a:rPr>
              <a:t>παρακολούθηση του φακέλου </a:t>
            </a:r>
          </a:p>
          <a:p>
            <a:pPr algn="just"/>
            <a:r>
              <a:rPr lang="el-GR" sz="1200" dirty="0">
                <a:solidFill>
                  <a:srgbClr val="002060"/>
                </a:solidFill>
              </a:rPr>
              <a:t>Όταν αποστέλλεται ο φάκελος, ο εκλογέας ενημερώνεται και μπορεί να παρακολουθεί σε πραγματικό χρόνο που βρίσκεται ο φάκελός του. Την ίδια δυνατότητα έχει όταν αποστείλει τον φάκελό του. </a:t>
            </a:r>
          </a:p>
        </p:txBody>
      </p:sp>
      <p:sp>
        <p:nvSpPr>
          <p:cNvPr id="9" name="Στρογγυλεμένο ορθογώνιο 8">
            <a:extLst>
              <a:ext uri="{FF2B5EF4-FFF2-40B4-BE49-F238E27FC236}">
                <a16:creationId xmlns:a16="http://schemas.microsoft.com/office/drawing/2014/main" id="{D9D81693-9DE1-64ED-4C00-7FAC4A9B8FCD}"/>
              </a:ext>
            </a:extLst>
          </p:cNvPr>
          <p:cNvSpPr/>
          <p:nvPr/>
        </p:nvSpPr>
        <p:spPr>
          <a:xfrm>
            <a:off x="380995" y="4929949"/>
            <a:ext cx="5557977" cy="1539885"/>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EB806D6D-51A5-A317-EE28-D93A43612D6D}"/>
              </a:ext>
            </a:extLst>
          </p:cNvPr>
          <p:cNvSpPr/>
          <p:nvPr/>
        </p:nvSpPr>
        <p:spPr>
          <a:xfrm>
            <a:off x="2651436" y="4801078"/>
            <a:ext cx="822506" cy="923330"/>
          </a:xfrm>
          <a:prstGeom prst="rect">
            <a:avLst/>
          </a:prstGeom>
          <a:noFill/>
        </p:spPr>
        <p:txBody>
          <a:bodyPr wrap="square" lIns="91440" tIns="45720" rIns="91440" bIns="45720">
            <a:spAutoFit/>
          </a:bodyPr>
          <a:lstStyle/>
          <a:p>
            <a:pPr algn="ctr"/>
            <a:r>
              <a:rPr lang="el-GR" sz="5400" b="1" spc="50" dirty="0">
                <a:ln w="9525" cmpd="sng">
                  <a:solidFill>
                    <a:schemeClr val="accent1"/>
                  </a:solidFill>
                  <a:prstDash val="solid"/>
                </a:ln>
                <a:solidFill>
                  <a:srgbClr val="70AD47">
                    <a:tint val="1000"/>
                  </a:srgbClr>
                </a:solidFill>
                <a:effectLst>
                  <a:glow rad="38100">
                    <a:schemeClr val="accent1">
                      <a:alpha val="40000"/>
                    </a:schemeClr>
                  </a:glow>
                </a:effectLst>
              </a:rPr>
              <a:t>3</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TextBox 10">
            <a:extLst>
              <a:ext uri="{FF2B5EF4-FFF2-40B4-BE49-F238E27FC236}">
                <a16:creationId xmlns:a16="http://schemas.microsoft.com/office/drawing/2014/main" id="{C660836A-BE7C-5DE2-F36F-7CCE9FA88F54}"/>
              </a:ext>
            </a:extLst>
          </p:cNvPr>
          <p:cNvSpPr txBox="1"/>
          <p:nvPr/>
        </p:nvSpPr>
        <p:spPr>
          <a:xfrm>
            <a:off x="693813" y="5493360"/>
            <a:ext cx="4932340" cy="769441"/>
          </a:xfrm>
          <a:prstGeom prst="rect">
            <a:avLst/>
          </a:prstGeom>
          <a:noFill/>
        </p:spPr>
        <p:txBody>
          <a:bodyPr wrap="square" rtlCol="0">
            <a:spAutoFit/>
          </a:bodyPr>
          <a:lstStyle/>
          <a:p>
            <a:pPr algn="ctr"/>
            <a:r>
              <a:rPr lang="el-GR" sz="2000" b="1" dirty="0">
                <a:solidFill>
                  <a:srgbClr val="002060"/>
                </a:solidFill>
              </a:rPr>
              <a:t>Γνωρίσματα γνησιότητας των φακέλων</a:t>
            </a:r>
          </a:p>
          <a:p>
            <a:pPr algn="just"/>
            <a:r>
              <a:rPr lang="el-GR" sz="1200" dirty="0">
                <a:solidFill>
                  <a:srgbClr val="002060"/>
                </a:solidFill>
              </a:rPr>
              <a:t>Οι φάκελοι δεν μπορούν να αλλοιωθούν ή να </a:t>
            </a:r>
            <a:r>
              <a:rPr lang="el-GR" sz="1200" dirty="0" err="1">
                <a:solidFill>
                  <a:srgbClr val="002060"/>
                </a:solidFill>
              </a:rPr>
              <a:t>πλαστογραφηθούν</a:t>
            </a:r>
            <a:r>
              <a:rPr lang="el-GR" sz="1200" dirty="0">
                <a:solidFill>
                  <a:srgbClr val="002060"/>
                </a:solidFill>
              </a:rPr>
              <a:t> καθώς διαθέτουν ειδικά γνωρίσματα ασφαλείας.</a:t>
            </a:r>
          </a:p>
        </p:txBody>
      </p:sp>
      <p:sp>
        <p:nvSpPr>
          <p:cNvPr id="12" name="Στρογγυλεμένο ορθογώνιο 11">
            <a:extLst>
              <a:ext uri="{FF2B5EF4-FFF2-40B4-BE49-F238E27FC236}">
                <a16:creationId xmlns:a16="http://schemas.microsoft.com/office/drawing/2014/main" id="{3EEF6556-19DB-FC6B-4F2D-C63B4E514CC9}"/>
              </a:ext>
            </a:extLst>
          </p:cNvPr>
          <p:cNvSpPr/>
          <p:nvPr/>
        </p:nvSpPr>
        <p:spPr>
          <a:xfrm>
            <a:off x="6251790" y="1556621"/>
            <a:ext cx="5557977" cy="1539885"/>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a:extLst>
              <a:ext uri="{FF2B5EF4-FFF2-40B4-BE49-F238E27FC236}">
                <a16:creationId xmlns:a16="http://schemas.microsoft.com/office/drawing/2014/main" id="{0FC9B830-3122-D281-36EE-E8B6557D830B}"/>
              </a:ext>
            </a:extLst>
          </p:cNvPr>
          <p:cNvSpPr/>
          <p:nvPr/>
        </p:nvSpPr>
        <p:spPr>
          <a:xfrm>
            <a:off x="8522231" y="1427750"/>
            <a:ext cx="822506" cy="923330"/>
          </a:xfrm>
          <a:prstGeom prst="rect">
            <a:avLst/>
          </a:prstGeom>
          <a:noFill/>
        </p:spPr>
        <p:txBody>
          <a:bodyPr wrap="square" lIns="91440" tIns="45720" rIns="91440" bIns="45720">
            <a:spAutoFit/>
          </a:bodyPr>
          <a:lstStyle/>
          <a:p>
            <a:pPr algn="ctr"/>
            <a:r>
              <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4</a:t>
            </a:r>
          </a:p>
        </p:txBody>
      </p:sp>
      <p:sp>
        <p:nvSpPr>
          <p:cNvPr id="14" name="TextBox 13">
            <a:extLst>
              <a:ext uri="{FF2B5EF4-FFF2-40B4-BE49-F238E27FC236}">
                <a16:creationId xmlns:a16="http://schemas.microsoft.com/office/drawing/2014/main" id="{B6F447FC-5824-E12D-1FA6-322948E900E7}"/>
              </a:ext>
            </a:extLst>
          </p:cNvPr>
          <p:cNvSpPr txBox="1"/>
          <p:nvPr/>
        </p:nvSpPr>
        <p:spPr>
          <a:xfrm>
            <a:off x="6533880" y="2113640"/>
            <a:ext cx="4932340" cy="954107"/>
          </a:xfrm>
          <a:prstGeom prst="rect">
            <a:avLst/>
          </a:prstGeom>
          <a:noFill/>
        </p:spPr>
        <p:txBody>
          <a:bodyPr wrap="square" rtlCol="0">
            <a:spAutoFit/>
          </a:bodyPr>
          <a:lstStyle/>
          <a:p>
            <a:pPr algn="ctr"/>
            <a:r>
              <a:rPr lang="el-GR" sz="2000" b="1" dirty="0">
                <a:solidFill>
                  <a:srgbClr val="002060"/>
                </a:solidFill>
              </a:rPr>
              <a:t>Επιβεβαίωση ταυτοπροσωπίας</a:t>
            </a:r>
          </a:p>
          <a:p>
            <a:pPr algn="just"/>
            <a:r>
              <a:rPr lang="el-GR" sz="1200" dirty="0">
                <a:solidFill>
                  <a:srgbClr val="002060"/>
                </a:solidFill>
              </a:rPr>
              <a:t>Ο εκλογέας συμπληρώνει ψηφιακά την υπεύθυνη δήλωση και την επιβεβαίωση ταυτότητας ή εναλλακτικά αποστέλλει αντίγραφο της δήλωσης και φωτοαντίγραφο ταυτότητας.</a:t>
            </a:r>
          </a:p>
        </p:txBody>
      </p:sp>
      <p:sp>
        <p:nvSpPr>
          <p:cNvPr id="16" name="Στρογγυλεμένο ορθογώνιο 15">
            <a:extLst>
              <a:ext uri="{FF2B5EF4-FFF2-40B4-BE49-F238E27FC236}">
                <a16:creationId xmlns:a16="http://schemas.microsoft.com/office/drawing/2014/main" id="{38781689-04E6-7C1E-FD23-004CD1827105}"/>
              </a:ext>
            </a:extLst>
          </p:cNvPr>
          <p:cNvSpPr/>
          <p:nvPr/>
        </p:nvSpPr>
        <p:spPr>
          <a:xfrm>
            <a:off x="6221061" y="3225376"/>
            <a:ext cx="5557977" cy="1539885"/>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ρθογώνιο 20">
            <a:extLst>
              <a:ext uri="{FF2B5EF4-FFF2-40B4-BE49-F238E27FC236}">
                <a16:creationId xmlns:a16="http://schemas.microsoft.com/office/drawing/2014/main" id="{E565552B-E497-5116-314D-F2E37121A595}"/>
              </a:ext>
            </a:extLst>
          </p:cNvPr>
          <p:cNvSpPr/>
          <p:nvPr/>
        </p:nvSpPr>
        <p:spPr>
          <a:xfrm>
            <a:off x="8516721" y="3061508"/>
            <a:ext cx="822506" cy="923330"/>
          </a:xfrm>
          <a:prstGeom prst="rect">
            <a:avLst/>
          </a:prstGeom>
          <a:noFill/>
        </p:spPr>
        <p:txBody>
          <a:bodyPr wrap="square" lIns="91440" tIns="45720" rIns="91440" bIns="45720">
            <a:spAutoFit/>
          </a:bodyPr>
          <a:lstStyle/>
          <a:p>
            <a:pPr algn="ctr"/>
            <a:r>
              <a:rPr lang="el-GR" sz="5400" b="1" spc="50" dirty="0">
                <a:ln w="9525" cmpd="sng">
                  <a:solidFill>
                    <a:schemeClr val="accent1"/>
                  </a:solidFill>
                  <a:prstDash val="solid"/>
                </a:ln>
                <a:solidFill>
                  <a:srgbClr val="70AD47">
                    <a:tint val="1000"/>
                  </a:srgbClr>
                </a:solidFill>
                <a:effectLst>
                  <a:glow rad="38100">
                    <a:schemeClr val="accent1">
                      <a:alpha val="40000"/>
                    </a:schemeClr>
                  </a:glow>
                </a:effectLst>
              </a:rPr>
              <a:t>5</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2" name="TextBox 21">
            <a:extLst>
              <a:ext uri="{FF2B5EF4-FFF2-40B4-BE49-F238E27FC236}">
                <a16:creationId xmlns:a16="http://schemas.microsoft.com/office/drawing/2014/main" id="{3B6035B3-503C-D8E2-CB70-1771EFDBC29E}"/>
              </a:ext>
            </a:extLst>
          </p:cNvPr>
          <p:cNvSpPr txBox="1"/>
          <p:nvPr/>
        </p:nvSpPr>
        <p:spPr>
          <a:xfrm>
            <a:off x="6533879" y="3678545"/>
            <a:ext cx="4932340" cy="1077218"/>
          </a:xfrm>
          <a:prstGeom prst="rect">
            <a:avLst/>
          </a:prstGeom>
          <a:noFill/>
        </p:spPr>
        <p:txBody>
          <a:bodyPr wrap="square" rtlCol="0">
            <a:spAutoFit/>
          </a:bodyPr>
          <a:lstStyle/>
          <a:p>
            <a:pPr algn="ctr"/>
            <a:r>
              <a:rPr lang="el-GR" sz="2000" b="1" dirty="0">
                <a:solidFill>
                  <a:srgbClr val="002060"/>
                </a:solidFill>
              </a:rPr>
              <a:t>Υψηλού κύρους επιτροπές συλλογής</a:t>
            </a:r>
            <a:r>
              <a:rPr lang="en-US" sz="2000" b="1" dirty="0">
                <a:solidFill>
                  <a:srgbClr val="002060"/>
                </a:solidFill>
              </a:rPr>
              <a:t> </a:t>
            </a:r>
            <a:r>
              <a:rPr lang="el-GR" sz="2000" b="1" dirty="0">
                <a:solidFill>
                  <a:srgbClr val="002060"/>
                </a:solidFill>
              </a:rPr>
              <a:t>και διαλογής</a:t>
            </a:r>
          </a:p>
          <a:p>
            <a:pPr algn="just"/>
            <a:r>
              <a:rPr lang="el-GR" sz="1200" dirty="0">
                <a:solidFill>
                  <a:srgbClr val="002060"/>
                </a:solidFill>
              </a:rPr>
              <a:t>Υπό την επίβλεψη ανώτατου δικαστικού, οι επιτροπές συλλογής και διαλογής ψηφοδελτίων απαρτίζονται από δικαστικούς και δικηγόρους.</a:t>
            </a:r>
          </a:p>
        </p:txBody>
      </p:sp>
      <p:sp>
        <p:nvSpPr>
          <p:cNvPr id="23" name="Στρογγυλεμένο ορθογώνιο 22">
            <a:extLst>
              <a:ext uri="{FF2B5EF4-FFF2-40B4-BE49-F238E27FC236}">
                <a16:creationId xmlns:a16="http://schemas.microsoft.com/office/drawing/2014/main" id="{99B36305-AD40-5F13-25A4-6C6D267A3194}"/>
              </a:ext>
            </a:extLst>
          </p:cNvPr>
          <p:cNvSpPr/>
          <p:nvPr/>
        </p:nvSpPr>
        <p:spPr>
          <a:xfrm>
            <a:off x="6221061" y="4927269"/>
            <a:ext cx="5557977" cy="1539885"/>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Ορθογώνιο 23">
            <a:extLst>
              <a:ext uri="{FF2B5EF4-FFF2-40B4-BE49-F238E27FC236}">
                <a16:creationId xmlns:a16="http://schemas.microsoft.com/office/drawing/2014/main" id="{B68FD199-433B-9A47-F824-4E50A23FD588}"/>
              </a:ext>
            </a:extLst>
          </p:cNvPr>
          <p:cNvSpPr/>
          <p:nvPr/>
        </p:nvSpPr>
        <p:spPr>
          <a:xfrm>
            <a:off x="8516721" y="4801078"/>
            <a:ext cx="822506" cy="923330"/>
          </a:xfrm>
          <a:prstGeom prst="rect">
            <a:avLst/>
          </a:prstGeom>
          <a:noFill/>
        </p:spPr>
        <p:txBody>
          <a:bodyPr wrap="square" lIns="91440" tIns="45720" rIns="91440" bIns="45720">
            <a:spAutoFit/>
          </a:bodyPr>
          <a:lstStyle/>
          <a:p>
            <a:pPr algn="ctr"/>
            <a:r>
              <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6</a:t>
            </a:r>
          </a:p>
        </p:txBody>
      </p:sp>
      <p:sp>
        <p:nvSpPr>
          <p:cNvPr id="25" name="TextBox 24">
            <a:extLst>
              <a:ext uri="{FF2B5EF4-FFF2-40B4-BE49-F238E27FC236}">
                <a16:creationId xmlns:a16="http://schemas.microsoft.com/office/drawing/2014/main" id="{0CCFBF07-29EE-D8CC-F8C2-457BA7548ECE}"/>
              </a:ext>
            </a:extLst>
          </p:cNvPr>
          <p:cNvSpPr txBox="1"/>
          <p:nvPr/>
        </p:nvSpPr>
        <p:spPr>
          <a:xfrm>
            <a:off x="6596843" y="5493360"/>
            <a:ext cx="4932340" cy="769441"/>
          </a:xfrm>
          <a:prstGeom prst="rect">
            <a:avLst/>
          </a:prstGeom>
          <a:noFill/>
        </p:spPr>
        <p:txBody>
          <a:bodyPr wrap="square" rtlCol="0">
            <a:spAutoFit/>
          </a:bodyPr>
          <a:lstStyle/>
          <a:p>
            <a:pPr algn="ctr"/>
            <a:r>
              <a:rPr lang="el-GR" sz="2000" b="1" dirty="0">
                <a:solidFill>
                  <a:srgbClr val="002060"/>
                </a:solidFill>
              </a:rPr>
              <a:t>Πλήρης διαφάνεια</a:t>
            </a:r>
          </a:p>
          <a:p>
            <a:pPr algn="just"/>
            <a:r>
              <a:rPr lang="el-GR" sz="1200" dirty="0">
                <a:solidFill>
                  <a:srgbClr val="002060"/>
                </a:solidFill>
              </a:rPr>
              <a:t>Παρακολούθηση του χώρου συλλογής φακέλων από κλειστό κύκλωμα τηλεόρασης, παρουσία εκπροσώπων κομμάτων. </a:t>
            </a:r>
          </a:p>
        </p:txBody>
      </p:sp>
    </p:spTree>
    <p:extLst>
      <p:ext uri="{BB962C8B-B14F-4D97-AF65-F5344CB8AC3E}">
        <p14:creationId xmlns:p14="http://schemas.microsoft.com/office/powerpoint/2010/main" val="273127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8BB55142-81E1-DE90-49BE-CC6F0122E684}"/>
            </a:ext>
          </a:extLst>
        </p:cNvPr>
        <p:cNvGrpSpPr/>
        <p:nvPr/>
      </p:nvGrpSpPr>
      <p:grpSpPr>
        <a:xfrm>
          <a:off x="0" y="0"/>
          <a:ext cx="0" cy="0"/>
          <a:chOff x="0" y="0"/>
          <a:chExt cx="0" cy="0"/>
        </a:xfrm>
      </p:grpSpPr>
      <p:sp>
        <p:nvSpPr>
          <p:cNvPr id="2" name="Στρογγυλεμένο ορθογώνιο 1">
            <a:extLst>
              <a:ext uri="{FF2B5EF4-FFF2-40B4-BE49-F238E27FC236}">
                <a16:creationId xmlns:a16="http://schemas.microsoft.com/office/drawing/2014/main" id="{12DEDB9D-165B-FF80-A496-6EB4FC8AF721}"/>
              </a:ext>
            </a:extLst>
          </p:cNvPr>
          <p:cNvSpPr/>
          <p:nvPr/>
        </p:nvSpPr>
        <p:spPr>
          <a:xfrm>
            <a:off x="334231" y="1598522"/>
            <a:ext cx="5557977" cy="4915739"/>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Στρογγυλεμένο ορθογώνιο 3">
            <a:extLst>
              <a:ext uri="{FF2B5EF4-FFF2-40B4-BE49-F238E27FC236}">
                <a16:creationId xmlns:a16="http://schemas.microsoft.com/office/drawing/2014/main" id="{B2C721FD-CC6E-9A11-38FA-F40304C1A8CE}"/>
              </a:ext>
            </a:extLst>
          </p:cNvPr>
          <p:cNvSpPr/>
          <p:nvPr/>
        </p:nvSpPr>
        <p:spPr>
          <a:xfrm>
            <a:off x="3014419" y="160178"/>
            <a:ext cx="9006651" cy="603468"/>
          </a:xfrm>
          <a:prstGeom prst="roundRect">
            <a:avLst/>
          </a:prstGeom>
          <a:noFill/>
          <a:ln w="254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algn="ctr"/>
            <a:r>
              <a:rPr lang="el-GR" sz="1400" b="1">
                <a:solidFill>
                  <a:srgbClr val="002060"/>
                </a:solidFill>
              </a:rPr>
              <a:t>Εκλογική Περιφέρεια Απόδημου Ελληνισμού - Επέκταση επιστολικής Ψήφου στις Εθνικές Εκλογές για τους εκλογείς που βρίσκονται Εκτός επικράτειας</a:t>
            </a:r>
            <a:endParaRPr lang="el-GR" sz="1400">
              <a:solidFill>
                <a:srgbClr val="000000"/>
              </a:solidFill>
            </a:endParaRPr>
          </a:p>
          <a:p>
            <a:pPr algn="ctr"/>
            <a:endParaRPr lang="el-GR" sz="1400" b="1" dirty="0">
              <a:solidFill>
                <a:srgbClr val="002060"/>
              </a:solidFill>
              <a:ea typeface="Calibri"/>
              <a:cs typeface="Calibri"/>
            </a:endParaRPr>
          </a:p>
        </p:txBody>
      </p:sp>
      <p:pic>
        <p:nvPicPr>
          <p:cNvPr id="7" name="Picture 3">
            <a:extLst>
              <a:ext uri="{FF2B5EF4-FFF2-40B4-BE49-F238E27FC236}">
                <a16:creationId xmlns:a16="http://schemas.microsoft.com/office/drawing/2014/main" id="{CF3F5DD9-C148-82C5-7BCB-AB8B0A786F70}"/>
              </a:ext>
            </a:extLst>
          </p:cNvPr>
          <p:cNvPicPr>
            <a:picLocks noChangeAspect="1"/>
          </p:cNvPicPr>
          <p:nvPr/>
        </p:nvPicPr>
        <p:blipFill>
          <a:blip r:embed="rId2"/>
          <a:stretch>
            <a:fillRect/>
          </a:stretch>
        </p:blipFill>
        <p:spPr>
          <a:xfrm>
            <a:off x="110150" y="95379"/>
            <a:ext cx="2556038" cy="640790"/>
          </a:xfrm>
          <a:prstGeom prst="rect">
            <a:avLst/>
          </a:prstGeom>
        </p:spPr>
      </p:pic>
      <p:sp>
        <p:nvSpPr>
          <p:cNvPr id="6" name="TextBox 5">
            <a:extLst>
              <a:ext uri="{FF2B5EF4-FFF2-40B4-BE49-F238E27FC236}">
                <a16:creationId xmlns:a16="http://schemas.microsoft.com/office/drawing/2014/main" id="{524766F6-EBC7-B3CD-4856-8710ADA2AD5F}"/>
              </a:ext>
            </a:extLst>
          </p:cNvPr>
          <p:cNvSpPr txBox="1"/>
          <p:nvPr/>
        </p:nvSpPr>
        <p:spPr>
          <a:xfrm>
            <a:off x="180814" y="996866"/>
            <a:ext cx="12192000" cy="523220"/>
          </a:xfrm>
          <a:prstGeom prst="rect">
            <a:avLst/>
          </a:prstGeom>
          <a:noFill/>
        </p:spPr>
        <p:txBody>
          <a:bodyPr wrap="square">
            <a:spAutoFit/>
          </a:bodyPr>
          <a:lstStyle/>
          <a:p>
            <a:pPr algn="ctr"/>
            <a:r>
              <a:rPr lang="el-GR" sz="2800" b="1" dirty="0">
                <a:solidFill>
                  <a:srgbClr val="002060"/>
                </a:solidFill>
              </a:rPr>
              <a:t>Δύο σημαντικά στοιχεία</a:t>
            </a:r>
          </a:p>
        </p:txBody>
      </p:sp>
      <p:sp>
        <p:nvSpPr>
          <p:cNvPr id="15" name="Ορθογώνιο 14">
            <a:extLst>
              <a:ext uri="{FF2B5EF4-FFF2-40B4-BE49-F238E27FC236}">
                <a16:creationId xmlns:a16="http://schemas.microsoft.com/office/drawing/2014/main" id="{6A8F987A-1B7F-8249-0F0E-3ADD952D1288}"/>
              </a:ext>
            </a:extLst>
          </p:cNvPr>
          <p:cNvSpPr/>
          <p:nvPr/>
        </p:nvSpPr>
        <p:spPr>
          <a:xfrm>
            <a:off x="2604672" y="1585800"/>
            <a:ext cx="822506" cy="923330"/>
          </a:xfrm>
          <a:prstGeom prst="rect">
            <a:avLst/>
          </a:prstGeom>
          <a:noFill/>
        </p:spPr>
        <p:txBody>
          <a:bodyPr wrap="square" lIns="91440" tIns="45720" rIns="91440" bIns="45720">
            <a:spAutoFit/>
          </a:bodyPr>
          <a:lstStyle/>
          <a:p>
            <a:pPr algn="ctr"/>
            <a:r>
              <a:rPr lang="el-GR" sz="5400" b="1" spc="50" dirty="0">
                <a:ln w="9525" cmpd="sng">
                  <a:solidFill>
                    <a:schemeClr val="accent1"/>
                  </a:solidFill>
                  <a:prstDash val="solid"/>
                </a:ln>
                <a:solidFill>
                  <a:srgbClr val="70AD47">
                    <a:tint val="1000"/>
                  </a:srgbClr>
                </a:solidFill>
                <a:effectLst>
                  <a:glow rad="38100">
                    <a:schemeClr val="accent1">
                      <a:alpha val="40000"/>
                    </a:schemeClr>
                  </a:glow>
                </a:effectLst>
              </a:rPr>
              <a:t>1</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7" name="TextBox 16">
            <a:extLst>
              <a:ext uri="{FF2B5EF4-FFF2-40B4-BE49-F238E27FC236}">
                <a16:creationId xmlns:a16="http://schemas.microsoft.com/office/drawing/2014/main" id="{4BBB14B3-8B13-B08C-DD4D-4E59D57928FD}"/>
              </a:ext>
            </a:extLst>
          </p:cNvPr>
          <p:cNvSpPr txBox="1"/>
          <p:nvPr/>
        </p:nvSpPr>
        <p:spPr>
          <a:xfrm>
            <a:off x="647049" y="2464472"/>
            <a:ext cx="4932340" cy="3108543"/>
          </a:xfrm>
          <a:prstGeom prst="rect">
            <a:avLst/>
          </a:prstGeom>
          <a:noFill/>
        </p:spPr>
        <p:txBody>
          <a:bodyPr wrap="square" lIns="91440" tIns="45720" rIns="91440" bIns="45720" rtlCol="0" anchor="t">
            <a:spAutoFit/>
          </a:bodyPr>
          <a:lstStyle/>
          <a:p>
            <a:pPr algn="ctr"/>
            <a:r>
              <a:rPr lang="el-GR" sz="2000" b="1" dirty="0">
                <a:solidFill>
                  <a:srgbClr val="002060"/>
                </a:solidFill>
              </a:rPr>
              <a:t>Δεν αλλάζει το εκλογικό σώμα</a:t>
            </a:r>
          </a:p>
          <a:p>
            <a:pPr algn="ctr"/>
            <a:endParaRPr lang="el-GR" sz="2000" b="1" dirty="0">
              <a:solidFill>
                <a:srgbClr val="002060"/>
              </a:solidFill>
            </a:endParaRPr>
          </a:p>
          <a:p>
            <a:pPr algn="just"/>
            <a:r>
              <a:rPr lang="el-GR" sz="1200" dirty="0">
                <a:solidFill>
                  <a:srgbClr val="002060"/>
                </a:solidFill>
              </a:rPr>
              <a:t>Δεν χορηγείται κανένα εκλογικό δικαίωμα σε κανέναν με την επιστολική ψήφο. Όσοι και μόνο όσοι έχουν εκλογικό δικαίωμα, έχουν δικαίωμα και επιστολικής ψήφου.</a:t>
            </a:r>
          </a:p>
          <a:p>
            <a:pPr algn="just"/>
            <a:endParaRPr lang="el-GR" sz="1200" dirty="0">
              <a:solidFill>
                <a:srgbClr val="002060"/>
              </a:solidFill>
            </a:endParaRPr>
          </a:p>
          <a:p>
            <a:pPr algn="just"/>
            <a:r>
              <a:rPr lang="el-GR" sz="1200" dirty="0">
                <a:solidFill>
                  <a:srgbClr val="002060"/>
                </a:solidFill>
              </a:rPr>
              <a:t>Το εκλογικό δικαίωμα το έχουν όλοι οι Έλληνες πολίτες, εφόσον έχουν συμπληρώσει το 17</a:t>
            </a:r>
            <a:r>
              <a:rPr lang="el-GR" sz="1200" baseline="30000" dirty="0">
                <a:solidFill>
                  <a:srgbClr val="002060"/>
                </a:solidFill>
              </a:rPr>
              <a:t>ο</a:t>
            </a:r>
            <a:r>
              <a:rPr lang="el-GR" sz="1200" dirty="0">
                <a:solidFill>
                  <a:srgbClr val="002060"/>
                </a:solidFill>
              </a:rPr>
              <a:t> έτος. </a:t>
            </a:r>
          </a:p>
          <a:p>
            <a:pPr algn="just"/>
            <a:endParaRPr lang="el-GR" sz="1200" dirty="0">
              <a:solidFill>
                <a:srgbClr val="002060"/>
              </a:solidFill>
            </a:endParaRPr>
          </a:p>
          <a:p>
            <a:pPr algn="just"/>
            <a:r>
              <a:rPr lang="el-GR" sz="1200" dirty="0">
                <a:solidFill>
                  <a:srgbClr val="002060"/>
                </a:solidFill>
              </a:rPr>
              <a:t>Αυτό που προτείνεται με την επιστολική ψήφο είναι να διευκολύνουμε έμπρακτα την άσκηση του ήδη υπάρχοντος εκλογικού δικαιώματος.</a:t>
            </a:r>
          </a:p>
          <a:p>
            <a:pPr algn="just"/>
            <a:endParaRPr lang="el-GR" sz="1200" dirty="0">
              <a:solidFill>
                <a:srgbClr val="002060"/>
              </a:solidFill>
            </a:endParaRPr>
          </a:p>
          <a:p>
            <a:pPr algn="just"/>
            <a:r>
              <a:rPr lang="el-GR" sz="1200" dirty="0">
                <a:solidFill>
                  <a:srgbClr val="002060"/>
                </a:solidFill>
              </a:rPr>
              <a:t>Η μεταρρύθμιση αφορά τους Έλληνες πολίτες που βρίσκονται στο εξωτερικό. Η Ελληνική ομογένεια είναι πολύ ευρύτερη έννοια και δεν ταυτίζεται με τους Έλληνες πολίτες που ζουν στο εξωτερικό. </a:t>
            </a:r>
          </a:p>
        </p:txBody>
      </p:sp>
      <p:sp>
        <p:nvSpPr>
          <p:cNvPr id="18" name="Στρογγυλεμένο ορθογώνιο 17">
            <a:extLst>
              <a:ext uri="{FF2B5EF4-FFF2-40B4-BE49-F238E27FC236}">
                <a16:creationId xmlns:a16="http://schemas.microsoft.com/office/drawing/2014/main" id="{19980E61-8C65-AAE8-F28D-06CDB2C93FEB}"/>
              </a:ext>
            </a:extLst>
          </p:cNvPr>
          <p:cNvSpPr/>
          <p:nvPr/>
        </p:nvSpPr>
        <p:spPr>
          <a:xfrm>
            <a:off x="6095999" y="1585800"/>
            <a:ext cx="5636217" cy="4915739"/>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ρθογώνιο 18">
            <a:extLst>
              <a:ext uri="{FF2B5EF4-FFF2-40B4-BE49-F238E27FC236}">
                <a16:creationId xmlns:a16="http://schemas.microsoft.com/office/drawing/2014/main" id="{248E1F1C-0A90-5B28-5D41-1D34B1F30C6C}"/>
              </a:ext>
            </a:extLst>
          </p:cNvPr>
          <p:cNvSpPr/>
          <p:nvPr/>
        </p:nvSpPr>
        <p:spPr>
          <a:xfrm>
            <a:off x="8484138" y="1585800"/>
            <a:ext cx="561372" cy="923330"/>
          </a:xfrm>
          <a:prstGeom prst="rect">
            <a:avLst/>
          </a:prstGeom>
          <a:noFill/>
        </p:spPr>
        <p:txBody>
          <a:bodyPr wrap="none" lIns="91440" tIns="45720" rIns="91440" bIns="45720">
            <a:spAutoFit/>
          </a:bodyPr>
          <a:lstStyle/>
          <a:p>
            <a:pPr algn="ctr"/>
            <a:r>
              <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a:t>
            </a:r>
          </a:p>
        </p:txBody>
      </p:sp>
      <p:sp>
        <p:nvSpPr>
          <p:cNvPr id="20" name="TextBox 19">
            <a:extLst>
              <a:ext uri="{FF2B5EF4-FFF2-40B4-BE49-F238E27FC236}">
                <a16:creationId xmlns:a16="http://schemas.microsoft.com/office/drawing/2014/main" id="{2AFA2F40-6255-1A9E-4951-9042E016035B}"/>
              </a:ext>
            </a:extLst>
          </p:cNvPr>
          <p:cNvSpPr txBox="1"/>
          <p:nvPr/>
        </p:nvSpPr>
        <p:spPr>
          <a:xfrm>
            <a:off x="6205026" y="2458695"/>
            <a:ext cx="5292671" cy="2185214"/>
          </a:xfrm>
          <a:prstGeom prst="rect">
            <a:avLst/>
          </a:prstGeom>
          <a:noFill/>
        </p:spPr>
        <p:txBody>
          <a:bodyPr wrap="square" rtlCol="0">
            <a:spAutoFit/>
          </a:bodyPr>
          <a:lstStyle/>
          <a:p>
            <a:pPr algn="ctr"/>
            <a:r>
              <a:rPr lang="el-GR" sz="2000" b="1" dirty="0">
                <a:solidFill>
                  <a:srgbClr val="002060"/>
                </a:solidFill>
              </a:rPr>
              <a:t>Δεν αφορά τους εκλογείς εντός Ελλάδας</a:t>
            </a:r>
          </a:p>
          <a:p>
            <a:pPr algn="ctr"/>
            <a:endParaRPr lang="el-GR" sz="2000" b="1" dirty="0">
              <a:solidFill>
                <a:srgbClr val="002060"/>
              </a:solidFill>
            </a:endParaRPr>
          </a:p>
          <a:p>
            <a:pPr algn="just"/>
            <a:r>
              <a:rPr lang="el-GR" sz="1200" dirty="0">
                <a:solidFill>
                  <a:srgbClr val="002060"/>
                </a:solidFill>
              </a:rPr>
              <a:t>Οι εκλογείς εντός Ελλάδας, δεν μπορούν να αιτηθούν την άσκηση του εκλογικού τους δικαιώματος για τις Βουλευτικές εκλογές με επιστολική ψήφο.</a:t>
            </a:r>
          </a:p>
          <a:p>
            <a:pPr algn="just"/>
            <a:endParaRPr lang="el-GR" sz="1200" dirty="0">
              <a:solidFill>
                <a:srgbClr val="002060"/>
              </a:solidFill>
            </a:endParaRPr>
          </a:p>
          <a:p>
            <a:pPr algn="just"/>
            <a:r>
              <a:rPr lang="el-GR" sz="1200" dirty="0">
                <a:solidFill>
                  <a:srgbClr val="002060"/>
                </a:solidFill>
              </a:rPr>
              <a:t>Αντιθέτως, είναι ενεργή η ρύθμιση για τις Ευρωεκλογές και για τα εθνικά δημοψηφίσματα. Δηλαδή ένας εκλογέας εντός Ελλάδας μπορεί να ψηφίσει με επιστολική ψήφο στις Ευρωεκλογές του 2029. </a:t>
            </a:r>
          </a:p>
          <a:p>
            <a:pPr algn="just"/>
            <a:endParaRPr lang="el-GR" sz="1200" dirty="0">
              <a:solidFill>
                <a:srgbClr val="002060"/>
              </a:solidFill>
            </a:endParaRPr>
          </a:p>
          <a:p>
            <a:pPr algn="just"/>
            <a:endParaRPr lang="el-GR" sz="1200" dirty="0">
              <a:solidFill>
                <a:srgbClr val="002060"/>
              </a:solidFill>
            </a:endParaRPr>
          </a:p>
        </p:txBody>
      </p:sp>
    </p:spTree>
    <p:extLst>
      <p:ext uri="{BB962C8B-B14F-4D97-AF65-F5344CB8AC3E}">
        <p14:creationId xmlns:p14="http://schemas.microsoft.com/office/powerpoint/2010/main" val="1522873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C6AD98D8-4D7D-5999-88BA-EC0FD41222F4}"/>
            </a:ext>
          </a:extLst>
        </p:cNvPr>
        <p:cNvGrpSpPr/>
        <p:nvPr/>
      </p:nvGrpSpPr>
      <p:grpSpPr>
        <a:xfrm>
          <a:off x="0" y="0"/>
          <a:ext cx="0" cy="0"/>
          <a:chOff x="0" y="0"/>
          <a:chExt cx="0" cy="0"/>
        </a:xfrm>
      </p:grpSpPr>
      <p:pic>
        <p:nvPicPr>
          <p:cNvPr id="7" name="Picture 3">
            <a:extLst>
              <a:ext uri="{FF2B5EF4-FFF2-40B4-BE49-F238E27FC236}">
                <a16:creationId xmlns:a16="http://schemas.microsoft.com/office/drawing/2014/main" id="{E5970A54-C298-AAEB-B007-71B3504FBDC8}"/>
              </a:ext>
            </a:extLst>
          </p:cNvPr>
          <p:cNvPicPr>
            <a:picLocks noChangeAspect="1"/>
          </p:cNvPicPr>
          <p:nvPr/>
        </p:nvPicPr>
        <p:blipFill>
          <a:blip r:embed="rId2"/>
          <a:stretch>
            <a:fillRect/>
          </a:stretch>
        </p:blipFill>
        <p:spPr>
          <a:xfrm>
            <a:off x="1936814" y="2385514"/>
            <a:ext cx="8319049" cy="2089242"/>
          </a:xfrm>
          <a:prstGeom prst="rect">
            <a:avLst/>
          </a:prstGeom>
        </p:spPr>
      </p:pic>
    </p:spTree>
    <p:extLst>
      <p:ext uri="{BB962C8B-B14F-4D97-AF65-F5344CB8AC3E}">
        <p14:creationId xmlns:p14="http://schemas.microsoft.com/office/powerpoint/2010/main" val="415076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E56D2C7-4D6C-62EE-2537-D9CF3BECFE3C}"/>
            </a:ext>
          </a:extLst>
        </p:cNvPr>
        <p:cNvGrpSpPr/>
        <p:nvPr/>
      </p:nvGrpSpPr>
      <p:grpSpPr>
        <a:xfrm>
          <a:off x="0" y="0"/>
          <a:ext cx="0" cy="0"/>
          <a:chOff x="0" y="0"/>
          <a:chExt cx="0" cy="0"/>
        </a:xfrm>
      </p:grpSpPr>
      <p:sp>
        <p:nvSpPr>
          <p:cNvPr id="4" name="Στρογγυλεμένο ορθογώνιο 3">
            <a:extLst>
              <a:ext uri="{FF2B5EF4-FFF2-40B4-BE49-F238E27FC236}">
                <a16:creationId xmlns:a16="http://schemas.microsoft.com/office/drawing/2014/main" id="{27F8E055-2512-20D0-C84A-AB036CD3450C}"/>
              </a:ext>
            </a:extLst>
          </p:cNvPr>
          <p:cNvSpPr/>
          <p:nvPr/>
        </p:nvSpPr>
        <p:spPr>
          <a:xfrm>
            <a:off x="3014419" y="160178"/>
            <a:ext cx="9006651" cy="603468"/>
          </a:xfrm>
          <a:prstGeom prst="roundRect">
            <a:avLst/>
          </a:prstGeom>
          <a:noFill/>
          <a:ln w="254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algn="ctr"/>
            <a:r>
              <a:rPr lang="el-GR" sz="1400" b="1" dirty="0">
                <a:solidFill>
                  <a:srgbClr val="002060"/>
                </a:solidFill>
              </a:rPr>
              <a:t>Εκλογική Περιφέρεια Απόδημου Ελληνισμού - Επέκταση επιστολικής Ψήφου στις Εθνικές Εκλογές για τους εκλογείς που βρίσκονται εκτός επικράτειας</a:t>
            </a:r>
          </a:p>
          <a:p>
            <a:pPr algn="ctr"/>
            <a:endParaRPr lang="el-GR" sz="1400" b="1" dirty="0">
              <a:solidFill>
                <a:srgbClr val="002060"/>
              </a:solidFill>
            </a:endParaRPr>
          </a:p>
        </p:txBody>
      </p:sp>
      <p:pic>
        <p:nvPicPr>
          <p:cNvPr id="7" name="Picture 3">
            <a:extLst>
              <a:ext uri="{FF2B5EF4-FFF2-40B4-BE49-F238E27FC236}">
                <a16:creationId xmlns:a16="http://schemas.microsoft.com/office/drawing/2014/main" id="{F626F30A-4A55-2C69-7AF0-02EBCE379107}"/>
              </a:ext>
            </a:extLst>
          </p:cNvPr>
          <p:cNvPicPr>
            <a:picLocks noChangeAspect="1"/>
          </p:cNvPicPr>
          <p:nvPr/>
        </p:nvPicPr>
        <p:blipFill>
          <a:blip r:embed="rId2"/>
          <a:stretch>
            <a:fillRect/>
          </a:stretch>
        </p:blipFill>
        <p:spPr>
          <a:xfrm>
            <a:off x="110150" y="95379"/>
            <a:ext cx="2556038" cy="640790"/>
          </a:xfrm>
          <a:prstGeom prst="rect">
            <a:avLst/>
          </a:prstGeom>
        </p:spPr>
      </p:pic>
      <p:sp>
        <p:nvSpPr>
          <p:cNvPr id="6" name="TextBox 5">
            <a:extLst>
              <a:ext uri="{FF2B5EF4-FFF2-40B4-BE49-F238E27FC236}">
                <a16:creationId xmlns:a16="http://schemas.microsoft.com/office/drawing/2014/main" id="{395EEE4D-40DC-3370-66D3-6DA231353E92}"/>
              </a:ext>
            </a:extLst>
          </p:cNvPr>
          <p:cNvSpPr txBox="1"/>
          <p:nvPr/>
        </p:nvSpPr>
        <p:spPr>
          <a:xfrm>
            <a:off x="0" y="1062581"/>
            <a:ext cx="12192000" cy="523220"/>
          </a:xfrm>
          <a:prstGeom prst="rect">
            <a:avLst/>
          </a:prstGeom>
          <a:noFill/>
        </p:spPr>
        <p:txBody>
          <a:bodyPr wrap="square">
            <a:spAutoFit/>
          </a:bodyPr>
          <a:lstStyle/>
          <a:p>
            <a:pPr algn="ctr"/>
            <a:r>
              <a:rPr lang="el-GR" sz="2800" b="1" dirty="0">
                <a:solidFill>
                  <a:srgbClr val="002060"/>
                </a:solidFill>
              </a:rPr>
              <a:t>Μια ιστορία 50 ετών</a:t>
            </a:r>
          </a:p>
        </p:txBody>
      </p:sp>
      <p:sp>
        <p:nvSpPr>
          <p:cNvPr id="10" name="Ορθογώνιο 9">
            <a:extLst>
              <a:ext uri="{FF2B5EF4-FFF2-40B4-BE49-F238E27FC236}">
                <a16:creationId xmlns:a16="http://schemas.microsoft.com/office/drawing/2014/main" id="{440F5618-2605-F862-B705-2B4F30B712B9}"/>
              </a:ext>
            </a:extLst>
          </p:cNvPr>
          <p:cNvSpPr/>
          <p:nvPr/>
        </p:nvSpPr>
        <p:spPr>
          <a:xfrm>
            <a:off x="1237280" y="1720417"/>
            <a:ext cx="1691489"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1975</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2" name="Εικόνα 11" descr="Εικόνα που περιέχει κείμενο, λογισμικό, ιστοσελίδα, τοποθεσία web&#10;&#10;Το περιεχόμενο που δημιουργείται από AI ενδέχεται να είναι εσφαλμένο.">
            <a:extLst>
              <a:ext uri="{FF2B5EF4-FFF2-40B4-BE49-F238E27FC236}">
                <a16:creationId xmlns:a16="http://schemas.microsoft.com/office/drawing/2014/main" id="{34CBEFBE-AEDF-BD97-6329-84EFD686B942}"/>
              </a:ext>
            </a:extLst>
          </p:cNvPr>
          <p:cNvPicPr>
            <a:picLocks noChangeAspect="1"/>
          </p:cNvPicPr>
          <p:nvPr/>
        </p:nvPicPr>
        <p:blipFill>
          <a:blip r:embed="rId3"/>
          <a:srcRect l="34627" t="44299" r="48922" b="48367"/>
          <a:stretch>
            <a:fillRect/>
          </a:stretch>
        </p:blipFill>
        <p:spPr>
          <a:xfrm>
            <a:off x="246975" y="4094119"/>
            <a:ext cx="3924513" cy="984143"/>
          </a:xfrm>
          <a:prstGeom prst="rect">
            <a:avLst/>
          </a:prstGeom>
          <a:ln w="12700">
            <a:solidFill>
              <a:srgbClr val="002060"/>
            </a:solidFill>
          </a:ln>
        </p:spPr>
      </p:pic>
      <p:sp>
        <p:nvSpPr>
          <p:cNvPr id="14" name="Ορθογώνιο 13">
            <a:extLst>
              <a:ext uri="{FF2B5EF4-FFF2-40B4-BE49-F238E27FC236}">
                <a16:creationId xmlns:a16="http://schemas.microsoft.com/office/drawing/2014/main" id="{714AA8ED-286E-8BCC-3B3C-28BEAF82734E}"/>
              </a:ext>
            </a:extLst>
          </p:cNvPr>
          <p:cNvSpPr/>
          <p:nvPr/>
        </p:nvSpPr>
        <p:spPr>
          <a:xfrm>
            <a:off x="4411402" y="1720417"/>
            <a:ext cx="3735318"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1975 - 2001</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7" name="TextBox 16">
            <a:extLst>
              <a:ext uri="{FF2B5EF4-FFF2-40B4-BE49-F238E27FC236}">
                <a16:creationId xmlns:a16="http://schemas.microsoft.com/office/drawing/2014/main" id="{FDEB7A3C-ED7A-901E-4C7C-80F353752C05}"/>
              </a:ext>
            </a:extLst>
          </p:cNvPr>
          <p:cNvSpPr txBox="1"/>
          <p:nvPr/>
        </p:nvSpPr>
        <p:spPr>
          <a:xfrm>
            <a:off x="4341886" y="2643747"/>
            <a:ext cx="3804834" cy="4001095"/>
          </a:xfrm>
          <a:prstGeom prst="rect">
            <a:avLst/>
          </a:prstGeom>
          <a:noFill/>
        </p:spPr>
        <p:txBody>
          <a:bodyPr wrap="square" rtlCol="0">
            <a:spAutoFit/>
          </a:bodyPr>
          <a:lstStyle/>
          <a:p>
            <a:pPr algn="ctr"/>
            <a:r>
              <a:rPr lang="el-GR" sz="2000" b="1" dirty="0">
                <a:solidFill>
                  <a:srgbClr val="002060"/>
                </a:solidFill>
              </a:rPr>
              <a:t>Η εξίσωση χωρίς λύση</a:t>
            </a:r>
          </a:p>
          <a:p>
            <a:pPr algn="just"/>
            <a:r>
              <a:rPr lang="el-GR" sz="1200" dirty="0">
                <a:solidFill>
                  <a:srgbClr val="002060"/>
                </a:solidFill>
              </a:rPr>
              <a:t>Ήταν πρακτικά αδύνατη η θεσμοθέτηση της ψήφου εκτός Ελλάδας εκλογέων γιατί βάσει όλων των </a:t>
            </a:r>
            <a:r>
              <a:rPr lang="el-GR" sz="1200" dirty="0" err="1">
                <a:solidFill>
                  <a:srgbClr val="002060"/>
                </a:solidFill>
              </a:rPr>
              <a:t>ισχύοντων</a:t>
            </a:r>
            <a:r>
              <a:rPr lang="el-GR" sz="1200" dirty="0">
                <a:solidFill>
                  <a:srgbClr val="002060"/>
                </a:solidFill>
              </a:rPr>
              <a:t> έως τότε εκλογικών νόμων, οι κατανομές των εδρών γίνονται με βάση τα αποτελέσματα στις εκλογικές περιφέρειες (Α’ κατανομή), στις μείζονες εκλογικές περιφέρειες (Β’ Κατανομή) και στην επικράτεια (Γ’ Κατανομή). Αυτό σημαίνει ότι έπρεπε οι εκλογείς του εξωτερικού να ψηφίζουν με κάποιο τρόπο για την εκλογική τους περιφέρεια που ανήκουν, δίχως όμως στο Σύνταγμα να προβλέπεται άλλος τρόπος πλην της φυσικής παρουσίας και ως εκ τούτου θα έπρεπε π.χ. στην πρεσβεία του Λονδίνου να υπήρχαν 56 διαφορετικές κάλπες, για κάθε εκλογική περιφέρεια ή να συλλέγονται εκεί οι ψήφοι και με κάποιο τρόπο να μεταφέρονται μετά την ημέρα των εκλογών στην Ελλάδα και δίχως να παραβιάζεται η μυστικότητα της ψήφου να </a:t>
            </a:r>
            <a:r>
              <a:rPr lang="el-GR" sz="1200" dirty="0" err="1">
                <a:solidFill>
                  <a:srgbClr val="002060"/>
                </a:solidFill>
              </a:rPr>
              <a:t>προσμετρώνται</a:t>
            </a:r>
            <a:r>
              <a:rPr lang="el-GR" sz="1200" dirty="0">
                <a:solidFill>
                  <a:srgbClr val="002060"/>
                </a:solidFill>
              </a:rPr>
              <a:t> από το οικείο πρωτοδικείο στην εκλογική περιφέρεια του ψηφοφόρου. </a:t>
            </a:r>
          </a:p>
          <a:p>
            <a:endParaRPr lang="el-GR" dirty="0"/>
          </a:p>
        </p:txBody>
      </p:sp>
      <p:sp>
        <p:nvSpPr>
          <p:cNvPr id="18" name="Ορθογώνιο 17">
            <a:extLst>
              <a:ext uri="{FF2B5EF4-FFF2-40B4-BE49-F238E27FC236}">
                <a16:creationId xmlns:a16="http://schemas.microsoft.com/office/drawing/2014/main" id="{411154B4-2A99-8B86-940F-00847960937C}"/>
              </a:ext>
            </a:extLst>
          </p:cNvPr>
          <p:cNvSpPr/>
          <p:nvPr/>
        </p:nvSpPr>
        <p:spPr>
          <a:xfrm>
            <a:off x="9307666" y="1720417"/>
            <a:ext cx="1691490" cy="923330"/>
          </a:xfrm>
          <a:prstGeom prst="rect">
            <a:avLst/>
          </a:prstGeom>
          <a:noFill/>
        </p:spPr>
        <p:txBody>
          <a:bodyPr wrap="none" lIns="91440" tIns="45720" rIns="91440" bIns="45720">
            <a:spAutoFit/>
          </a:bodyPr>
          <a:lstStyle/>
          <a:p>
            <a:pPr algn="ctr"/>
            <a:r>
              <a:rPr lang="el-GR" sz="5400" b="1" spc="50" dirty="0">
                <a:ln w="9525" cmpd="sng">
                  <a:solidFill>
                    <a:schemeClr val="accent1"/>
                  </a:solidFill>
                  <a:prstDash val="solid"/>
                </a:ln>
                <a:solidFill>
                  <a:srgbClr val="70AD47">
                    <a:tint val="1000"/>
                  </a:srgbClr>
                </a:solidFill>
                <a:effectLst>
                  <a:glow rad="38100">
                    <a:schemeClr val="accent1">
                      <a:alpha val="40000"/>
                    </a:schemeClr>
                  </a:glow>
                </a:effectLst>
              </a:rPr>
              <a:t>2001</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9" name="TextBox 18">
            <a:extLst>
              <a:ext uri="{FF2B5EF4-FFF2-40B4-BE49-F238E27FC236}">
                <a16:creationId xmlns:a16="http://schemas.microsoft.com/office/drawing/2014/main" id="{27A56A04-F9BF-65D2-6D4C-B50211BF6265}"/>
              </a:ext>
            </a:extLst>
          </p:cNvPr>
          <p:cNvSpPr txBox="1"/>
          <p:nvPr/>
        </p:nvSpPr>
        <p:spPr>
          <a:xfrm>
            <a:off x="8216236" y="2576223"/>
            <a:ext cx="3804834" cy="4539704"/>
          </a:xfrm>
          <a:prstGeom prst="rect">
            <a:avLst/>
          </a:prstGeom>
          <a:noFill/>
        </p:spPr>
        <p:txBody>
          <a:bodyPr wrap="square" rtlCol="0">
            <a:spAutoFit/>
          </a:bodyPr>
          <a:lstStyle/>
          <a:p>
            <a:pPr algn="ctr"/>
            <a:r>
              <a:rPr lang="el-GR" b="1" dirty="0">
                <a:solidFill>
                  <a:srgbClr val="002060"/>
                </a:solidFill>
              </a:rPr>
              <a:t>Η αναθεώρηση</a:t>
            </a:r>
          </a:p>
          <a:p>
            <a:pPr algn="just"/>
            <a:r>
              <a:rPr lang="el-GR" sz="1200" dirty="0">
                <a:solidFill>
                  <a:srgbClr val="002060"/>
                </a:solidFill>
              </a:rPr>
              <a:t>Στην λεγόμενη «συναινετική» αναθεώρηση του Συντάγματος αναφέρεται για πρώτη φορά η δυνατότητα εξαίρεσης των εκλογών στο εξωτερικό, από την ταυτόχρονη διενέργεια των εκλογών σε όλη την επικράτεια, εφόσον τα αποτελέσματα ανακοινώνονται μαζί με τα λοιπά εκλογικά τμήματα. Παράλληλα,</a:t>
            </a:r>
            <a:r>
              <a:rPr lang="en-US" sz="1200" dirty="0">
                <a:solidFill>
                  <a:srgbClr val="002060"/>
                </a:solidFill>
              </a:rPr>
              <a:t> </a:t>
            </a:r>
            <a:r>
              <a:rPr lang="el-GR" sz="1200" dirty="0">
                <a:solidFill>
                  <a:srgbClr val="002060"/>
                </a:solidFill>
              </a:rPr>
              <a:t>τίθεται η αυξημένη πλειοψηφία των 2/3 της Βουλής και «προτείνεται» η επιστολική ψήφος (ή άλλο πρόσφορο μέσο) για την άσκηση του εκλογικού δικαιώματος των εκτός επικρατείας εκλογέων. </a:t>
            </a:r>
          </a:p>
          <a:p>
            <a:pPr algn="just"/>
            <a:endParaRPr lang="el-GR" sz="1200" dirty="0">
              <a:solidFill>
                <a:srgbClr val="002060"/>
              </a:solidFill>
            </a:endParaRPr>
          </a:p>
          <a:p>
            <a:pPr algn="just"/>
            <a:r>
              <a:rPr lang="el-GR" sz="1100" dirty="0">
                <a:solidFill>
                  <a:srgbClr val="002060"/>
                </a:solidFill>
              </a:rPr>
              <a:t>«4. Οι βουλευτικές εκλογές διενεργούνται ταυτόχρονα σε ολόκληρη την Επικράτεια. Νόμος που ψηφίζεται με την πλειοψηφία των δύο τρίτων του όλου αριθμού των βουλευτών μπορεί να ορίζει τα σχετικά με την άσκηση του εκλογικού δικαιώματος από τους εκλογείς που βρίσκονται έξω από την Επικράτεια. Ως προς τους εκλογείς αυτούς η αρχή της ταυτόχρονης διενέργειας των εκλογών δεν κωλύει την άσκηση του εκλογικού τους δικαιώματος με επιστολική ψήφο ή άλλο πρόσφορο μέσο, εφόσον η καταμέτρηση και η ανακοίνωση των αποτελεσμάτων διενεργείται όποτε αυτό γίνεται και σε ολόκληρη την Επικράτεια.»</a:t>
            </a:r>
          </a:p>
          <a:p>
            <a:endParaRPr lang="el-GR" dirty="0"/>
          </a:p>
        </p:txBody>
      </p:sp>
      <p:sp>
        <p:nvSpPr>
          <p:cNvPr id="20" name="TextBox 19">
            <a:extLst>
              <a:ext uri="{FF2B5EF4-FFF2-40B4-BE49-F238E27FC236}">
                <a16:creationId xmlns:a16="http://schemas.microsoft.com/office/drawing/2014/main" id="{C3BB1C97-09E5-D6CF-5CFE-97D3D296F340}"/>
              </a:ext>
            </a:extLst>
          </p:cNvPr>
          <p:cNvSpPr txBox="1"/>
          <p:nvPr/>
        </p:nvSpPr>
        <p:spPr>
          <a:xfrm>
            <a:off x="306815" y="2576223"/>
            <a:ext cx="3804834" cy="1384995"/>
          </a:xfrm>
          <a:prstGeom prst="rect">
            <a:avLst/>
          </a:prstGeom>
          <a:noFill/>
        </p:spPr>
        <p:txBody>
          <a:bodyPr wrap="square" rtlCol="0">
            <a:spAutoFit/>
          </a:bodyPr>
          <a:lstStyle/>
          <a:p>
            <a:pPr algn="ctr"/>
            <a:r>
              <a:rPr lang="el-GR" b="1" dirty="0">
                <a:solidFill>
                  <a:srgbClr val="002060"/>
                </a:solidFill>
              </a:rPr>
              <a:t>Η αρχική διατύπωση</a:t>
            </a:r>
          </a:p>
          <a:p>
            <a:pPr algn="just"/>
            <a:r>
              <a:rPr lang="el-GR" sz="1200" dirty="0">
                <a:solidFill>
                  <a:srgbClr val="002060"/>
                </a:solidFill>
              </a:rPr>
              <a:t>Για πρώτη φορά στο Σύνταγμα της Ελλάδας γίνεται αναφορά για την ψήφιση νόμου που ορίζει τον τρόπο άσκησης του εκλογικού δικαιώματος των εκτός Επικρατείας εκλογέων. </a:t>
            </a:r>
          </a:p>
          <a:p>
            <a:endParaRPr lang="el-GR" dirty="0"/>
          </a:p>
        </p:txBody>
      </p:sp>
    </p:spTree>
    <p:extLst>
      <p:ext uri="{BB962C8B-B14F-4D97-AF65-F5344CB8AC3E}">
        <p14:creationId xmlns:p14="http://schemas.microsoft.com/office/powerpoint/2010/main" val="73383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271688C-22FC-A827-DD3C-7B1A1FF1B4DF}"/>
            </a:ext>
          </a:extLst>
        </p:cNvPr>
        <p:cNvGrpSpPr/>
        <p:nvPr/>
      </p:nvGrpSpPr>
      <p:grpSpPr>
        <a:xfrm>
          <a:off x="0" y="0"/>
          <a:ext cx="0" cy="0"/>
          <a:chOff x="0" y="0"/>
          <a:chExt cx="0" cy="0"/>
        </a:xfrm>
      </p:grpSpPr>
      <p:sp>
        <p:nvSpPr>
          <p:cNvPr id="4" name="Στρογγυλεμένο ορθογώνιο 3">
            <a:extLst>
              <a:ext uri="{FF2B5EF4-FFF2-40B4-BE49-F238E27FC236}">
                <a16:creationId xmlns:a16="http://schemas.microsoft.com/office/drawing/2014/main" id="{D2DE8A5A-E830-B165-CB4E-00C6156C85FB}"/>
              </a:ext>
            </a:extLst>
          </p:cNvPr>
          <p:cNvSpPr/>
          <p:nvPr/>
        </p:nvSpPr>
        <p:spPr>
          <a:xfrm>
            <a:off x="3014419" y="160178"/>
            <a:ext cx="9006651" cy="603468"/>
          </a:xfrm>
          <a:prstGeom prst="roundRect">
            <a:avLst/>
          </a:prstGeom>
          <a:noFill/>
          <a:ln w="254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algn="ctr"/>
            <a:r>
              <a:rPr lang="el-GR" sz="1400" b="1" dirty="0">
                <a:solidFill>
                  <a:srgbClr val="002060"/>
                </a:solidFill>
              </a:rPr>
              <a:t>Εκλογική Περιφέρεια Απόδημου Ελληνισμού - Επέκταση επιστολικής Ψήφου στις Εθνικές Εκλογές για τους εκλογείς που βρίσκονται εκτός επικράτειας</a:t>
            </a:r>
            <a:endParaRPr lang="el-GR" sz="1400" dirty="0">
              <a:solidFill>
                <a:srgbClr val="000000"/>
              </a:solidFill>
            </a:endParaRPr>
          </a:p>
          <a:p>
            <a:pPr algn="ctr"/>
            <a:endParaRPr lang="el-GR" sz="1400" b="1" dirty="0">
              <a:solidFill>
                <a:srgbClr val="002060"/>
              </a:solidFill>
              <a:ea typeface="Calibri"/>
              <a:cs typeface="Calibri"/>
            </a:endParaRPr>
          </a:p>
        </p:txBody>
      </p:sp>
      <p:pic>
        <p:nvPicPr>
          <p:cNvPr id="7" name="Picture 3">
            <a:extLst>
              <a:ext uri="{FF2B5EF4-FFF2-40B4-BE49-F238E27FC236}">
                <a16:creationId xmlns:a16="http://schemas.microsoft.com/office/drawing/2014/main" id="{9917149B-5F9F-BBE8-48E5-45FED42247C4}"/>
              </a:ext>
            </a:extLst>
          </p:cNvPr>
          <p:cNvPicPr>
            <a:picLocks noChangeAspect="1"/>
          </p:cNvPicPr>
          <p:nvPr/>
        </p:nvPicPr>
        <p:blipFill>
          <a:blip r:embed="rId2"/>
          <a:stretch>
            <a:fillRect/>
          </a:stretch>
        </p:blipFill>
        <p:spPr>
          <a:xfrm>
            <a:off x="110150" y="95379"/>
            <a:ext cx="2556038" cy="640790"/>
          </a:xfrm>
          <a:prstGeom prst="rect">
            <a:avLst/>
          </a:prstGeom>
        </p:spPr>
      </p:pic>
      <p:sp>
        <p:nvSpPr>
          <p:cNvPr id="6" name="TextBox 5">
            <a:extLst>
              <a:ext uri="{FF2B5EF4-FFF2-40B4-BE49-F238E27FC236}">
                <a16:creationId xmlns:a16="http://schemas.microsoft.com/office/drawing/2014/main" id="{FB98C01A-FB82-7D35-7783-65025AD5F394}"/>
              </a:ext>
            </a:extLst>
          </p:cNvPr>
          <p:cNvSpPr txBox="1"/>
          <p:nvPr/>
        </p:nvSpPr>
        <p:spPr>
          <a:xfrm>
            <a:off x="0" y="1062581"/>
            <a:ext cx="12192000" cy="523220"/>
          </a:xfrm>
          <a:prstGeom prst="rect">
            <a:avLst/>
          </a:prstGeom>
          <a:noFill/>
        </p:spPr>
        <p:txBody>
          <a:bodyPr wrap="square">
            <a:spAutoFit/>
          </a:bodyPr>
          <a:lstStyle/>
          <a:p>
            <a:pPr algn="ctr"/>
            <a:r>
              <a:rPr lang="el-GR" sz="2800" b="1" dirty="0">
                <a:solidFill>
                  <a:srgbClr val="002060"/>
                </a:solidFill>
              </a:rPr>
              <a:t>Μια ιστορία 50 ετών</a:t>
            </a:r>
          </a:p>
        </p:txBody>
      </p:sp>
      <p:sp>
        <p:nvSpPr>
          <p:cNvPr id="10" name="Ορθογώνιο 9">
            <a:extLst>
              <a:ext uri="{FF2B5EF4-FFF2-40B4-BE49-F238E27FC236}">
                <a16:creationId xmlns:a16="http://schemas.microsoft.com/office/drawing/2014/main" id="{B9A1D659-E14E-B7AC-ACCA-98211D2760B4}"/>
              </a:ext>
            </a:extLst>
          </p:cNvPr>
          <p:cNvSpPr/>
          <p:nvPr/>
        </p:nvSpPr>
        <p:spPr>
          <a:xfrm>
            <a:off x="215367" y="1720417"/>
            <a:ext cx="3735318"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2001 - 2019</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4" name="Ορθογώνιο 13">
            <a:extLst>
              <a:ext uri="{FF2B5EF4-FFF2-40B4-BE49-F238E27FC236}">
                <a16:creationId xmlns:a16="http://schemas.microsoft.com/office/drawing/2014/main" id="{97DF23EA-68F1-B2D1-D2D1-3BCAE1CE15F9}"/>
              </a:ext>
            </a:extLst>
          </p:cNvPr>
          <p:cNvSpPr/>
          <p:nvPr/>
        </p:nvSpPr>
        <p:spPr>
          <a:xfrm>
            <a:off x="7517744" y="1720417"/>
            <a:ext cx="1691490" cy="923330"/>
          </a:xfrm>
          <a:prstGeom prst="rect">
            <a:avLst/>
          </a:prstGeom>
          <a:noFill/>
        </p:spPr>
        <p:txBody>
          <a:bodyPr wrap="none" lIns="91440" tIns="45720" rIns="91440" bIns="45720">
            <a:spAutoFit/>
          </a:bodyPr>
          <a:lstStyle/>
          <a:p>
            <a:pPr algn="ctr"/>
            <a:r>
              <a:rPr lang="el-GR" sz="5400" b="1" spc="50" dirty="0">
                <a:ln w="9525" cmpd="sng">
                  <a:solidFill>
                    <a:schemeClr val="accent1"/>
                  </a:solidFill>
                  <a:prstDash val="solid"/>
                </a:ln>
                <a:solidFill>
                  <a:srgbClr val="70AD47">
                    <a:tint val="1000"/>
                  </a:srgbClr>
                </a:solidFill>
                <a:effectLst>
                  <a:glow rad="38100">
                    <a:schemeClr val="accent1">
                      <a:alpha val="40000"/>
                    </a:schemeClr>
                  </a:glow>
                </a:effectLst>
              </a:rPr>
              <a:t>2019</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7" name="TextBox 16">
            <a:extLst>
              <a:ext uri="{FF2B5EF4-FFF2-40B4-BE49-F238E27FC236}">
                <a16:creationId xmlns:a16="http://schemas.microsoft.com/office/drawing/2014/main" id="{3637C619-D6B9-07DA-04D4-C9748370C5D3}"/>
              </a:ext>
            </a:extLst>
          </p:cNvPr>
          <p:cNvSpPr txBox="1"/>
          <p:nvPr/>
        </p:nvSpPr>
        <p:spPr>
          <a:xfrm>
            <a:off x="4282027" y="2576223"/>
            <a:ext cx="7739043" cy="3262432"/>
          </a:xfrm>
          <a:prstGeom prst="rect">
            <a:avLst/>
          </a:prstGeom>
          <a:noFill/>
        </p:spPr>
        <p:txBody>
          <a:bodyPr wrap="square" rtlCol="0">
            <a:spAutoFit/>
          </a:bodyPr>
          <a:lstStyle/>
          <a:p>
            <a:pPr algn="ctr"/>
            <a:r>
              <a:rPr lang="el-GR" sz="2000" b="1" dirty="0">
                <a:solidFill>
                  <a:srgbClr val="002060"/>
                </a:solidFill>
              </a:rPr>
              <a:t>Η ουσιαστική τροποποίηση</a:t>
            </a:r>
          </a:p>
          <a:p>
            <a:pPr algn="just"/>
            <a:r>
              <a:rPr lang="el-GR" sz="1200" dirty="0">
                <a:solidFill>
                  <a:srgbClr val="002060"/>
                </a:solidFill>
              </a:rPr>
              <a:t>Στην τελευταία Συνταγματική αναθεώρηση, το 2019, στο άρθρο 54 του Συντάγματος προστέθηκε νέα παράγραφος, η οποία ήταν αποτέλεσμα της συμφωνίας της διακομματικής επιτροπής του Οκτωβρίου του 2019 και η οποία διευρύνει την ευελιξία του νομοθέτη για την ψήφο των εκτός Ελλήνων εκλογέων, ενώ για πρώτη φορά δίνεται η δυνατότητα σύστασης εκλογικής περιφέρειας (ή εκλογικών περιφερειών) απόδημου Ελληνισμού. </a:t>
            </a:r>
          </a:p>
          <a:p>
            <a:pPr algn="just"/>
            <a:endParaRPr lang="el-GR" sz="1200" dirty="0">
              <a:solidFill>
                <a:srgbClr val="002060"/>
              </a:solidFill>
            </a:endParaRPr>
          </a:p>
          <a:p>
            <a:pPr algn="just"/>
            <a:r>
              <a:rPr lang="el-GR" sz="1200" dirty="0">
                <a:solidFill>
                  <a:srgbClr val="002060"/>
                </a:solidFill>
              </a:rPr>
              <a:t>«Με το νόμο της παρ. 4 του άρθρου 51 μπορεί να τίθενται προϋποθέσεις στην άσκηση του εκλογικού δικαιώματος στον τόπο διαμονής τους από τους εκλογείς που κατοικούν έξω από την Επικράτεια, όπως πραγματικός δεσμός με τη Χώρα, αυτοπρόσωπη παρουσία σε εκλογικό τμήμα, χρόνος απουσίας από τη Χώρα ή παρουσία στη Χώρα για ορισμένο χρόνο στο παρελθόν. Με το νόμο του προηγούμενου εδαφίου μπορεί να ορίζεται ότι ορισμένες θέσεις του ψηφοδελτίου επικρατείας κάθε κόμματος της παρ. 3 του παρόντος άρθρου καταλαμβάνονται υποχρεωτικά από απόδημους Έλληνες. Νόμος μπορεί να προβλέπει, ότι η ψήφος των εκλογέων που ψηφίζουν σε εκλογικά τμήματα έξω από την Επικράτεια, δεν </a:t>
            </a:r>
            <a:r>
              <a:rPr lang="el-GR" sz="1200" dirty="0" err="1">
                <a:solidFill>
                  <a:srgbClr val="002060"/>
                </a:solidFill>
              </a:rPr>
              <a:t>προσμετράται</a:t>
            </a:r>
            <a:r>
              <a:rPr lang="el-GR" sz="1200" dirty="0">
                <a:solidFill>
                  <a:srgbClr val="002060"/>
                </a:solidFill>
              </a:rPr>
              <a:t> σε συγκεκριμένη εκλογική περιφέρεια αλλά μόνο σε επίπεδο Επικρατείας. Με το νόμο της παρ. 1 του παρόντος άρθρου μπορεί να ορίζονται μία ή περισσότερες εκλογικές περιφέρειες απόδημου Ελληνισμού, κατά παρέκκλιση της παρ. 2 του παρόντος άρθρου»</a:t>
            </a:r>
          </a:p>
          <a:p>
            <a:endParaRPr lang="el-GR" dirty="0"/>
          </a:p>
        </p:txBody>
      </p:sp>
      <p:sp>
        <p:nvSpPr>
          <p:cNvPr id="20" name="TextBox 19">
            <a:extLst>
              <a:ext uri="{FF2B5EF4-FFF2-40B4-BE49-F238E27FC236}">
                <a16:creationId xmlns:a16="http://schemas.microsoft.com/office/drawing/2014/main" id="{1BCD4241-5F29-7E11-09FA-489401344F58}"/>
              </a:ext>
            </a:extLst>
          </p:cNvPr>
          <p:cNvSpPr txBox="1"/>
          <p:nvPr/>
        </p:nvSpPr>
        <p:spPr>
          <a:xfrm>
            <a:off x="214380" y="2644355"/>
            <a:ext cx="3804834" cy="3323987"/>
          </a:xfrm>
          <a:prstGeom prst="rect">
            <a:avLst/>
          </a:prstGeom>
          <a:noFill/>
        </p:spPr>
        <p:txBody>
          <a:bodyPr wrap="square" rtlCol="0">
            <a:spAutoFit/>
          </a:bodyPr>
          <a:lstStyle/>
          <a:p>
            <a:pPr algn="ctr"/>
            <a:r>
              <a:rPr lang="el-GR" b="1" dirty="0">
                <a:solidFill>
                  <a:srgbClr val="002060"/>
                </a:solidFill>
              </a:rPr>
              <a:t>Άκαρπες προσπάθειες</a:t>
            </a:r>
          </a:p>
          <a:p>
            <a:pPr algn="just"/>
            <a:r>
              <a:rPr lang="el-GR" sz="1200" dirty="0">
                <a:solidFill>
                  <a:srgbClr val="002060"/>
                </a:solidFill>
              </a:rPr>
              <a:t>Αμέσως μετά τη ψήφιση του Συντάγματος του 2001, ξεκίνησαν οι προσπάθειες για την ψήφιση νόμου για τη διευκόλυνσης άσκησης του εκλογικού δικαιώματος των εκτός επικρατείας εκλογέων. Η εφαρμογή από το 2019 (με τις διάφορες παραλλαγές) του νόμου 3231/2004, με την οποία ο συνολικός αριθμός των εδρών των κομμάτων εξαρτάται αποκλειστικά από τα αποτελέσματα στο σύνολο της Επικράτειας, διευκόλυνε μερικώς την ύπαρξη λύσεων. </a:t>
            </a:r>
          </a:p>
          <a:p>
            <a:pPr algn="just"/>
            <a:endParaRPr lang="el-GR" sz="1200" dirty="0">
              <a:solidFill>
                <a:srgbClr val="002060"/>
              </a:solidFill>
            </a:endParaRPr>
          </a:p>
          <a:p>
            <a:pPr algn="just"/>
            <a:r>
              <a:rPr lang="el-GR" sz="1200" dirty="0">
                <a:solidFill>
                  <a:srgbClr val="002060"/>
                </a:solidFill>
              </a:rPr>
              <a:t>Οι πρωτοβουλίες εκδηλώθηκαν είτε με την κατάθεση νομοσχεδίου στη Βουλή (Κυβέρνηση Κ. Καραμανλή Φεβ. 2009),  το οποίο όμως δεν συγκέντρωσε την απαιτούμενη πλειοψηφία των 2/3. είτε σε επίπεδο προετοιμασίας και σύστασης επιτροπών (πχ. κυβέρνηση Α. Τσίπρα 2018).</a:t>
            </a:r>
            <a:endParaRPr lang="el-GR" sz="2000" dirty="0"/>
          </a:p>
        </p:txBody>
      </p:sp>
    </p:spTree>
    <p:extLst>
      <p:ext uri="{BB962C8B-B14F-4D97-AF65-F5344CB8AC3E}">
        <p14:creationId xmlns:p14="http://schemas.microsoft.com/office/powerpoint/2010/main" val="807716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C73D20CD-D271-9080-8792-3FDADFA50C23}"/>
            </a:ext>
          </a:extLst>
        </p:cNvPr>
        <p:cNvGrpSpPr/>
        <p:nvPr/>
      </p:nvGrpSpPr>
      <p:grpSpPr>
        <a:xfrm>
          <a:off x="0" y="0"/>
          <a:ext cx="0" cy="0"/>
          <a:chOff x="0" y="0"/>
          <a:chExt cx="0" cy="0"/>
        </a:xfrm>
      </p:grpSpPr>
      <p:sp>
        <p:nvSpPr>
          <p:cNvPr id="4" name="Στρογγυλεμένο ορθογώνιο 3">
            <a:extLst>
              <a:ext uri="{FF2B5EF4-FFF2-40B4-BE49-F238E27FC236}">
                <a16:creationId xmlns:a16="http://schemas.microsoft.com/office/drawing/2014/main" id="{A904301B-1560-5689-E3D0-B3FD3EA78756}"/>
              </a:ext>
            </a:extLst>
          </p:cNvPr>
          <p:cNvSpPr/>
          <p:nvPr/>
        </p:nvSpPr>
        <p:spPr>
          <a:xfrm>
            <a:off x="3014419" y="160178"/>
            <a:ext cx="9006651" cy="603468"/>
          </a:xfrm>
          <a:prstGeom prst="roundRect">
            <a:avLst/>
          </a:prstGeom>
          <a:noFill/>
          <a:ln w="254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algn="ctr"/>
            <a:r>
              <a:rPr lang="el-GR" sz="1400" b="1" dirty="0">
                <a:solidFill>
                  <a:srgbClr val="002060"/>
                </a:solidFill>
              </a:rPr>
              <a:t>Εκλογική Περιφέρεια Απόδημου Ελληνισμού - Επέκταση επιστολικής Ψήφου στις Εθνικές Εκλογές για τους εκλογείς που βρίσκονται εκτός επικράτειας</a:t>
            </a:r>
            <a:endParaRPr lang="el-GR" sz="1400" dirty="0">
              <a:solidFill>
                <a:srgbClr val="000000"/>
              </a:solidFill>
            </a:endParaRPr>
          </a:p>
          <a:p>
            <a:pPr algn="ctr"/>
            <a:endParaRPr lang="el-GR" sz="1400" b="1" dirty="0">
              <a:solidFill>
                <a:srgbClr val="002060"/>
              </a:solidFill>
              <a:ea typeface="Calibri"/>
              <a:cs typeface="Calibri"/>
            </a:endParaRPr>
          </a:p>
        </p:txBody>
      </p:sp>
      <p:pic>
        <p:nvPicPr>
          <p:cNvPr id="7" name="Picture 3">
            <a:extLst>
              <a:ext uri="{FF2B5EF4-FFF2-40B4-BE49-F238E27FC236}">
                <a16:creationId xmlns:a16="http://schemas.microsoft.com/office/drawing/2014/main" id="{D74F106C-675D-9987-D6F7-B11364731166}"/>
              </a:ext>
            </a:extLst>
          </p:cNvPr>
          <p:cNvPicPr>
            <a:picLocks noChangeAspect="1"/>
          </p:cNvPicPr>
          <p:nvPr/>
        </p:nvPicPr>
        <p:blipFill>
          <a:blip r:embed="rId2"/>
          <a:stretch>
            <a:fillRect/>
          </a:stretch>
        </p:blipFill>
        <p:spPr>
          <a:xfrm>
            <a:off x="110150" y="95379"/>
            <a:ext cx="2556038" cy="640790"/>
          </a:xfrm>
          <a:prstGeom prst="rect">
            <a:avLst/>
          </a:prstGeom>
        </p:spPr>
      </p:pic>
      <p:sp>
        <p:nvSpPr>
          <p:cNvPr id="6" name="TextBox 5">
            <a:extLst>
              <a:ext uri="{FF2B5EF4-FFF2-40B4-BE49-F238E27FC236}">
                <a16:creationId xmlns:a16="http://schemas.microsoft.com/office/drawing/2014/main" id="{8C662F99-6404-B07E-7F85-1DB9E91412B7}"/>
              </a:ext>
            </a:extLst>
          </p:cNvPr>
          <p:cNvSpPr txBox="1"/>
          <p:nvPr/>
        </p:nvSpPr>
        <p:spPr>
          <a:xfrm>
            <a:off x="0" y="1062581"/>
            <a:ext cx="12192000" cy="523220"/>
          </a:xfrm>
          <a:prstGeom prst="rect">
            <a:avLst/>
          </a:prstGeom>
          <a:noFill/>
        </p:spPr>
        <p:txBody>
          <a:bodyPr wrap="square">
            <a:spAutoFit/>
          </a:bodyPr>
          <a:lstStyle/>
          <a:p>
            <a:pPr algn="ctr"/>
            <a:r>
              <a:rPr lang="el-GR" sz="2800" b="1" dirty="0">
                <a:solidFill>
                  <a:srgbClr val="002060"/>
                </a:solidFill>
              </a:rPr>
              <a:t>Μια ιστορία 50 ετών</a:t>
            </a:r>
          </a:p>
        </p:txBody>
      </p:sp>
      <p:sp>
        <p:nvSpPr>
          <p:cNvPr id="10" name="Ορθογώνιο 9">
            <a:extLst>
              <a:ext uri="{FF2B5EF4-FFF2-40B4-BE49-F238E27FC236}">
                <a16:creationId xmlns:a16="http://schemas.microsoft.com/office/drawing/2014/main" id="{BA5B464A-41C9-6E9E-C899-BB87BC236674}"/>
              </a:ext>
            </a:extLst>
          </p:cNvPr>
          <p:cNvSpPr/>
          <p:nvPr/>
        </p:nvSpPr>
        <p:spPr>
          <a:xfrm>
            <a:off x="1237280" y="1720417"/>
            <a:ext cx="1691490" cy="923330"/>
          </a:xfrm>
          <a:prstGeom prst="rect">
            <a:avLst/>
          </a:prstGeom>
          <a:noFill/>
        </p:spPr>
        <p:txBody>
          <a:bodyPr wrap="none" lIns="91440" tIns="45720" rIns="91440" bIns="45720">
            <a:spAutoFit/>
          </a:bodyPr>
          <a:lstStyle/>
          <a:p>
            <a:pPr algn="ctr"/>
            <a:r>
              <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2019</a:t>
            </a:r>
          </a:p>
        </p:txBody>
      </p:sp>
      <p:sp>
        <p:nvSpPr>
          <p:cNvPr id="14" name="Ορθογώνιο 13">
            <a:extLst>
              <a:ext uri="{FF2B5EF4-FFF2-40B4-BE49-F238E27FC236}">
                <a16:creationId xmlns:a16="http://schemas.microsoft.com/office/drawing/2014/main" id="{C730D98B-D8AB-176F-8B46-73281C16C4A3}"/>
              </a:ext>
            </a:extLst>
          </p:cNvPr>
          <p:cNvSpPr/>
          <p:nvPr/>
        </p:nvSpPr>
        <p:spPr>
          <a:xfrm>
            <a:off x="5433316" y="1720417"/>
            <a:ext cx="1691490" cy="923330"/>
          </a:xfrm>
          <a:prstGeom prst="rect">
            <a:avLst/>
          </a:prstGeom>
          <a:noFill/>
        </p:spPr>
        <p:txBody>
          <a:bodyPr wrap="none" lIns="91440" tIns="45720" rIns="91440" bIns="45720">
            <a:spAutoFit/>
          </a:bodyPr>
          <a:lstStyle/>
          <a:p>
            <a:pPr algn="ctr"/>
            <a:r>
              <a:rPr lang="el-GR" sz="5400" b="1" spc="50" dirty="0">
                <a:ln w="9525" cmpd="sng">
                  <a:solidFill>
                    <a:schemeClr val="accent1"/>
                  </a:solidFill>
                  <a:prstDash val="solid"/>
                </a:ln>
                <a:solidFill>
                  <a:srgbClr val="70AD47">
                    <a:tint val="1000"/>
                  </a:srgbClr>
                </a:solidFill>
                <a:effectLst>
                  <a:glow rad="38100">
                    <a:schemeClr val="accent1">
                      <a:alpha val="40000"/>
                    </a:schemeClr>
                  </a:glow>
                </a:effectLst>
              </a:rPr>
              <a:t>2023</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7" name="TextBox 16">
            <a:extLst>
              <a:ext uri="{FF2B5EF4-FFF2-40B4-BE49-F238E27FC236}">
                <a16:creationId xmlns:a16="http://schemas.microsoft.com/office/drawing/2014/main" id="{3FBDC1C6-37E9-02A8-0760-EB6CA595E257}"/>
              </a:ext>
            </a:extLst>
          </p:cNvPr>
          <p:cNvSpPr txBox="1"/>
          <p:nvPr/>
        </p:nvSpPr>
        <p:spPr>
          <a:xfrm>
            <a:off x="4261525" y="2639502"/>
            <a:ext cx="3804834" cy="2339102"/>
          </a:xfrm>
          <a:prstGeom prst="rect">
            <a:avLst/>
          </a:prstGeom>
          <a:noFill/>
        </p:spPr>
        <p:txBody>
          <a:bodyPr wrap="square" lIns="91440" tIns="45720" rIns="91440" bIns="45720" rtlCol="0" anchor="t">
            <a:spAutoFit/>
          </a:bodyPr>
          <a:lstStyle/>
          <a:p>
            <a:pPr algn="ctr"/>
            <a:r>
              <a:rPr lang="el-GR" sz="2000" b="1" dirty="0">
                <a:solidFill>
                  <a:srgbClr val="002060"/>
                </a:solidFill>
              </a:rPr>
              <a:t>Η άρση των περιορισμών</a:t>
            </a:r>
          </a:p>
          <a:p>
            <a:pPr algn="just"/>
            <a:r>
              <a:rPr lang="el-GR" sz="1200" dirty="0">
                <a:solidFill>
                  <a:srgbClr val="002060"/>
                </a:solidFill>
              </a:rPr>
              <a:t>Ο νόμος 4648/2019 εφαρμόστηκε για πρώτη φορά στις εκλογές του Μαΐου και Ιουνίου του 2023, με τη σ</a:t>
            </a:r>
            <a:r>
              <a:rPr lang="en-US" sz="1200" dirty="0">
                <a:solidFill>
                  <a:srgbClr val="002060"/>
                </a:solidFill>
              </a:rPr>
              <a:t>ύ</a:t>
            </a:r>
            <a:r>
              <a:rPr lang="el-GR" sz="1200" dirty="0" err="1">
                <a:solidFill>
                  <a:srgbClr val="002060"/>
                </a:solidFill>
              </a:rPr>
              <a:t>σταση</a:t>
            </a:r>
            <a:r>
              <a:rPr lang="el-GR" sz="1200" dirty="0">
                <a:solidFill>
                  <a:srgbClr val="002060"/>
                </a:solidFill>
              </a:rPr>
              <a:t> 99 εκλογικών τμημάτων σε 33 χώρες.</a:t>
            </a:r>
          </a:p>
          <a:p>
            <a:pPr algn="just"/>
            <a:endParaRPr lang="el-GR" sz="1200" dirty="0">
              <a:solidFill>
                <a:srgbClr val="002060"/>
              </a:solidFill>
            </a:endParaRPr>
          </a:p>
          <a:p>
            <a:pPr algn="just"/>
            <a:r>
              <a:rPr lang="el-GR" sz="1200" dirty="0">
                <a:solidFill>
                  <a:srgbClr val="002060"/>
                </a:solidFill>
              </a:rPr>
              <a:t>Αμέσως μετά τις εκλογές του 2023, το πρώτο νομοσχέδιο της δεύτερης θητείας του Κ. Μητσοτάκη είναι η άρση των περιορισμών για την εγγραφή στους ειδικούς εκλογικούς καταλόγους. Το σχέδιο νόμου ψηφίστηκε με 208 βουλευτές (ν. 5044/2023). </a:t>
            </a:r>
          </a:p>
          <a:p>
            <a:endParaRPr lang="el-GR" dirty="0"/>
          </a:p>
        </p:txBody>
      </p:sp>
      <p:sp>
        <p:nvSpPr>
          <p:cNvPr id="18" name="Ορθογώνιο 17">
            <a:extLst>
              <a:ext uri="{FF2B5EF4-FFF2-40B4-BE49-F238E27FC236}">
                <a16:creationId xmlns:a16="http://schemas.microsoft.com/office/drawing/2014/main" id="{02DD8938-6941-7703-4495-4D086CD7297B}"/>
              </a:ext>
            </a:extLst>
          </p:cNvPr>
          <p:cNvSpPr/>
          <p:nvPr/>
        </p:nvSpPr>
        <p:spPr>
          <a:xfrm>
            <a:off x="9307666" y="1720417"/>
            <a:ext cx="1691490" cy="923330"/>
          </a:xfrm>
          <a:prstGeom prst="rect">
            <a:avLst/>
          </a:prstGeom>
          <a:noFill/>
        </p:spPr>
        <p:txBody>
          <a:bodyPr wrap="none" lIns="91440" tIns="45720" rIns="91440" bIns="45720">
            <a:spAutoFit/>
          </a:bodyPr>
          <a:lstStyle/>
          <a:p>
            <a:pPr algn="ctr"/>
            <a:r>
              <a:rPr lang="el-GR" sz="5400" b="1" spc="50" dirty="0">
                <a:ln w="9525" cmpd="sng">
                  <a:solidFill>
                    <a:schemeClr val="accent1"/>
                  </a:solidFill>
                  <a:prstDash val="solid"/>
                </a:ln>
                <a:solidFill>
                  <a:srgbClr val="70AD47">
                    <a:tint val="1000"/>
                  </a:srgbClr>
                </a:solidFill>
                <a:effectLst>
                  <a:glow rad="38100">
                    <a:schemeClr val="accent1">
                      <a:alpha val="40000"/>
                    </a:schemeClr>
                  </a:glow>
                </a:effectLst>
              </a:rPr>
              <a:t>2024</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9" name="TextBox 18">
            <a:extLst>
              <a:ext uri="{FF2B5EF4-FFF2-40B4-BE49-F238E27FC236}">
                <a16:creationId xmlns:a16="http://schemas.microsoft.com/office/drawing/2014/main" id="{CB80BA3F-3906-14F3-838E-17484FD59085}"/>
              </a:ext>
            </a:extLst>
          </p:cNvPr>
          <p:cNvSpPr txBox="1"/>
          <p:nvPr/>
        </p:nvSpPr>
        <p:spPr>
          <a:xfrm>
            <a:off x="8216235" y="2639502"/>
            <a:ext cx="3804834" cy="1477328"/>
          </a:xfrm>
          <a:prstGeom prst="rect">
            <a:avLst/>
          </a:prstGeom>
          <a:noFill/>
        </p:spPr>
        <p:txBody>
          <a:bodyPr wrap="square" rtlCol="0">
            <a:spAutoFit/>
          </a:bodyPr>
          <a:lstStyle/>
          <a:p>
            <a:pPr algn="ctr"/>
            <a:r>
              <a:rPr lang="el-GR" b="1" dirty="0">
                <a:solidFill>
                  <a:srgbClr val="002060"/>
                </a:solidFill>
              </a:rPr>
              <a:t>Επιστολική ψήφος ευρωεκλογών</a:t>
            </a:r>
          </a:p>
          <a:p>
            <a:pPr algn="just"/>
            <a:r>
              <a:rPr lang="el-GR" sz="1200" dirty="0">
                <a:solidFill>
                  <a:srgbClr val="002060"/>
                </a:solidFill>
              </a:rPr>
              <a:t>Στις ευρωεκλογές του 2024, για εφαρμόστηκε για πρώτη φορά η επιστολική ψήφος για όποιον το επιθυμούσε ανεξαρτήτως του τρόπου κατοικίας του. Συνολικά 202.000 εκλογείς εντός και εκτός Ελλάδας γράφτηκαν να ασκήσουν το εκλογικό τους δικαίωμα, εκ των οποίων 50.204 από το εξωτερικό.  </a:t>
            </a:r>
            <a:endParaRPr lang="el-GR" dirty="0"/>
          </a:p>
        </p:txBody>
      </p:sp>
      <p:sp>
        <p:nvSpPr>
          <p:cNvPr id="20" name="TextBox 19">
            <a:extLst>
              <a:ext uri="{FF2B5EF4-FFF2-40B4-BE49-F238E27FC236}">
                <a16:creationId xmlns:a16="http://schemas.microsoft.com/office/drawing/2014/main" id="{176E448D-6ADF-800C-2D68-C44C80288CD8}"/>
              </a:ext>
            </a:extLst>
          </p:cNvPr>
          <p:cNvSpPr txBox="1"/>
          <p:nvPr/>
        </p:nvSpPr>
        <p:spPr>
          <a:xfrm>
            <a:off x="306815" y="2576223"/>
            <a:ext cx="3804834" cy="4154984"/>
          </a:xfrm>
          <a:prstGeom prst="rect">
            <a:avLst/>
          </a:prstGeom>
          <a:noFill/>
        </p:spPr>
        <p:txBody>
          <a:bodyPr wrap="square" rtlCol="0">
            <a:spAutoFit/>
          </a:bodyPr>
          <a:lstStyle/>
          <a:p>
            <a:pPr algn="ctr"/>
            <a:r>
              <a:rPr lang="el-GR" b="1" dirty="0">
                <a:solidFill>
                  <a:srgbClr val="002060"/>
                </a:solidFill>
              </a:rPr>
              <a:t>Ο πρώτος νόμος</a:t>
            </a:r>
          </a:p>
          <a:p>
            <a:pPr algn="just"/>
            <a:r>
              <a:rPr lang="el-GR" sz="1200" dirty="0">
                <a:solidFill>
                  <a:srgbClr val="002060"/>
                </a:solidFill>
              </a:rPr>
              <a:t>Με πολύ μεγάλη πλειοψηφία 288 βουλευτών ψηφίζεται ο νόμος για τη διευκόλυνση άσκησης του εκλογικού δικαιώματος εκτός επικρατείας εκλογέων. Ο νόμος 4648/2019 προέβλεπε την δυνατότητα ψηφοφορίας με φυσική παρουσία στο εξωτερικό αν ο εκλογέας αποδείξει ότι τα τελευταία 35 έτη έχει ζήσει 2 χρόνια στην Ελλάδα και έχει υποβάλλει φορολογική δήλωση κατά το τρέχον ή προηγούμενο έτος.  Οι εκλογείς δηλώσαν την προτίμηση τους προς κόμμα ψηφίζοντας «συμβολικά» το ψηφοδέλτιο Επικρατείας που έχει αυτό καταρτίσει. Τα κόμματα ήταν υποχρεωμένα στο ψηφοδέλτιο Επικρατείας να συμπεριλάβουν κατά το 1/5 υποψηφίους από το εξωτερικό, εκ των οποίων ο ένας υποχρεωτικά θα έπρεπε να τοποθετηθεί στις 3 πρώτες θέσεις. </a:t>
            </a:r>
          </a:p>
          <a:p>
            <a:pPr algn="just"/>
            <a:endParaRPr lang="el-GR" sz="1200" dirty="0">
              <a:solidFill>
                <a:srgbClr val="002060"/>
              </a:solidFill>
            </a:endParaRPr>
          </a:p>
          <a:p>
            <a:pPr algn="just"/>
            <a:r>
              <a:rPr lang="el-GR" sz="1200" dirty="0">
                <a:solidFill>
                  <a:srgbClr val="002060"/>
                </a:solidFill>
              </a:rPr>
              <a:t>Το 2021, έγινε απόπειρα άρσης των περιορισμών, με το σχετικό σχέδιο νόμου να μην συγκεντρώνει την πλειοψηφία των 2/3 της Βουλής. </a:t>
            </a:r>
          </a:p>
          <a:p>
            <a:endParaRPr lang="el-GR" dirty="0"/>
          </a:p>
        </p:txBody>
      </p:sp>
    </p:spTree>
    <p:extLst>
      <p:ext uri="{BB962C8B-B14F-4D97-AF65-F5344CB8AC3E}">
        <p14:creationId xmlns:p14="http://schemas.microsoft.com/office/powerpoint/2010/main" val="123789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B0D49E-374A-F84C-074D-DE5A61EAF11F}"/>
            </a:ext>
          </a:extLst>
        </p:cNvPr>
        <p:cNvGrpSpPr/>
        <p:nvPr/>
      </p:nvGrpSpPr>
      <p:grpSpPr>
        <a:xfrm>
          <a:off x="0" y="0"/>
          <a:ext cx="0" cy="0"/>
          <a:chOff x="0" y="0"/>
          <a:chExt cx="0" cy="0"/>
        </a:xfrm>
      </p:grpSpPr>
      <p:sp>
        <p:nvSpPr>
          <p:cNvPr id="5" name="Στρογγυλεμένο ορθογώνιο 4">
            <a:extLst>
              <a:ext uri="{FF2B5EF4-FFF2-40B4-BE49-F238E27FC236}">
                <a16:creationId xmlns:a16="http://schemas.microsoft.com/office/drawing/2014/main" id="{A6A5A557-C90B-B1F5-D04D-740DDC7FBB5C}"/>
              </a:ext>
            </a:extLst>
          </p:cNvPr>
          <p:cNvSpPr/>
          <p:nvPr/>
        </p:nvSpPr>
        <p:spPr>
          <a:xfrm>
            <a:off x="3623410" y="1585801"/>
            <a:ext cx="4781228" cy="4892491"/>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Στρογγυλεμένο ορθογώνιο 3">
            <a:extLst>
              <a:ext uri="{FF2B5EF4-FFF2-40B4-BE49-F238E27FC236}">
                <a16:creationId xmlns:a16="http://schemas.microsoft.com/office/drawing/2014/main" id="{9C6ADDF3-3233-9531-DA23-D77C2768E2CA}"/>
              </a:ext>
            </a:extLst>
          </p:cNvPr>
          <p:cNvSpPr/>
          <p:nvPr/>
        </p:nvSpPr>
        <p:spPr>
          <a:xfrm>
            <a:off x="3014419" y="160178"/>
            <a:ext cx="9006651" cy="603468"/>
          </a:xfrm>
          <a:prstGeom prst="roundRect">
            <a:avLst/>
          </a:prstGeom>
          <a:noFill/>
          <a:ln w="254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algn="ctr"/>
            <a:r>
              <a:rPr lang="el-GR" sz="1400" b="1">
                <a:solidFill>
                  <a:srgbClr val="002060"/>
                </a:solidFill>
              </a:rPr>
              <a:t>Εκλογική Περιφέρεια Απόδημου Ελληνισμού - Επέκταση επιστολικής Ψήφου στις Εθνικές Εκλογές για τους εκλογείς που βρίσκονται Εκτός επικράτειας</a:t>
            </a:r>
            <a:endParaRPr lang="el-GR" sz="1400">
              <a:solidFill>
                <a:srgbClr val="000000"/>
              </a:solidFill>
            </a:endParaRPr>
          </a:p>
          <a:p>
            <a:pPr algn="ctr"/>
            <a:endParaRPr lang="el-GR" sz="1400" b="1" dirty="0">
              <a:solidFill>
                <a:srgbClr val="002060"/>
              </a:solidFill>
              <a:ea typeface="Calibri"/>
              <a:cs typeface="Calibri"/>
            </a:endParaRPr>
          </a:p>
        </p:txBody>
      </p:sp>
      <p:pic>
        <p:nvPicPr>
          <p:cNvPr id="7" name="Picture 3">
            <a:extLst>
              <a:ext uri="{FF2B5EF4-FFF2-40B4-BE49-F238E27FC236}">
                <a16:creationId xmlns:a16="http://schemas.microsoft.com/office/drawing/2014/main" id="{517C3465-1E2C-5A8E-94EA-FAC31D94EBD4}"/>
              </a:ext>
            </a:extLst>
          </p:cNvPr>
          <p:cNvPicPr>
            <a:picLocks noChangeAspect="1"/>
          </p:cNvPicPr>
          <p:nvPr/>
        </p:nvPicPr>
        <p:blipFill>
          <a:blip r:embed="rId2"/>
          <a:stretch>
            <a:fillRect/>
          </a:stretch>
        </p:blipFill>
        <p:spPr>
          <a:xfrm>
            <a:off x="110150" y="95379"/>
            <a:ext cx="2556038" cy="640790"/>
          </a:xfrm>
          <a:prstGeom prst="rect">
            <a:avLst/>
          </a:prstGeom>
        </p:spPr>
      </p:pic>
      <p:sp>
        <p:nvSpPr>
          <p:cNvPr id="6" name="TextBox 5">
            <a:extLst>
              <a:ext uri="{FF2B5EF4-FFF2-40B4-BE49-F238E27FC236}">
                <a16:creationId xmlns:a16="http://schemas.microsoft.com/office/drawing/2014/main" id="{A6132F8A-81DB-446B-208E-26793CD6A89F}"/>
              </a:ext>
            </a:extLst>
          </p:cNvPr>
          <p:cNvSpPr txBox="1"/>
          <p:nvPr/>
        </p:nvSpPr>
        <p:spPr>
          <a:xfrm>
            <a:off x="0" y="1062581"/>
            <a:ext cx="12192000" cy="523220"/>
          </a:xfrm>
          <a:prstGeom prst="rect">
            <a:avLst/>
          </a:prstGeom>
          <a:noFill/>
        </p:spPr>
        <p:txBody>
          <a:bodyPr wrap="square">
            <a:spAutoFit/>
          </a:bodyPr>
          <a:lstStyle/>
          <a:p>
            <a:pPr algn="ctr"/>
            <a:r>
              <a:rPr lang="el-GR" sz="2800" b="1" dirty="0">
                <a:solidFill>
                  <a:srgbClr val="002060"/>
                </a:solidFill>
              </a:rPr>
              <a:t>Ορισμένα χρήσιμα στοιχεία</a:t>
            </a:r>
          </a:p>
        </p:txBody>
      </p:sp>
      <p:sp>
        <p:nvSpPr>
          <p:cNvPr id="10" name="Ορθογώνιο 9">
            <a:extLst>
              <a:ext uri="{FF2B5EF4-FFF2-40B4-BE49-F238E27FC236}">
                <a16:creationId xmlns:a16="http://schemas.microsoft.com/office/drawing/2014/main" id="{88E777AD-C86C-F39A-E705-1A90FA8A800A}"/>
              </a:ext>
            </a:extLst>
          </p:cNvPr>
          <p:cNvSpPr/>
          <p:nvPr/>
        </p:nvSpPr>
        <p:spPr>
          <a:xfrm>
            <a:off x="5168279" y="1764274"/>
            <a:ext cx="1691490"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1984</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0" name="TextBox 19">
            <a:extLst>
              <a:ext uri="{FF2B5EF4-FFF2-40B4-BE49-F238E27FC236}">
                <a16:creationId xmlns:a16="http://schemas.microsoft.com/office/drawing/2014/main" id="{08B0838B-BB0E-189F-8671-8DB1A54430B7}"/>
              </a:ext>
            </a:extLst>
          </p:cNvPr>
          <p:cNvSpPr txBox="1"/>
          <p:nvPr/>
        </p:nvSpPr>
        <p:spPr>
          <a:xfrm>
            <a:off x="4111607" y="2785402"/>
            <a:ext cx="3804834" cy="1384995"/>
          </a:xfrm>
          <a:prstGeom prst="rect">
            <a:avLst/>
          </a:prstGeom>
          <a:noFill/>
        </p:spPr>
        <p:txBody>
          <a:bodyPr wrap="square" rtlCol="0">
            <a:spAutoFit/>
          </a:bodyPr>
          <a:lstStyle/>
          <a:p>
            <a:pPr algn="ctr"/>
            <a:r>
              <a:rPr lang="el-GR" b="1" dirty="0">
                <a:solidFill>
                  <a:srgbClr val="002060"/>
                </a:solidFill>
              </a:rPr>
              <a:t>Η </a:t>
            </a:r>
            <a:r>
              <a:rPr lang="el-GR" b="1" dirty="0" err="1">
                <a:solidFill>
                  <a:srgbClr val="002060"/>
                </a:solidFill>
              </a:rPr>
              <a:t>πρ</a:t>
            </a:r>
            <a:r>
              <a:rPr lang="en-US" b="1" dirty="0" err="1">
                <a:solidFill>
                  <a:srgbClr val="002060"/>
                </a:solidFill>
              </a:rPr>
              <a:t>ώ</a:t>
            </a:r>
            <a:r>
              <a:rPr lang="el-GR" b="1" dirty="0">
                <a:solidFill>
                  <a:srgbClr val="002060"/>
                </a:solidFill>
              </a:rPr>
              <a:t>τη εφαρμογή απόδημων εκλογέων</a:t>
            </a:r>
          </a:p>
          <a:p>
            <a:pPr algn="just"/>
            <a:r>
              <a:rPr lang="el-GR" sz="1200" dirty="0">
                <a:solidFill>
                  <a:srgbClr val="002060"/>
                </a:solidFill>
              </a:rPr>
              <a:t>Στις Ευρωεκλογές του 1984, δόθηκε για πρώτη φορά η δυνατότητα στους εκλογείς που μένουν στην τότε ΕΟΚ να ψηφίσουν από τον τόπο κατοικίας. Συνολικά, </a:t>
            </a:r>
            <a:r>
              <a:rPr lang="el-GR" sz="1200" b="1" dirty="0">
                <a:solidFill>
                  <a:srgbClr val="002060"/>
                </a:solidFill>
              </a:rPr>
              <a:t>50.328 </a:t>
            </a:r>
            <a:r>
              <a:rPr lang="el-GR" sz="1200" dirty="0">
                <a:solidFill>
                  <a:srgbClr val="002060"/>
                </a:solidFill>
              </a:rPr>
              <a:t>εκλογείς ψήφισαν από το εξωτερικό.</a:t>
            </a:r>
            <a:endParaRPr lang="el-GR" dirty="0"/>
          </a:p>
        </p:txBody>
      </p:sp>
      <p:sp>
        <p:nvSpPr>
          <p:cNvPr id="2" name="Ορθογώνιο 1">
            <a:extLst>
              <a:ext uri="{FF2B5EF4-FFF2-40B4-BE49-F238E27FC236}">
                <a16:creationId xmlns:a16="http://schemas.microsoft.com/office/drawing/2014/main" id="{4710D874-2D99-C7B6-866A-AE50C17E8C38}"/>
              </a:ext>
            </a:extLst>
          </p:cNvPr>
          <p:cNvSpPr/>
          <p:nvPr/>
        </p:nvSpPr>
        <p:spPr>
          <a:xfrm>
            <a:off x="5168279" y="4348869"/>
            <a:ext cx="1691490" cy="923330"/>
          </a:xfrm>
          <a:prstGeom prst="rect">
            <a:avLst/>
          </a:prstGeom>
          <a:noFill/>
        </p:spPr>
        <p:txBody>
          <a:bodyPr wrap="none" lIns="91440" tIns="45720" rIns="91440" bIns="45720">
            <a:spAutoFit/>
          </a:bodyPr>
          <a:lstStyle/>
          <a:p>
            <a:pPr algn="ctr"/>
            <a:r>
              <a:rPr lang="el-GR" sz="5400" b="1" spc="50" dirty="0">
                <a:ln w="9525" cmpd="sng">
                  <a:solidFill>
                    <a:schemeClr val="accent1"/>
                  </a:solidFill>
                  <a:prstDash val="solid"/>
                </a:ln>
                <a:solidFill>
                  <a:srgbClr val="70AD47">
                    <a:tint val="1000"/>
                  </a:srgbClr>
                </a:solidFill>
                <a:effectLst>
                  <a:glow rad="38100">
                    <a:schemeClr val="accent1">
                      <a:alpha val="40000"/>
                    </a:schemeClr>
                  </a:glow>
                </a:effectLst>
              </a:rPr>
              <a:t>2019</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TextBox 2">
            <a:extLst>
              <a:ext uri="{FF2B5EF4-FFF2-40B4-BE49-F238E27FC236}">
                <a16:creationId xmlns:a16="http://schemas.microsoft.com/office/drawing/2014/main" id="{44C15226-3F29-4BDB-3184-9D3E52240B7E}"/>
              </a:ext>
            </a:extLst>
          </p:cNvPr>
          <p:cNvSpPr txBox="1"/>
          <p:nvPr/>
        </p:nvSpPr>
        <p:spPr>
          <a:xfrm>
            <a:off x="4111607" y="5198501"/>
            <a:ext cx="3804834" cy="1107996"/>
          </a:xfrm>
          <a:prstGeom prst="rect">
            <a:avLst/>
          </a:prstGeom>
          <a:noFill/>
        </p:spPr>
        <p:txBody>
          <a:bodyPr wrap="square" rtlCol="0">
            <a:spAutoFit/>
          </a:bodyPr>
          <a:lstStyle/>
          <a:p>
            <a:pPr algn="ctr"/>
            <a:r>
              <a:rPr lang="el-GR" b="1" dirty="0">
                <a:solidFill>
                  <a:srgbClr val="002060"/>
                </a:solidFill>
              </a:rPr>
              <a:t>Ευρωεκλογές 2019</a:t>
            </a:r>
          </a:p>
          <a:p>
            <a:pPr algn="just"/>
            <a:r>
              <a:rPr lang="en-US" sz="1200" dirty="0">
                <a:solidFill>
                  <a:srgbClr val="002060"/>
                </a:solidFill>
              </a:rPr>
              <a:t>11.792 </a:t>
            </a:r>
            <a:r>
              <a:rPr lang="el-GR" sz="1200" dirty="0">
                <a:solidFill>
                  <a:srgbClr val="002060"/>
                </a:solidFill>
              </a:rPr>
              <a:t>εκλογείς ψήφισαν στις χώρες της Ε.Ε., στην τελευταία φορά που διεξήχθη η ψηφοφορία στο εξωτερικό με φυσική παρουσία στα εκλογικά τμήματα για τις ευρωεκλογές</a:t>
            </a:r>
            <a:endParaRPr lang="el-GR" dirty="0"/>
          </a:p>
        </p:txBody>
      </p:sp>
    </p:spTree>
    <p:extLst>
      <p:ext uri="{BB962C8B-B14F-4D97-AF65-F5344CB8AC3E}">
        <p14:creationId xmlns:p14="http://schemas.microsoft.com/office/powerpoint/2010/main" val="1775018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451BB65-89F2-856A-7ED1-16FE8C2FB806}"/>
            </a:ext>
          </a:extLst>
        </p:cNvPr>
        <p:cNvGrpSpPr/>
        <p:nvPr/>
      </p:nvGrpSpPr>
      <p:grpSpPr>
        <a:xfrm>
          <a:off x="0" y="0"/>
          <a:ext cx="0" cy="0"/>
          <a:chOff x="0" y="0"/>
          <a:chExt cx="0" cy="0"/>
        </a:xfrm>
      </p:grpSpPr>
      <p:sp>
        <p:nvSpPr>
          <p:cNvPr id="16" name="Στρογγυλεμένο ορθογώνιο 15">
            <a:extLst>
              <a:ext uri="{FF2B5EF4-FFF2-40B4-BE49-F238E27FC236}">
                <a16:creationId xmlns:a16="http://schemas.microsoft.com/office/drawing/2014/main" id="{0EB92295-2993-91E5-05FB-197289D0DCBD}"/>
              </a:ext>
            </a:extLst>
          </p:cNvPr>
          <p:cNvSpPr/>
          <p:nvPr/>
        </p:nvSpPr>
        <p:spPr>
          <a:xfrm>
            <a:off x="89114" y="1593549"/>
            <a:ext cx="6974237" cy="4892491"/>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Στρογγυλεμένο ορθογώνιο 3">
            <a:extLst>
              <a:ext uri="{FF2B5EF4-FFF2-40B4-BE49-F238E27FC236}">
                <a16:creationId xmlns:a16="http://schemas.microsoft.com/office/drawing/2014/main" id="{4097D613-8F83-EC0D-D22C-C3667E516F5E}"/>
              </a:ext>
            </a:extLst>
          </p:cNvPr>
          <p:cNvSpPr/>
          <p:nvPr/>
        </p:nvSpPr>
        <p:spPr>
          <a:xfrm>
            <a:off x="3014419" y="160178"/>
            <a:ext cx="9006651" cy="603468"/>
          </a:xfrm>
          <a:prstGeom prst="roundRect">
            <a:avLst/>
          </a:prstGeom>
          <a:noFill/>
          <a:ln w="254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algn="ctr"/>
            <a:r>
              <a:rPr lang="el-GR" sz="1400" b="1" dirty="0">
                <a:solidFill>
                  <a:srgbClr val="002060"/>
                </a:solidFill>
              </a:rPr>
              <a:t>Εκλογική Περιφέρεια Απόδημου Ελληνισμού - Επέκταση επιστολικής Ψήφου στις Εθνικές Εκλογές για τους εκλογείς που βρίσκονται εκτός επικράτειας</a:t>
            </a:r>
            <a:endParaRPr lang="el-GR" sz="1400" dirty="0">
              <a:solidFill>
                <a:srgbClr val="000000"/>
              </a:solidFill>
            </a:endParaRPr>
          </a:p>
          <a:p>
            <a:pPr algn="ctr"/>
            <a:endParaRPr lang="el-GR" sz="1400" b="1" dirty="0">
              <a:solidFill>
                <a:srgbClr val="002060"/>
              </a:solidFill>
              <a:ea typeface="Calibri"/>
              <a:cs typeface="Calibri"/>
            </a:endParaRPr>
          </a:p>
        </p:txBody>
      </p:sp>
      <p:pic>
        <p:nvPicPr>
          <p:cNvPr id="7" name="Picture 3">
            <a:extLst>
              <a:ext uri="{FF2B5EF4-FFF2-40B4-BE49-F238E27FC236}">
                <a16:creationId xmlns:a16="http://schemas.microsoft.com/office/drawing/2014/main" id="{23DAD6F6-1B10-D4D0-67C8-39D68D90C656}"/>
              </a:ext>
            </a:extLst>
          </p:cNvPr>
          <p:cNvPicPr>
            <a:picLocks noChangeAspect="1"/>
          </p:cNvPicPr>
          <p:nvPr/>
        </p:nvPicPr>
        <p:blipFill>
          <a:blip r:embed="rId2"/>
          <a:stretch>
            <a:fillRect/>
          </a:stretch>
        </p:blipFill>
        <p:spPr>
          <a:xfrm>
            <a:off x="110150" y="95379"/>
            <a:ext cx="2556038" cy="640790"/>
          </a:xfrm>
          <a:prstGeom prst="rect">
            <a:avLst/>
          </a:prstGeom>
        </p:spPr>
      </p:pic>
      <p:sp>
        <p:nvSpPr>
          <p:cNvPr id="6" name="TextBox 5">
            <a:extLst>
              <a:ext uri="{FF2B5EF4-FFF2-40B4-BE49-F238E27FC236}">
                <a16:creationId xmlns:a16="http://schemas.microsoft.com/office/drawing/2014/main" id="{430DC481-79D7-78FC-3EC7-63F5F6720AFF}"/>
              </a:ext>
            </a:extLst>
          </p:cNvPr>
          <p:cNvSpPr txBox="1"/>
          <p:nvPr/>
        </p:nvSpPr>
        <p:spPr>
          <a:xfrm>
            <a:off x="0" y="1062581"/>
            <a:ext cx="12192000" cy="523220"/>
          </a:xfrm>
          <a:prstGeom prst="rect">
            <a:avLst/>
          </a:prstGeom>
          <a:noFill/>
        </p:spPr>
        <p:txBody>
          <a:bodyPr wrap="square">
            <a:spAutoFit/>
          </a:bodyPr>
          <a:lstStyle/>
          <a:p>
            <a:pPr algn="ctr"/>
            <a:r>
              <a:rPr lang="el-GR" sz="2800" b="1" dirty="0" err="1">
                <a:solidFill>
                  <a:srgbClr val="002060"/>
                </a:solidFill>
              </a:rPr>
              <a:t>Αρ</a:t>
            </a:r>
            <a:r>
              <a:rPr lang="el-GR" sz="2800" b="1" dirty="0">
                <a:solidFill>
                  <a:srgbClr val="002060"/>
                </a:solidFill>
              </a:rPr>
              <a:t>. </a:t>
            </a:r>
            <a:r>
              <a:rPr lang="el-GR" sz="2800" b="1" dirty="0" err="1">
                <a:solidFill>
                  <a:srgbClr val="002060"/>
                </a:solidFill>
              </a:rPr>
              <a:t>Ψηφισάντων</a:t>
            </a:r>
            <a:r>
              <a:rPr lang="el-GR" sz="2800" b="1" dirty="0">
                <a:solidFill>
                  <a:srgbClr val="002060"/>
                </a:solidFill>
              </a:rPr>
              <a:t> - Εθνικές Εκλογές Μαΐου 2023</a:t>
            </a:r>
          </a:p>
        </p:txBody>
      </p:sp>
      <p:pic>
        <p:nvPicPr>
          <p:cNvPr id="8" name="Εικόνα 7" descr="Vector map of the World | Free SVG">
            <a:extLst>
              <a:ext uri="{FF2B5EF4-FFF2-40B4-BE49-F238E27FC236}">
                <a16:creationId xmlns:a16="http://schemas.microsoft.com/office/drawing/2014/main" id="{0DB81E6E-AA41-DD33-76CF-10BA29CEB845}"/>
              </a:ext>
            </a:extLst>
          </p:cNvPr>
          <p:cNvPicPr>
            <a:picLocks noChangeAspect="1"/>
          </p:cNvPicPr>
          <p:nvPr/>
        </p:nvPicPr>
        <p:blipFill>
          <a:blip r:embed="rId3"/>
          <a:srcRect t="19188"/>
          <a:stretch>
            <a:fillRect/>
          </a:stretch>
        </p:blipFill>
        <p:spPr>
          <a:xfrm>
            <a:off x="0" y="1764245"/>
            <a:ext cx="6562068" cy="5302981"/>
          </a:xfrm>
          <a:prstGeom prst="rect">
            <a:avLst/>
          </a:prstGeom>
        </p:spPr>
      </p:pic>
      <p:sp>
        <p:nvSpPr>
          <p:cNvPr id="9" name="TextBox 8">
            <a:extLst>
              <a:ext uri="{FF2B5EF4-FFF2-40B4-BE49-F238E27FC236}">
                <a16:creationId xmlns:a16="http://schemas.microsoft.com/office/drawing/2014/main" id="{F9058157-577E-731B-4A36-CE09E2D3F0A3}"/>
              </a:ext>
            </a:extLst>
          </p:cNvPr>
          <p:cNvSpPr txBox="1"/>
          <p:nvPr/>
        </p:nvSpPr>
        <p:spPr>
          <a:xfrm>
            <a:off x="4253215" y="3228836"/>
            <a:ext cx="1263112" cy="646331"/>
          </a:xfrm>
          <a:prstGeom prst="rect">
            <a:avLst/>
          </a:prstGeom>
          <a:solidFill>
            <a:schemeClr val="accent1">
              <a:lumMod val="60000"/>
              <a:lumOff val="40000"/>
              <a:alpha val="20085"/>
            </a:schemeClr>
          </a:solidFill>
        </p:spPr>
        <p:txBody>
          <a:bodyPr wrap="square" rtlCol="0">
            <a:spAutoFit/>
          </a:bodyPr>
          <a:lstStyle/>
          <a:p>
            <a:pPr algn="ctr"/>
            <a:r>
              <a:rPr lang="el-GR" dirty="0">
                <a:solidFill>
                  <a:srgbClr val="002060"/>
                </a:solidFill>
              </a:rPr>
              <a:t>483 </a:t>
            </a:r>
          </a:p>
          <a:p>
            <a:pPr algn="ctr"/>
            <a:r>
              <a:rPr lang="el-GR" dirty="0">
                <a:solidFill>
                  <a:srgbClr val="002060"/>
                </a:solidFill>
              </a:rPr>
              <a:t>Ασία</a:t>
            </a:r>
          </a:p>
        </p:txBody>
      </p:sp>
      <p:sp>
        <p:nvSpPr>
          <p:cNvPr id="11" name="TextBox 10">
            <a:extLst>
              <a:ext uri="{FF2B5EF4-FFF2-40B4-BE49-F238E27FC236}">
                <a16:creationId xmlns:a16="http://schemas.microsoft.com/office/drawing/2014/main" id="{2554BAB6-86F5-C625-92C6-49D4B82ABDD8}"/>
              </a:ext>
            </a:extLst>
          </p:cNvPr>
          <p:cNvSpPr txBox="1"/>
          <p:nvPr/>
        </p:nvSpPr>
        <p:spPr>
          <a:xfrm>
            <a:off x="5181600" y="4491980"/>
            <a:ext cx="1095214" cy="646331"/>
          </a:xfrm>
          <a:prstGeom prst="rect">
            <a:avLst/>
          </a:prstGeom>
          <a:solidFill>
            <a:schemeClr val="accent1">
              <a:lumMod val="60000"/>
              <a:lumOff val="40000"/>
              <a:alpha val="22000"/>
            </a:schemeClr>
          </a:solidFill>
        </p:spPr>
        <p:txBody>
          <a:bodyPr wrap="square" rtlCol="0">
            <a:spAutoFit/>
          </a:bodyPr>
          <a:lstStyle/>
          <a:p>
            <a:pPr algn="ctr"/>
            <a:r>
              <a:rPr lang="el-GR" dirty="0">
                <a:solidFill>
                  <a:srgbClr val="002060"/>
                </a:solidFill>
              </a:rPr>
              <a:t>125 Ωκεανία</a:t>
            </a:r>
          </a:p>
        </p:txBody>
      </p:sp>
      <p:sp>
        <p:nvSpPr>
          <p:cNvPr id="12" name="TextBox 11">
            <a:extLst>
              <a:ext uri="{FF2B5EF4-FFF2-40B4-BE49-F238E27FC236}">
                <a16:creationId xmlns:a16="http://schemas.microsoft.com/office/drawing/2014/main" id="{1B91EF3F-D477-7B9C-96DB-A4AF89FDDD62}"/>
              </a:ext>
            </a:extLst>
          </p:cNvPr>
          <p:cNvSpPr txBox="1"/>
          <p:nvPr/>
        </p:nvSpPr>
        <p:spPr>
          <a:xfrm>
            <a:off x="2774197" y="3769404"/>
            <a:ext cx="1263112" cy="646331"/>
          </a:xfrm>
          <a:prstGeom prst="rect">
            <a:avLst/>
          </a:prstGeom>
          <a:solidFill>
            <a:schemeClr val="accent1">
              <a:lumMod val="60000"/>
              <a:lumOff val="40000"/>
              <a:alpha val="22000"/>
            </a:schemeClr>
          </a:solidFill>
        </p:spPr>
        <p:txBody>
          <a:bodyPr wrap="square" rtlCol="0">
            <a:spAutoFit/>
          </a:bodyPr>
          <a:lstStyle/>
          <a:p>
            <a:pPr algn="ctr"/>
            <a:r>
              <a:rPr lang="el-GR" dirty="0">
                <a:solidFill>
                  <a:srgbClr val="002060"/>
                </a:solidFill>
              </a:rPr>
              <a:t>109 Αφρική</a:t>
            </a:r>
          </a:p>
        </p:txBody>
      </p:sp>
      <p:sp>
        <p:nvSpPr>
          <p:cNvPr id="13" name="TextBox 12">
            <a:extLst>
              <a:ext uri="{FF2B5EF4-FFF2-40B4-BE49-F238E27FC236}">
                <a16:creationId xmlns:a16="http://schemas.microsoft.com/office/drawing/2014/main" id="{9A45F407-629A-FE62-3F23-483D0BE01EDD}"/>
              </a:ext>
            </a:extLst>
          </p:cNvPr>
          <p:cNvSpPr txBox="1"/>
          <p:nvPr/>
        </p:nvSpPr>
        <p:spPr>
          <a:xfrm>
            <a:off x="756613" y="3033825"/>
            <a:ext cx="1263112" cy="646331"/>
          </a:xfrm>
          <a:prstGeom prst="rect">
            <a:avLst/>
          </a:prstGeom>
          <a:solidFill>
            <a:schemeClr val="accent1">
              <a:lumMod val="60000"/>
              <a:lumOff val="40000"/>
              <a:alpha val="19553"/>
            </a:schemeClr>
          </a:solidFill>
        </p:spPr>
        <p:txBody>
          <a:bodyPr wrap="square" rtlCol="0">
            <a:spAutoFit/>
          </a:bodyPr>
          <a:lstStyle/>
          <a:p>
            <a:pPr algn="ctr"/>
            <a:r>
              <a:rPr lang="el-GR" dirty="0">
                <a:solidFill>
                  <a:srgbClr val="002060"/>
                </a:solidFill>
              </a:rPr>
              <a:t>1.376 </a:t>
            </a:r>
          </a:p>
          <a:p>
            <a:pPr algn="ctr"/>
            <a:r>
              <a:rPr lang="el-GR" dirty="0">
                <a:solidFill>
                  <a:srgbClr val="002060"/>
                </a:solidFill>
              </a:rPr>
              <a:t>Αμερική</a:t>
            </a:r>
          </a:p>
        </p:txBody>
      </p:sp>
      <p:sp>
        <p:nvSpPr>
          <p:cNvPr id="14" name="TextBox 13">
            <a:extLst>
              <a:ext uri="{FF2B5EF4-FFF2-40B4-BE49-F238E27FC236}">
                <a16:creationId xmlns:a16="http://schemas.microsoft.com/office/drawing/2014/main" id="{ED350062-20D6-4545-E011-740050B00137}"/>
              </a:ext>
            </a:extLst>
          </p:cNvPr>
          <p:cNvSpPr txBox="1"/>
          <p:nvPr/>
        </p:nvSpPr>
        <p:spPr>
          <a:xfrm>
            <a:off x="2867187" y="2765430"/>
            <a:ext cx="1263112" cy="646331"/>
          </a:xfrm>
          <a:prstGeom prst="rect">
            <a:avLst/>
          </a:prstGeom>
          <a:solidFill>
            <a:schemeClr val="accent1">
              <a:lumMod val="60000"/>
              <a:lumOff val="40000"/>
              <a:alpha val="20043"/>
            </a:schemeClr>
          </a:solidFill>
        </p:spPr>
        <p:txBody>
          <a:bodyPr wrap="square" rtlCol="0">
            <a:spAutoFit/>
          </a:bodyPr>
          <a:lstStyle/>
          <a:p>
            <a:pPr algn="ctr"/>
            <a:r>
              <a:rPr lang="el-GR" dirty="0">
                <a:solidFill>
                  <a:srgbClr val="002060"/>
                </a:solidFill>
              </a:rPr>
              <a:t>16.110 Ευρώπη</a:t>
            </a:r>
          </a:p>
        </p:txBody>
      </p:sp>
      <p:sp>
        <p:nvSpPr>
          <p:cNvPr id="21" name="Στρογγυλεμένο ορθογώνιο 20">
            <a:extLst>
              <a:ext uri="{FF2B5EF4-FFF2-40B4-BE49-F238E27FC236}">
                <a16:creationId xmlns:a16="http://schemas.microsoft.com/office/drawing/2014/main" id="{254C3A01-4DF8-A1EF-034A-ED7078FC991E}"/>
              </a:ext>
            </a:extLst>
          </p:cNvPr>
          <p:cNvSpPr/>
          <p:nvPr/>
        </p:nvSpPr>
        <p:spPr>
          <a:xfrm>
            <a:off x="7779127" y="1585800"/>
            <a:ext cx="3656260" cy="4892491"/>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22" name="Πίνακας 21">
            <a:extLst>
              <a:ext uri="{FF2B5EF4-FFF2-40B4-BE49-F238E27FC236}">
                <a16:creationId xmlns:a16="http://schemas.microsoft.com/office/drawing/2014/main" id="{027F9553-8A3A-84C1-9AE2-2FE0961C6A8C}"/>
              </a:ext>
            </a:extLst>
          </p:cNvPr>
          <p:cNvGraphicFramePr>
            <a:graphicFrameLocks noGrp="1"/>
          </p:cNvGraphicFramePr>
          <p:nvPr>
            <p:extLst>
              <p:ext uri="{D42A27DB-BD31-4B8C-83A1-F6EECF244321}">
                <p14:modId xmlns:p14="http://schemas.microsoft.com/office/powerpoint/2010/main" val="2918000806"/>
              </p:ext>
            </p:extLst>
          </p:nvPr>
        </p:nvGraphicFramePr>
        <p:xfrm>
          <a:off x="7908343" y="1935250"/>
          <a:ext cx="3319107" cy="4421868"/>
        </p:xfrm>
        <a:graphic>
          <a:graphicData uri="http://schemas.openxmlformats.org/drawingml/2006/table">
            <a:tbl>
              <a:tblPr firstRow="1" bandRow="1">
                <a:tableStyleId>{2D5ABB26-0587-4C30-8999-92F81FD0307C}</a:tableStyleId>
              </a:tblPr>
              <a:tblGrid>
                <a:gridCol w="1106369">
                  <a:extLst>
                    <a:ext uri="{9D8B030D-6E8A-4147-A177-3AD203B41FA5}">
                      <a16:colId xmlns:a16="http://schemas.microsoft.com/office/drawing/2014/main" val="1742773729"/>
                    </a:ext>
                  </a:extLst>
                </a:gridCol>
                <a:gridCol w="1106369">
                  <a:extLst>
                    <a:ext uri="{9D8B030D-6E8A-4147-A177-3AD203B41FA5}">
                      <a16:colId xmlns:a16="http://schemas.microsoft.com/office/drawing/2014/main" val="2782639812"/>
                    </a:ext>
                  </a:extLst>
                </a:gridCol>
                <a:gridCol w="1106369">
                  <a:extLst>
                    <a:ext uri="{9D8B030D-6E8A-4147-A177-3AD203B41FA5}">
                      <a16:colId xmlns:a16="http://schemas.microsoft.com/office/drawing/2014/main" val="4070443275"/>
                    </a:ext>
                  </a:extLst>
                </a:gridCol>
              </a:tblGrid>
              <a:tr h="356412">
                <a:tc>
                  <a:txBody>
                    <a:bodyPr/>
                    <a:lstStyle/>
                    <a:p>
                      <a:pPr lvl="0">
                        <a:buNone/>
                      </a:pPr>
                      <a:endParaRPr lang="el-GR" sz="1400" dirty="0">
                        <a:solidFill>
                          <a:srgbClr val="002060"/>
                        </a:solidFill>
                      </a:endParaRPr>
                    </a:p>
                  </a:txBody>
                  <a:tcPr/>
                </a:tc>
                <a:tc>
                  <a:txBody>
                    <a:bodyPr/>
                    <a:lstStyle/>
                    <a:p>
                      <a:r>
                        <a:rPr lang="el-GR" sz="1400" dirty="0">
                          <a:solidFill>
                            <a:srgbClr val="002060"/>
                          </a:solidFill>
                        </a:rPr>
                        <a:t>Βέλγιο </a:t>
                      </a:r>
                    </a:p>
                  </a:txBody>
                  <a:tcPr/>
                </a:tc>
                <a:tc>
                  <a:txBody>
                    <a:bodyPr/>
                    <a:lstStyle/>
                    <a:p>
                      <a:pPr algn="r"/>
                      <a:r>
                        <a:rPr lang="el-GR" sz="1400" dirty="0">
                          <a:solidFill>
                            <a:srgbClr val="002060"/>
                          </a:solidFill>
                        </a:rPr>
                        <a:t>1.387</a:t>
                      </a:r>
                    </a:p>
                  </a:txBody>
                  <a:tcPr/>
                </a:tc>
                <a:extLst>
                  <a:ext uri="{0D108BD9-81ED-4DB2-BD59-A6C34878D82A}">
                    <a16:rowId xmlns:a16="http://schemas.microsoft.com/office/drawing/2014/main" val="2255191576"/>
                  </a:ext>
                </a:extLst>
              </a:tr>
              <a:tr h="378642">
                <a:tc>
                  <a:txBody>
                    <a:bodyPr/>
                    <a:lstStyle/>
                    <a:p>
                      <a:pPr lvl="0">
                        <a:buNone/>
                      </a:pPr>
                      <a:endParaRPr lang="el-GR" sz="1400" dirty="0">
                        <a:solidFill>
                          <a:srgbClr val="002060"/>
                        </a:solidFill>
                      </a:endParaRPr>
                    </a:p>
                  </a:txBody>
                  <a:tcPr/>
                </a:tc>
                <a:tc>
                  <a:txBody>
                    <a:bodyPr/>
                    <a:lstStyle/>
                    <a:p>
                      <a:r>
                        <a:rPr lang="el-GR" sz="1400" dirty="0">
                          <a:solidFill>
                            <a:srgbClr val="002060"/>
                          </a:solidFill>
                        </a:rPr>
                        <a:t>Γαλλία</a:t>
                      </a:r>
                    </a:p>
                  </a:txBody>
                  <a:tcPr/>
                </a:tc>
                <a:tc>
                  <a:txBody>
                    <a:bodyPr/>
                    <a:lstStyle/>
                    <a:p>
                      <a:pPr algn="r"/>
                      <a:r>
                        <a:rPr lang="el-GR" sz="1400" dirty="0">
                          <a:solidFill>
                            <a:srgbClr val="002060"/>
                          </a:solidFill>
                        </a:rPr>
                        <a:t>788</a:t>
                      </a:r>
                    </a:p>
                  </a:txBody>
                  <a:tcPr/>
                </a:tc>
                <a:extLst>
                  <a:ext uri="{0D108BD9-81ED-4DB2-BD59-A6C34878D82A}">
                    <a16:rowId xmlns:a16="http://schemas.microsoft.com/office/drawing/2014/main" val="2962248631"/>
                  </a:ext>
                </a:extLst>
              </a:tr>
              <a:tr h="378642">
                <a:tc>
                  <a:txBody>
                    <a:bodyPr/>
                    <a:lstStyle/>
                    <a:p>
                      <a:pPr lvl="0">
                        <a:buNone/>
                      </a:pPr>
                      <a:endParaRPr lang="el-GR" sz="1400" dirty="0">
                        <a:solidFill>
                          <a:srgbClr val="002060"/>
                        </a:solidFill>
                      </a:endParaRPr>
                    </a:p>
                  </a:txBody>
                  <a:tcPr/>
                </a:tc>
                <a:tc>
                  <a:txBody>
                    <a:bodyPr/>
                    <a:lstStyle/>
                    <a:p>
                      <a:r>
                        <a:rPr lang="el-GR" sz="1400" dirty="0">
                          <a:solidFill>
                            <a:srgbClr val="002060"/>
                          </a:solidFill>
                        </a:rPr>
                        <a:t>Γερμανία</a:t>
                      </a:r>
                    </a:p>
                  </a:txBody>
                  <a:tcPr/>
                </a:tc>
                <a:tc>
                  <a:txBody>
                    <a:bodyPr/>
                    <a:lstStyle/>
                    <a:p>
                      <a:pPr algn="r"/>
                      <a:r>
                        <a:rPr lang="el-GR" sz="1400" dirty="0">
                          <a:solidFill>
                            <a:srgbClr val="002060"/>
                          </a:solidFill>
                        </a:rPr>
                        <a:t>2.795</a:t>
                      </a:r>
                    </a:p>
                  </a:txBody>
                  <a:tcPr/>
                </a:tc>
                <a:extLst>
                  <a:ext uri="{0D108BD9-81ED-4DB2-BD59-A6C34878D82A}">
                    <a16:rowId xmlns:a16="http://schemas.microsoft.com/office/drawing/2014/main" val="3458496010"/>
                  </a:ext>
                </a:extLst>
              </a:tr>
              <a:tr h="378642">
                <a:tc>
                  <a:txBody>
                    <a:bodyPr/>
                    <a:lstStyle/>
                    <a:p>
                      <a:pPr lvl="0">
                        <a:buNone/>
                      </a:pPr>
                      <a:endParaRPr lang="el-GR" sz="1400" dirty="0">
                        <a:solidFill>
                          <a:srgbClr val="002060"/>
                        </a:solidFill>
                      </a:endParaRPr>
                    </a:p>
                  </a:txBody>
                  <a:tcPr/>
                </a:tc>
                <a:tc>
                  <a:txBody>
                    <a:bodyPr/>
                    <a:lstStyle/>
                    <a:p>
                      <a:r>
                        <a:rPr lang="el-GR" sz="1400" dirty="0">
                          <a:solidFill>
                            <a:srgbClr val="002060"/>
                          </a:solidFill>
                        </a:rPr>
                        <a:t>Η.Β.</a:t>
                      </a:r>
                    </a:p>
                  </a:txBody>
                  <a:tcPr/>
                </a:tc>
                <a:tc>
                  <a:txBody>
                    <a:bodyPr/>
                    <a:lstStyle/>
                    <a:p>
                      <a:pPr algn="r"/>
                      <a:r>
                        <a:rPr lang="el-GR" sz="1400" dirty="0">
                          <a:solidFill>
                            <a:srgbClr val="002060"/>
                          </a:solidFill>
                        </a:rPr>
                        <a:t>3.721</a:t>
                      </a:r>
                    </a:p>
                  </a:txBody>
                  <a:tcPr/>
                </a:tc>
                <a:extLst>
                  <a:ext uri="{0D108BD9-81ED-4DB2-BD59-A6C34878D82A}">
                    <a16:rowId xmlns:a16="http://schemas.microsoft.com/office/drawing/2014/main" val="2222885478"/>
                  </a:ext>
                </a:extLst>
              </a:tr>
              <a:tr h="378642">
                <a:tc>
                  <a:txBody>
                    <a:bodyPr/>
                    <a:lstStyle/>
                    <a:p>
                      <a:pPr lvl="0">
                        <a:buNone/>
                      </a:pPr>
                      <a:endParaRPr lang="el-GR" sz="1400" dirty="0">
                        <a:solidFill>
                          <a:srgbClr val="002060"/>
                        </a:solidFill>
                      </a:endParaRPr>
                    </a:p>
                  </a:txBody>
                  <a:tcPr/>
                </a:tc>
                <a:tc>
                  <a:txBody>
                    <a:bodyPr/>
                    <a:lstStyle/>
                    <a:p>
                      <a:r>
                        <a:rPr lang="el-GR" sz="1400" dirty="0">
                          <a:solidFill>
                            <a:srgbClr val="002060"/>
                          </a:solidFill>
                        </a:rPr>
                        <a:t>Κύπρος</a:t>
                      </a:r>
                    </a:p>
                  </a:txBody>
                  <a:tcPr/>
                </a:tc>
                <a:tc>
                  <a:txBody>
                    <a:bodyPr/>
                    <a:lstStyle/>
                    <a:p>
                      <a:pPr algn="r"/>
                      <a:r>
                        <a:rPr lang="el-GR" sz="1400" dirty="0">
                          <a:solidFill>
                            <a:srgbClr val="002060"/>
                          </a:solidFill>
                        </a:rPr>
                        <a:t>1.340</a:t>
                      </a:r>
                    </a:p>
                  </a:txBody>
                  <a:tcPr/>
                </a:tc>
                <a:extLst>
                  <a:ext uri="{0D108BD9-81ED-4DB2-BD59-A6C34878D82A}">
                    <a16:rowId xmlns:a16="http://schemas.microsoft.com/office/drawing/2014/main" val="2473402450"/>
                  </a:ext>
                </a:extLst>
              </a:tr>
              <a:tr h="378642">
                <a:tc>
                  <a:txBody>
                    <a:bodyPr/>
                    <a:lstStyle/>
                    <a:p>
                      <a:pPr lvl="0">
                        <a:buNone/>
                      </a:pPr>
                      <a:endParaRPr lang="el-GR" sz="1400" dirty="0">
                        <a:solidFill>
                          <a:srgbClr val="002060"/>
                        </a:solidFill>
                      </a:endParaRPr>
                    </a:p>
                  </a:txBody>
                  <a:tcPr/>
                </a:tc>
                <a:tc>
                  <a:txBody>
                    <a:bodyPr/>
                    <a:lstStyle/>
                    <a:p>
                      <a:r>
                        <a:rPr lang="el-GR" sz="1400" dirty="0">
                          <a:solidFill>
                            <a:srgbClr val="002060"/>
                          </a:solidFill>
                        </a:rPr>
                        <a:t>Ολλανδία</a:t>
                      </a:r>
                    </a:p>
                  </a:txBody>
                  <a:tcPr/>
                </a:tc>
                <a:tc>
                  <a:txBody>
                    <a:bodyPr/>
                    <a:lstStyle/>
                    <a:p>
                      <a:pPr algn="r"/>
                      <a:r>
                        <a:rPr lang="el-GR" sz="1400" dirty="0">
                          <a:solidFill>
                            <a:srgbClr val="002060"/>
                          </a:solidFill>
                        </a:rPr>
                        <a:t>1.600</a:t>
                      </a:r>
                    </a:p>
                  </a:txBody>
                  <a:tcPr/>
                </a:tc>
                <a:extLst>
                  <a:ext uri="{0D108BD9-81ED-4DB2-BD59-A6C34878D82A}">
                    <a16:rowId xmlns:a16="http://schemas.microsoft.com/office/drawing/2014/main" val="1139370609"/>
                  </a:ext>
                </a:extLst>
              </a:tr>
              <a:tr h="378642">
                <a:tc>
                  <a:txBody>
                    <a:bodyPr/>
                    <a:lstStyle/>
                    <a:p>
                      <a:pPr lvl="0">
                        <a:buNone/>
                      </a:pPr>
                      <a:endParaRPr lang="el-GR" sz="1400" dirty="0">
                        <a:solidFill>
                          <a:srgbClr val="002060"/>
                        </a:solidFill>
                      </a:endParaRPr>
                    </a:p>
                  </a:txBody>
                  <a:tcPr/>
                </a:tc>
                <a:tc>
                  <a:txBody>
                    <a:bodyPr/>
                    <a:lstStyle/>
                    <a:p>
                      <a:r>
                        <a:rPr lang="el-GR" sz="1400" dirty="0">
                          <a:solidFill>
                            <a:srgbClr val="002060"/>
                          </a:solidFill>
                        </a:rPr>
                        <a:t>Λουξεμβούργο</a:t>
                      </a:r>
                    </a:p>
                  </a:txBody>
                  <a:tcPr/>
                </a:tc>
                <a:tc>
                  <a:txBody>
                    <a:bodyPr/>
                    <a:lstStyle/>
                    <a:p>
                      <a:pPr algn="r"/>
                      <a:r>
                        <a:rPr lang="el-GR" sz="1400" dirty="0">
                          <a:solidFill>
                            <a:srgbClr val="002060"/>
                          </a:solidFill>
                        </a:rPr>
                        <a:t>501</a:t>
                      </a:r>
                    </a:p>
                  </a:txBody>
                  <a:tcPr/>
                </a:tc>
                <a:extLst>
                  <a:ext uri="{0D108BD9-81ED-4DB2-BD59-A6C34878D82A}">
                    <a16:rowId xmlns:a16="http://schemas.microsoft.com/office/drawing/2014/main" val="1689366582"/>
                  </a:ext>
                </a:extLst>
              </a:tr>
              <a:tr h="378642">
                <a:tc>
                  <a:txBody>
                    <a:bodyPr/>
                    <a:lstStyle/>
                    <a:p>
                      <a:pPr lvl="0">
                        <a:buNone/>
                      </a:pPr>
                      <a:endParaRPr lang="el-GR" sz="1400" dirty="0">
                        <a:solidFill>
                          <a:srgbClr val="002060"/>
                        </a:solidFill>
                      </a:endParaRPr>
                    </a:p>
                  </a:txBody>
                  <a:tcPr/>
                </a:tc>
                <a:tc>
                  <a:txBody>
                    <a:bodyPr/>
                    <a:lstStyle/>
                    <a:p>
                      <a:r>
                        <a:rPr lang="el-GR" sz="1400" dirty="0">
                          <a:solidFill>
                            <a:srgbClr val="002060"/>
                          </a:solidFill>
                        </a:rPr>
                        <a:t>Ιταλία</a:t>
                      </a:r>
                    </a:p>
                  </a:txBody>
                  <a:tcPr/>
                </a:tc>
                <a:tc>
                  <a:txBody>
                    <a:bodyPr/>
                    <a:lstStyle/>
                    <a:p>
                      <a:pPr algn="r"/>
                      <a:r>
                        <a:rPr lang="el-GR" sz="1400" dirty="0">
                          <a:solidFill>
                            <a:srgbClr val="002060"/>
                          </a:solidFill>
                        </a:rPr>
                        <a:t>297</a:t>
                      </a:r>
                    </a:p>
                  </a:txBody>
                  <a:tcPr/>
                </a:tc>
                <a:extLst>
                  <a:ext uri="{0D108BD9-81ED-4DB2-BD59-A6C34878D82A}">
                    <a16:rowId xmlns:a16="http://schemas.microsoft.com/office/drawing/2014/main" val="1331718859"/>
                  </a:ext>
                </a:extLst>
              </a:tr>
              <a:tr h="378642">
                <a:tc>
                  <a:txBody>
                    <a:bodyPr/>
                    <a:lstStyle/>
                    <a:p>
                      <a:pPr lvl="0">
                        <a:buNone/>
                      </a:pPr>
                      <a:endParaRPr lang="el-GR" sz="1400" dirty="0">
                        <a:solidFill>
                          <a:srgbClr val="002060"/>
                        </a:solidFill>
                      </a:endParaRPr>
                    </a:p>
                  </a:txBody>
                  <a:tcPr/>
                </a:tc>
                <a:tc>
                  <a:txBody>
                    <a:bodyPr/>
                    <a:lstStyle/>
                    <a:p>
                      <a:r>
                        <a:rPr lang="el-GR" sz="1400" dirty="0">
                          <a:solidFill>
                            <a:srgbClr val="002060"/>
                          </a:solidFill>
                        </a:rPr>
                        <a:t>Η.Π.Α. </a:t>
                      </a:r>
                    </a:p>
                  </a:txBody>
                  <a:tcPr/>
                </a:tc>
                <a:tc>
                  <a:txBody>
                    <a:bodyPr/>
                    <a:lstStyle/>
                    <a:p>
                      <a:pPr algn="r"/>
                      <a:r>
                        <a:rPr lang="el-GR" sz="1400" dirty="0">
                          <a:solidFill>
                            <a:srgbClr val="002060"/>
                          </a:solidFill>
                        </a:rPr>
                        <a:t>1.231</a:t>
                      </a:r>
                    </a:p>
                  </a:txBody>
                  <a:tcPr/>
                </a:tc>
                <a:extLst>
                  <a:ext uri="{0D108BD9-81ED-4DB2-BD59-A6C34878D82A}">
                    <a16:rowId xmlns:a16="http://schemas.microsoft.com/office/drawing/2014/main" val="1133825356"/>
                  </a:ext>
                </a:extLst>
              </a:tr>
              <a:tr h="378642">
                <a:tc>
                  <a:txBody>
                    <a:bodyPr/>
                    <a:lstStyle/>
                    <a:p>
                      <a:pPr lvl="0">
                        <a:buNone/>
                      </a:pPr>
                      <a:endParaRPr lang="el-GR" sz="1400" dirty="0">
                        <a:solidFill>
                          <a:srgbClr val="002060"/>
                        </a:solidFill>
                      </a:endParaRPr>
                    </a:p>
                  </a:txBody>
                  <a:tcPr/>
                </a:tc>
                <a:tc>
                  <a:txBody>
                    <a:bodyPr/>
                    <a:lstStyle/>
                    <a:p>
                      <a:r>
                        <a:rPr lang="el-GR" sz="1400" dirty="0">
                          <a:solidFill>
                            <a:srgbClr val="002060"/>
                          </a:solidFill>
                        </a:rPr>
                        <a:t>Η.Α.Ε.</a:t>
                      </a:r>
                    </a:p>
                  </a:txBody>
                  <a:tcPr/>
                </a:tc>
                <a:tc>
                  <a:txBody>
                    <a:bodyPr/>
                    <a:lstStyle/>
                    <a:p>
                      <a:pPr algn="r"/>
                      <a:r>
                        <a:rPr lang="el-GR" sz="1400" dirty="0">
                          <a:solidFill>
                            <a:srgbClr val="002060"/>
                          </a:solidFill>
                        </a:rPr>
                        <a:t>199</a:t>
                      </a:r>
                    </a:p>
                  </a:txBody>
                  <a:tcPr/>
                </a:tc>
                <a:extLst>
                  <a:ext uri="{0D108BD9-81ED-4DB2-BD59-A6C34878D82A}">
                    <a16:rowId xmlns:a16="http://schemas.microsoft.com/office/drawing/2014/main" val="2978210597"/>
                  </a:ext>
                </a:extLst>
              </a:tr>
              <a:tr h="378642">
                <a:tc>
                  <a:txBody>
                    <a:bodyPr/>
                    <a:lstStyle/>
                    <a:p>
                      <a:pPr lvl="0">
                        <a:buNone/>
                      </a:pPr>
                      <a:endParaRPr lang="el-GR" sz="1400" dirty="0">
                        <a:solidFill>
                          <a:srgbClr val="002060"/>
                        </a:solidFill>
                      </a:endParaRPr>
                    </a:p>
                  </a:txBody>
                  <a:tcPr/>
                </a:tc>
                <a:tc>
                  <a:txBody>
                    <a:bodyPr/>
                    <a:lstStyle/>
                    <a:p>
                      <a:r>
                        <a:rPr lang="el-GR" sz="1400" dirty="0">
                          <a:solidFill>
                            <a:srgbClr val="002060"/>
                          </a:solidFill>
                        </a:rPr>
                        <a:t>Νότια Αφρική</a:t>
                      </a:r>
                    </a:p>
                  </a:txBody>
                  <a:tcPr/>
                </a:tc>
                <a:tc>
                  <a:txBody>
                    <a:bodyPr/>
                    <a:lstStyle/>
                    <a:p>
                      <a:pPr algn="r"/>
                      <a:r>
                        <a:rPr lang="el-GR" sz="1400" dirty="0">
                          <a:solidFill>
                            <a:srgbClr val="002060"/>
                          </a:solidFill>
                        </a:rPr>
                        <a:t>55</a:t>
                      </a:r>
                    </a:p>
                  </a:txBody>
                  <a:tcPr/>
                </a:tc>
                <a:extLst>
                  <a:ext uri="{0D108BD9-81ED-4DB2-BD59-A6C34878D82A}">
                    <a16:rowId xmlns:a16="http://schemas.microsoft.com/office/drawing/2014/main" val="768161387"/>
                  </a:ext>
                </a:extLst>
              </a:tr>
            </a:tbl>
          </a:graphicData>
        </a:graphic>
      </p:graphicFrame>
      <p:sp>
        <p:nvSpPr>
          <p:cNvPr id="23" name="TextBox 22">
            <a:extLst>
              <a:ext uri="{FF2B5EF4-FFF2-40B4-BE49-F238E27FC236}">
                <a16:creationId xmlns:a16="http://schemas.microsoft.com/office/drawing/2014/main" id="{FECC0BF5-A211-27C9-7B23-D7064ECC3445}"/>
              </a:ext>
            </a:extLst>
          </p:cNvPr>
          <p:cNvSpPr txBox="1"/>
          <p:nvPr/>
        </p:nvSpPr>
        <p:spPr>
          <a:xfrm>
            <a:off x="2123267" y="5893416"/>
            <a:ext cx="2905933" cy="369332"/>
          </a:xfrm>
          <a:prstGeom prst="rect">
            <a:avLst/>
          </a:prstGeom>
          <a:solidFill>
            <a:schemeClr val="accent1">
              <a:lumMod val="60000"/>
              <a:lumOff val="40000"/>
              <a:alpha val="20043"/>
            </a:schemeClr>
          </a:solidFill>
        </p:spPr>
        <p:txBody>
          <a:bodyPr wrap="square" rtlCol="0">
            <a:spAutoFit/>
          </a:bodyPr>
          <a:lstStyle/>
          <a:p>
            <a:pPr algn="ctr"/>
            <a:r>
              <a:rPr lang="el-GR" dirty="0">
                <a:solidFill>
                  <a:srgbClr val="002060"/>
                </a:solidFill>
              </a:rPr>
              <a:t>18.203 </a:t>
            </a:r>
            <a:r>
              <a:rPr lang="el-GR" dirty="0" err="1">
                <a:solidFill>
                  <a:srgbClr val="002060"/>
                </a:solidFill>
              </a:rPr>
              <a:t>Ψηφίσαντες</a:t>
            </a:r>
            <a:endParaRPr lang="el-GR" dirty="0">
              <a:solidFill>
                <a:srgbClr val="002060"/>
              </a:solidFill>
            </a:endParaRPr>
          </a:p>
        </p:txBody>
      </p:sp>
      <p:sp>
        <p:nvSpPr>
          <p:cNvPr id="2" name="TextBox 1">
            <a:extLst>
              <a:ext uri="{FF2B5EF4-FFF2-40B4-BE49-F238E27FC236}">
                <a16:creationId xmlns:a16="http://schemas.microsoft.com/office/drawing/2014/main" id="{85E1E824-DD99-48ED-A949-034DA56D97CB}"/>
              </a:ext>
            </a:extLst>
          </p:cNvPr>
          <p:cNvSpPr txBox="1"/>
          <p:nvPr/>
        </p:nvSpPr>
        <p:spPr>
          <a:xfrm>
            <a:off x="8156245" y="1630799"/>
            <a:ext cx="2905933" cy="307777"/>
          </a:xfrm>
          <a:prstGeom prst="rect">
            <a:avLst/>
          </a:prstGeom>
          <a:solidFill>
            <a:schemeClr val="accent1">
              <a:lumMod val="60000"/>
              <a:lumOff val="40000"/>
              <a:alpha val="20043"/>
            </a:schemeClr>
          </a:solidFill>
        </p:spPr>
        <p:txBody>
          <a:bodyPr wrap="square" lIns="91440" tIns="45720" rIns="91440" bIns="45720" rtlCol="0" anchor="t">
            <a:spAutoFit/>
          </a:bodyPr>
          <a:lstStyle/>
          <a:p>
            <a:pPr algn="ctr"/>
            <a:r>
              <a:rPr lang="el-GR" sz="1400">
                <a:solidFill>
                  <a:srgbClr val="002060"/>
                </a:solidFill>
              </a:rPr>
              <a:t>Ενδεικτικά στοιχεία ψηφισάντων</a:t>
            </a:r>
            <a:endParaRPr lang="en-US" sz="1200">
              <a:ea typeface="Calibri" panose="020F0502020204030204"/>
              <a:cs typeface="Calibri" panose="020F0502020204030204"/>
            </a:endParaRPr>
          </a:p>
        </p:txBody>
      </p:sp>
    </p:spTree>
    <p:extLst>
      <p:ext uri="{BB962C8B-B14F-4D97-AF65-F5344CB8AC3E}">
        <p14:creationId xmlns:p14="http://schemas.microsoft.com/office/powerpoint/2010/main" val="103014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CBE2F61D-4F31-BD8F-4A0B-B27A98511141}"/>
            </a:ext>
          </a:extLst>
        </p:cNvPr>
        <p:cNvGrpSpPr/>
        <p:nvPr/>
      </p:nvGrpSpPr>
      <p:grpSpPr>
        <a:xfrm>
          <a:off x="0" y="0"/>
          <a:ext cx="0" cy="0"/>
          <a:chOff x="0" y="0"/>
          <a:chExt cx="0" cy="0"/>
        </a:xfrm>
      </p:grpSpPr>
      <p:sp>
        <p:nvSpPr>
          <p:cNvPr id="2" name="Στρογγυλεμένο ορθογώνιο 1">
            <a:extLst>
              <a:ext uri="{FF2B5EF4-FFF2-40B4-BE49-F238E27FC236}">
                <a16:creationId xmlns:a16="http://schemas.microsoft.com/office/drawing/2014/main" id="{05EF0759-5CA0-C69F-3BDD-E2832AA61183}"/>
              </a:ext>
            </a:extLst>
          </p:cNvPr>
          <p:cNvSpPr/>
          <p:nvPr/>
        </p:nvSpPr>
        <p:spPr>
          <a:xfrm>
            <a:off x="7779127" y="1585800"/>
            <a:ext cx="3656260" cy="4892491"/>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3" name="Πίνακας 2">
            <a:extLst>
              <a:ext uri="{FF2B5EF4-FFF2-40B4-BE49-F238E27FC236}">
                <a16:creationId xmlns:a16="http://schemas.microsoft.com/office/drawing/2014/main" id="{A5ED89E8-7D7C-58FD-72CB-0D48F318FF3F}"/>
              </a:ext>
            </a:extLst>
          </p:cNvPr>
          <p:cNvGraphicFramePr>
            <a:graphicFrameLocks noGrp="1"/>
          </p:cNvGraphicFramePr>
          <p:nvPr>
            <p:extLst>
              <p:ext uri="{D42A27DB-BD31-4B8C-83A1-F6EECF244321}">
                <p14:modId xmlns:p14="http://schemas.microsoft.com/office/powerpoint/2010/main" val="4051593220"/>
              </p:ext>
            </p:extLst>
          </p:nvPr>
        </p:nvGraphicFramePr>
        <p:xfrm>
          <a:off x="7908344" y="1912213"/>
          <a:ext cx="3319107" cy="3730718"/>
        </p:xfrm>
        <a:graphic>
          <a:graphicData uri="http://schemas.openxmlformats.org/drawingml/2006/table">
            <a:tbl>
              <a:tblPr firstRow="1" bandRow="1">
                <a:tableStyleId>{2D5ABB26-0587-4C30-8999-92F81FD0307C}</a:tableStyleId>
              </a:tblPr>
              <a:tblGrid>
                <a:gridCol w="1359029">
                  <a:extLst>
                    <a:ext uri="{9D8B030D-6E8A-4147-A177-3AD203B41FA5}">
                      <a16:colId xmlns:a16="http://schemas.microsoft.com/office/drawing/2014/main" val="2782639812"/>
                    </a:ext>
                  </a:extLst>
                </a:gridCol>
                <a:gridCol w="853709">
                  <a:extLst>
                    <a:ext uri="{9D8B030D-6E8A-4147-A177-3AD203B41FA5}">
                      <a16:colId xmlns:a16="http://schemas.microsoft.com/office/drawing/2014/main" val="4070443275"/>
                    </a:ext>
                  </a:extLst>
                </a:gridCol>
                <a:gridCol w="1106369">
                  <a:extLst>
                    <a:ext uri="{9D8B030D-6E8A-4147-A177-3AD203B41FA5}">
                      <a16:colId xmlns:a16="http://schemas.microsoft.com/office/drawing/2014/main" val="2808771952"/>
                    </a:ext>
                  </a:extLst>
                </a:gridCol>
              </a:tblGrid>
              <a:tr h="345170">
                <a:tc>
                  <a:txBody>
                    <a:bodyPr/>
                    <a:lstStyle/>
                    <a:p>
                      <a:endParaRPr lang="el-GR" sz="1400" dirty="0">
                        <a:solidFill>
                          <a:srgbClr val="002060"/>
                        </a:solidFill>
                      </a:endParaRPr>
                    </a:p>
                  </a:txBody>
                  <a:tcPr/>
                </a:tc>
                <a:tc>
                  <a:txBody>
                    <a:bodyPr/>
                    <a:lstStyle/>
                    <a:p>
                      <a:pPr algn="r"/>
                      <a:r>
                        <a:rPr lang="el-GR" sz="1400" dirty="0" err="1">
                          <a:solidFill>
                            <a:srgbClr val="002060"/>
                          </a:solidFill>
                        </a:rPr>
                        <a:t>Μαι</a:t>
                      </a:r>
                      <a:r>
                        <a:rPr lang="el-GR" sz="1400" dirty="0">
                          <a:solidFill>
                            <a:srgbClr val="002060"/>
                          </a:solidFill>
                        </a:rPr>
                        <a:t>. 23</a:t>
                      </a:r>
                    </a:p>
                  </a:txBody>
                  <a:tcPr/>
                </a:tc>
                <a:tc>
                  <a:txBody>
                    <a:bodyPr/>
                    <a:lstStyle/>
                    <a:p>
                      <a:pPr algn="r"/>
                      <a:r>
                        <a:rPr lang="el-GR" sz="1400" dirty="0">
                          <a:solidFill>
                            <a:srgbClr val="002060"/>
                          </a:solidFill>
                        </a:rPr>
                        <a:t>Ιουν. 24</a:t>
                      </a:r>
                    </a:p>
                  </a:txBody>
                  <a:tcPr/>
                </a:tc>
                <a:extLst>
                  <a:ext uri="{0D108BD9-81ED-4DB2-BD59-A6C34878D82A}">
                    <a16:rowId xmlns:a16="http://schemas.microsoft.com/office/drawing/2014/main" val="3583177547"/>
                  </a:ext>
                </a:extLst>
              </a:tr>
              <a:tr h="356412">
                <a:tc>
                  <a:txBody>
                    <a:bodyPr/>
                    <a:lstStyle/>
                    <a:p>
                      <a:r>
                        <a:rPr lang="el-GR" sz="1400" dirty="0">
                          <a:solidFill>
                            <a:srgbClr val="002060"/>
                          </a:solidFill>
                        </a:rPr>
                        <a:t>Βέλγιο </a:t>
                      </a:r>
                    </a:p>
                  </a:txBody>
                  <a:tcPr/>
                </a:tc>
                <a:tc>
                  <a:txBody>
                    <a:bodyPr/>
                    <a:lstStyle/>
                    <a:p>
                      <a:pPr algn="r"/>
                      <a:r>
                        <a:rPr lang="el-GR" sz="1400" dirty="0">
                          <a:solidFill>
                            <a:srgbClr val="002060"/>
                          </a:solidFill>
                        </a:rPr>
                        <a:t>1.387</a:t>
                      </a:r>
                    </a:p>
                  </a:txBody>
                  <a:tcPr/>
                </a:tc>
                <a:tc>
                  <a:txBody>
                    <a:bodyPr/>
                    <a:lstStyle/>
                    <a:p>
                      <a:pPr algn="r"/>
                      <a:r>
                        <a:rPr lang="el-GR" sz="1400" dirty="0">
                          <a:solidFill>
                            <a:srgbClr val="002060"/>
                          </a:solidFill>
                        </a:rPr>
                        <a:t>2.998</a:t>
                      </a:r>
                    </a:p>
                  </a:txBody>
                  <a:tcPr/>
                </a:tc>
                <a:extLst>
                  <a:ext uri="{0D108BD9-81ED-4DB2-BD59-A6C34878D82A}">
                    <a16:rowId xmlns:a16="http://schemas.microsoft.com/office/drawing/2014/main" val="2255191576"/>
                  </a:ext>
                </a:extLst>
              </a:tr>
              <a:tr h="378642">
                <a:tc>
                  <a:txBody>
                    <a:bodyPr/>
                    <a:lstStyle/>
                    <a:p>
                      <a:r>
                        <a:rPr lang="el-GR" sz="1400" dirty="0">
                          <a:solidFill>
                            <a:srgbClr val="002060"/>
                          </a:solidFill>
                        </a:rPr>
                        <a:t>Γαλλία</a:t>
                      </a:r>
                    </a:p>
                  </a:txBody>
                  <a:tcPr/>
                </a:tc>
                <a:tc>
                  <a:txBody>
                    <a:bodyPr/>
                    <a:lstStyle/>
                    <a:p>
                      <a:pPr algn="r"/>
                      <a:r>
                        <a:rPr lang="el-GR" sz="1400" dirty="0">
                          <a:solidFill>
                            <a:srgbClr val="002060"/>
                          </a:solidFill>
                        </a:rPr>
                        <a:t>788</a:t>
                      </a:r>
                    </a:p>
                  </a:txBody>
                  <a:tcPr/>
                </a:tc>
                <a:tc>
                  <a:txBody>
                    <a:bodyPr/>
                    <a:lstStyle/>
                    <a:p>
                      <a:pPr algn="r"/>
                      <a:r>
                        <a:rPr lang="el-GR" sz="1400" dirty="0">
                          <a:solidFill>
                            <a:srgbClr val="002060"/>
                          </a:solidFill>
                        </a:rPr>
                        <a:t>1.377</a:t>
                      </a:r>
                    </a:p>
                  </a:txBody>
                  <a:tcPr/>
                </a:tc>
                <a:extLst>
                  <a:ext uri="{0D108BD9-81ED-4DB2-BD59-A6C34878D82A}">
                    <a16:rowId xmlns:a16="http://schemas.microsoft.com/office/drawing/2014/main" val="2962248631"/>
                  </a:ext>
                </a:extLst>
              </a:tr>
              <a:tr h="378642">
                <a:tc>
                  <a:txBody>
                    <a:bodyPr/>
                    <a:lstStyle/>
                    <a:p>
                      <a:r>
                        <a:rPr lang="el-GR" sz="1400" dirty="0">
                          <a:solidFill>
                            <a:srgbClr val="002060"/>
                          </a:solidFill>
                        </a:rPr>
                        <a:t>Γερμανία</a:t>
                      </a:r>
                    </a:p>
                  </a:txBody>
                  <a:tcPr/>
                </a:tc>
                <a:tc>
                  <a:txBody>
                    <a:bodyPr/>
                    <a:lstStyle/>
                    <a:p>
                      <a:pPr algn="r"/>
                      <a:r>
                        <a:rPr lang="el-GR" sz="1400" dirty="0">
                          <a:solidFill>
                            <a:srgbClr val="002060"/>
                          </a:solidFill>
                        </a:rPr>
                        <a:t>2.795</a:t>
                      </a:r>
                    </a:p>
                  </a:txBody>
                  <a:tcPr/>
                </a:tc>
                <a:tc>
                  <a:txBody>
                    <a:bodyPr/>
                    <a:lstStyle/>
                    <a:p>
                      <a:pPr algn="r"/>
                      <a:r>
                        <a:rPr lang="el-GR" sz="1400" dirty="0">
                          <a:solidFill>
                            <a:srgbClr val="002060"/>
                          </a:solidFill>
                        </a:rPr>
                        <a:t>6.977</a:t>
                      </a:r>
                    </a:p>
                  </a:txBody>
                  <a:tcPr/>
                </a:tc>
                <a:extLst>
                  <a:ext uri="{0D108BD9-81ED-4DB2-BD59-A6C34878D82A}">
                    <a16:rowId xmlns:a16="http://schemas.microsoft.com/office/drawing/2014/main" val="3458496010"/>
                  </a:ext>
                </a:extLst>
              </a:tr>
              <a:tr h="378642">
                <a:tc>
                  <a:txBody>
                    <a:bodyPr/>
                    <a:lstStyle/>
                    <a:p>
                      <a:r>
                        <a:rPr lang="el-GR" sz="1400" dirty="0">
                          <a:solidFill>
                            <a:srgbClr val="002060"/>
                          </a:solidFill>
                        </a:rPr>
                        <a:t>Η.Β.</a:t>
                      </a:r>
                    </a:p>
                  </a:txBody>
                  <a:tcPr/>
                </a:tc>
                <a:tc>
                  <a:txBody>
                    <a:bodyPr/>
                    <a:lstStyle/>
                    <a:p>
                      <a:pPr algn="r"/>
                      <a:r>
                        <a:rPr lang="el-GR" sz="1400" dirty="0">
                          <a:solidFill>
                            <a:srgbClr val="002060"/>
                          </a:solidFill>
                        </a:rPr>
                        <a:t>3.721</a:t>
                      </a:r>
                    </a:p>
                  </a:txBody>
                  <a:tcPr/>
                </a:tc>
                <a:tc>
                  <a:txBody>
                    <a:bodyPr/>
                    <a:lstStyle/>
                    <a:p>
                      <a:pPr algn="r"/>
                      <a:r>
                        <a:rPr lang="el-GR" sz="1400" dirty="0">
                          <a:solidFill>
                            <a:srgbClr val="002060"/>
                          </a:solidFill>
                        </a:rPr>
                        <a:t>6.562</a:t>
                      </a:r>
                    </a:p>
                  </a:txBody>
                  <a:tcPr/>
                </a:tc>
                <a:extLst>
                  <a:ext uri="{0D108BD9-81ED-4DB2-BD59-A6C34878D82A}">
                    <a16:rowId xmlns:a16="http://schemas.microsoft.com/office/drawing/2014/main" val="2222885478"/>
                  </a:ext>
                </a:extLst>
              </a:tr>
              <a:tr h="378642">
                <a:tc>
                  <a:txBody>
                    <a:bodyPr/>
                    <a:lstStyle/>
                    <a:p>
                      <a:r>
                        <a:rPr lang="el-GR" sz="1400" dirty="0">
                          <a:solidFill>
                            <a:srgbClr val="002060"/>
                          </a:solidFill>
                        </a:rPr>
                        <a:t>Κύπρος</a:t>
                      </a:r>
                    </a:p>
                  </a:txBody>
                  <a:tcPr/>
                </a:tc>
                <a:tc>
                  <a:txBody>
                    <a:bodyPr/>
                    <a:lstStyle/>
                    <a:p>
                      <a:pPr algn="r"/>
                      <a:r>
                        <a:rPr lang="el-GR" sz="1400" dirty="0">
                          <a:solidFill>
                            <a:srgbClr val="002060"/>
                          </a:solidFill>
                        </a:rPr>
                        <a:t>1.340</a:t>
                      </a:r>
                    </a:p>
                  </a:txBody>
                  <a:tcPr/>
                </a:tc>
                <a:tc>
                  <a:txBody>
                    <a:bodyPr/>
                    <a:lstStyle/>
                    <a:p>
                      <a:pPr algn="r"/>
                      <a:r>
                        <a:rPr lang="el-GR" sz="1400" dirty="0">
                          <a:solidFill>
                            <a:srgbClr val="002060"/>
                          </a:solidFill>
                        </a:rPr>
                        <a:t>2.164</a:t>
                      </a:r>
                    </a:p>
                  </a:txBody>
                  <a:tcPr/>
                </a:tc>
                <a:extLst>
                  <a:ext uri="{0D108BD9-81ED-4DB2-BD59-A6C34878D82A}">
                    <a16:rowId xmlns:a16="http://schemas.microsoft.com/office/drawing/2014/main" val="2473402450"/>
                  </a:ext>
                </a:extLst>
              </a:tr>
              <a:tr h="378642">
                <a:tc>
                  <a:txBody>
                    <a:bodyPr/>
                    <a:lstStyle/>
                    <a:p>
                      <a:r>
                        <a:rPr lang="el-GR" sz="1400" dirty="0">
                          <a:solidFill>
                            <a:srgbClr val="002060"/>
                          </a:solidFill>
                        </a:rPr>
                        <a:t>Ολλανδία</a:t>
                      </a:r>
                    </a:p>
                  </a:txBody>
                  <a:tcPr/>
                </a:tc>
                <a:tc>
                  <a:txBody>
                    <a:bodyPr/>
                    <a:lstStyle/>
                    <a:p>
                      <a:pPr algn="r"/>
                      <a:r>
                        <a:rPr lang="el-GR" sz="1400" dirty="0">
                          <a:solidFill>
                            <a:srgbClr val="002060"/>
                          </a:solidFill>
                        </a:rPr>
                        <a:t>1.600</a:t>
                      </a:r>
                    </a:p>
                  </a:txBody>
                  <a:tcPr/>
                </a:tc>
                <a:tc>
                  <a:txBody>
                    <a:bodyPr/>
                    <a:lstStyle/>
                    <a:p>
                      <a:pPr algn="r"/>
                      <a:r>
                        <a:rPr lang="el-GR" sz="1400" dirty="0">
                          <a:solidFill>
                            <a:srgbClr val="002060"/>
                          </a:solidFill>
                        </a:rPr>
                        <a:t>2.275</a:t>
                      </a:r>
                    </a:p>
                  </a:txBody>
                  <a:tcPr/>
                </a:tc>
                <a:extLst>
                  <a:ext uri="{0D108BD9-81ED-4DB2-BD59-A6C34878D82A}">
                    <a16:rowId xmlns:a16="http://schemas.microsoft.com/office/drawing/2014/main" val="1139370609"/>
                  </a:ext>
                </a:extLst>
              </a:tr>
              <a:tr h="378642">
                <a:tc>
                  <a:txBody>
                    <a:bodyPr/>
                    <a:lstStyle/>
                    <a:p>
                      <a:r>
                        <a:rPr lang="el-GR" sz="1400" dirty="0">
                          <a:solidFill>
                            <a:srgbClr val="002060"/>
                          </a:solidFill>
                        </a:rPr>
                        <a:t>Λουξεμβούργο</a:t>
                      </a:r>
                    </a:p>
                  </a:txBody>
                  <a:tcPr/>
                </a:tc>
                <a:tc>
                  <a:txBody>
                    <a:bodyPr/>
                    <a:lstStyle/>
                    <a:p>
                      <a:pPr algn="r"/>
                      <a:r>
                        <a:rPr lang="el-GR" sz="1400" dirty="0">
                          <a:solidFill>
                            <a:srgbClr val="002060"/>
                          </a:solidFill>
                        </a:rPr>
                        <a:t>501</a:t>
                      </a:r>
                    </a:p>
                  </a:txBody>
                  <a:tcPr/>
                </a:tc>
                <a:tc>
                  <a:txBody>
                    <a:bodyPr/>
                    <a:lstStyle/>
                    <a:p>
                      <a:pPr algn="r"/>
                      <a:r>
                        <a:rPr lang="el-GR" sz="1400" dirty="0">
                          <a:solidFill>
                            <a:srgbClr val="002060"/>
                          </a:solidFill>
                        </a:rPr>
                        <a:t>721</a:t>
                      </a:r>
                    </a:p>
                  </a:txBody>
                  <a:tcPr/>
                </a:tc>
                <a:extLst>
                  <a:ext uri="{0D108BD9-81ED-4DB2-BD59-A6C34878D82A}">
                    <a16:rowId xmlns:a16="http://schemas.microsoft.com/office/drawing/2014/main" val="1689366582"/>
                  </a:ext>
                </a:extLst>
              </a:tr>
              <a:tr h="378642">
                <a:tc>
                  <a:txBody>
                    <a:bodyPr/>
                    <a:lstStyle/>
                    <a:p>
                      <a:r>
                        <a:rPr lang="el-GR" sz="1400" dirty="0">
                          <a:solidFill>
                            <a:srgbClr val="002060"/>
                          </a:solidFill>
                        </a:rPr>
                        <a:t>Ιταλία</a:t>
                      </a:r>
                    </a:p>
                  </a:txBody>
                  <a:tcPr/>
                </a:tc>
                <a:tc>
                  <a:txBody>
                    <a:bodyPr/>
                    <a:lstStyle/>
                    <a:p>
                      <a:pPr algn="r"/>
                      <a:r>
                        <a:rPr lang="el-GR" sz="1400" dirty="0">
                          <a:solidFill>
                            <a:srgbClr val="002060"/>
                          </a:solidFill>
                        </a:rPr>
                        <a:t>297</a:t>
                      </a:r>
                    </a:p>
                  </a:txBody>
                  <a:tcPr/>
                </a:tc>
                <a:tc>
                  <a:txBody>
                    <a:bodyPr/>
                    <a:lstStyle/>
                    <a:p>
                      <a:pPr algn="r"/>
                      <a:r>
                        <a:rPr lang="el-GR" sz="1400" dirty="0">
                          <a:solidFill>
                            <a:srgbClr val="002060"/>
                          </a:solidFill>
                        </a:rPr>
                        <a:t>752</a:t>
                      </a:r>
                    </a:p>
                  </a:txBody>
                  <a:tcPr/>
                </a:tc>
                <a:extLst>
                  <a:ext uri="{0D108BD9-81ED-4DB2-BD59-A6C34878D82A}">
                    <a16:rowId xmlns:a16="http://schemas.microsoft.com/office/drawing/2014/main" val="1331718859"/>
                  </a:ext>
                </a:extLst>
              </a:tr>
              <a:tr h="378642">
                <a:tc>
                  <a:txBody>
                    <a:bodyPr/>
                    <a:lstStyle/>
                    <a:p>
                      <a:r>
                        <a:rPr lang="el-GR" sz="1400" dirty="0">
                          <a:solidFill>
                            <a:srgbClr val="002060"/>
                          </a:solidFill>
                        </a:rPr>
                        <a:t>Η.Π.Α. </a:t>
                      </a:r>
                    </a:p>
                  </a:txBody>
                  <a:tcPr/>
                </a:tc>
                <a:tc>
                  <a:txBody>
                    <a:bodyPr/>
                    <a:lstStyle/>
                    <a:p>
                      <a:pPr algn="r"/>
                      <a:r>
                        <a:rPr lang="el-GR" sz="1400" dirty="0">
                          <a:solidFill>
                            <a:srgbClr val="002060"/>
                          </a:solidFill>
                        </a:rPr>
                        <a:t>1.231</a:t>
                      </a:r>
                    </a:p>
                  </a:txBody>
                  <a:tcPr/>
                </a:tc>
                <a:tc>
                  <a:txBody>
                    <a:bodyPr/>
                    <a:lstStyle/>
                    <a:p>
                      <a:pPr algn="r"/>
                      <a:r>
                        <a:rPr lang="el-GR" sz="1400" dirty="0">
                          <a:solidFill>
                            <a:srgbClr val="002060"/>
                          </a:solidFill>
                        </a:rPr>
                        <a:t>2.750</a:t>
                      </a:r>
                    </a:p>
                  </a:txBody>
                  <a:tcPr/>
                </a:tc>
                <a:extLst>
                  <a:ext uri="{0D108BD9-81ED-4DB2-BD59-A6C34878D82A}">
                    <a16:rowId xmlns:a16="http://schemas.microsoft.com/office/drawing/2014/main" val="1133825356"/>
                  </a:ext>
                </a:extLst>
              </a:tr>
            </a:tbl>
          </a:graphicData>
        </a:graphic>
      </p:graphicFrame>
      <p:sp>
        <p:nvSpPr>
          <p:cNvPr id="16" name="Στρογγυλεμένο ορθογώνιο 15">
            <a:extLst>
              <a:ext uri="{FF2B5EF4-FFF2-40B4-BE49-F238E27FC236}">
                <a16:creationId xmlns:a16="http://schemas.microsoft.com/office/drawing/2014/main" id="{DAECC3CA-5FB5-E8B0-E521-07E748D31166}"/>
              </a:ext>
            </a:extLst>
          </p:cNvPr>
          <p:cNvSpPr/>
          <p:nvPr/>
        </p:nvSpPr>
        <p:spPr>
          <a:xfrm>
            <a:off x="89114" y="1585800"/>
            <a:ext cx="6974237" cy="4892491"/>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Στρογγυλεμένο ορθογώνιο 3">
            <a:extLst>
              <a:ext uri="{FF2B5EF4-FFF2-40B4-BE49-F238E27FC236}">
                <a16:creationId xmlns:a16="http://schemas.microsoft.com/office/drawing/2014/main" id="{0369AA7D-BDC4-ABA7-DBAD-7D8ADA6C8DC8}"/>
              </a:ext>
            </a:extLst>
          </p:cNvPr>
          <p:cNvSpPr/>
          <p:nvPr/>
        </p:nvSpPr>
        <p:spPr>
          <a:xfrm>
            <a:off x="3014419" y="160178"/>
            <a:ext cx="9006651" cy="603468"/>
          </a:xfrm>
          <a:prstGeom prst="roundRect">
            <a:avLst/>
          </a:prstGeom>
          <a:noFill/>
          <a:ln w="254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algn="ctr"/>
            <a:r>
              <a:rPr lang="el-GR" sz="1400" b="1" dirty="0">
                <a:solidFill>
                  <a:srgbClr val="002060"/>
                </a:solidFill>
              </a:rPr>
              <a:t>Εκλογική Περιφέρεια Απόδημου Ελληνισμού - Επέκταση επιστολικής Ψήφου στις Εθνικές Εκλογές για τους εκλογείς που βρίσκονται εκτός επικράτειας</a:t>
            </a:r>
            <a:endParaRPr lang="el-GR" sz="1400" dirty="0">
              <a:solidFill>
                <a:srgbClr val="000000"/>
              </a:solidFill>
            </a:endParaRPr>
          </a:p>
          <a:p>
            <a:pPr algn="ctr"/>
            <a:endParaRPr lang="el-GR" sz="1400" b="1" dirty="0">
              <a:solidFill>
                <a:srgbClr val="002060"/>
              </a:solidFill>
              <a:ea typeface="Calibri"/>
              <a:cs typeface="Calibri"/>
            </a:endParaRPr>
          </a:p>
        </p:txBody>
      </p:sp>
      <p:pic>
        <p:nvPicPr>
          <p:cNvPr id="7" name="Picture 3">
            <a:extLst>
              <a:ext uri="{FF2B5EF4-FFF2-40B4-BE49-F238E27FC236}">
                <a16:creationId xmlns:a16="http://schemas.microsoft.com/office/drawing/2014/main" id="{FAEAB713-B0D2-462C-79CB-10539AE5D306}"/>
              </a:ext>
            </a:extLst>
          </p:cNvPr>
          <p:cNvPicPr>
            <a:picLocks noChangeAspect="1"/>
          </p:cNvPicPr>
          <p:nvPr/>
        </p:nvPicPr>
        <p:blipFill>
          <a:blip r:embed="rId2"/>
          <a:stretch>
            <a:fillRect/>
          </a:stretch>
        </p:blipFill>
        <p:spPr>
          <a:xfrm>
            <a:off x="110150" y="95379"/>
            <a:ext cx="2556038" cy="640790"/>
          </a:xfrm>
          <a:prstGeom prst="rect">
            <a:avLst/>
          </a:prstGeom>
        </p:spPr>
      </p:pic>
      <p:sp>
        <p:nvSpPr>
          <p:cNvPr id="6" name="TextBox 5">
            <a:extLst>
              <a:ext uri="{FF2B5EF4-FFF2-40B4-BE49-F238E27FC236}">
                <a16:creationId xmlns:a16="http://schemas.microsoft.com/office/drawing/2014/main" id="{E7F02EB4-2E7F-3C25-3081-9CCD2DFD415D}"/>
              </a:ext>
            </a:extLst>
          </p:cNvPr>
          <p:cNvSpPr txBox="1"/>
          <p:nvPr/>
        </p:nvSpPr>
        <p:spPr>
          <a:xfrm>
            <a:off x="0" y="1062581"/>
            <a:ext cx="12192000" cy="523220"/>
          </a:xfrm>
          <a:prstGeom prst="rect">
            <a:avLst/>
          </a:prstGeom>
          <a:noFill/>
        </p:spPr>
        <p:txBody>
          <a:bodyPr wrap="square">
            <a:spAutoFit/>
          </a:bodyPr>
          <a:lstStyle/>
          <a:p>
            <a:pPr algn="ctr"/>
            <a:r>
              <a:rPr lang="el-GR" sz="2800" b="1" dirty="0" err="1">
                <a:solidFill>
                  <a:srgbClr val="002060"/>
                </a:solidFill>
              </a:rPr>
              <a:t>Αρ</a:t>
            </a:r>
            <a:r>
              <a:rPr lang="el-GR" sz="2800" b="1" dirty="0">
                <a:solidFill>
                  <a:srgbClr val="002060"/>
                </a:solidFill>
              </a:rPr>
              <a:t>. </a:t>
            </a:r>
            <a:r>
              <a:rPr lang="el-GR" sz="2800" b="1" dirty="0" err="1">
                <a:solidFill>
                  <a:srgbClr val="002060"/>
                </a:solidFill>
              </a:rPr>
              <a:t>Ψηφισάντων</a:t>
            </a:r>
            <a:r>
              <a:rPr lang="el-GR" sz="2800" b="1" dirty="0">
                <a:solidFill>
                  <a:srgbClr val="002060"/>
                </a:solidFill>
              </a:rPr>
              <a:t> με επιστολική – Ευρωεκλογές Ιουνίου 2024</a:t>
            </a:r>
          </a:p>
        </p:txBody>
      </p:sp>
      <p:pic>
        <p:nvPicPr>
          <p:cNvPr id="8" name="Εικόνα 7" descr="Vector map of the World | Free SVG">
            <a:extLst>
              <a:ext uri="{FF2B5EF4-FFF2-40B4-BE49-F238E27FC236}">
                <a16:creationId xmlns:a16="http://schemas.microsoft.com/office/drawing/2014/main" id="{A879A36B-FF84-4F08-EBE0-C86C27BF57C7}"/>
              </a:ext>
            </a:extLst>
          </p:cNvPr>
          <p:cNvPicPr>
            <a:picLocks noChangeAspect="1"/>
          </p:cNvPicPr>
          <p:nvPr/>
        </p:nvPicPr>
        <p:blipFill>
          <a:blip r:embed="rId3"/>
          <a:srcRect t="19188"/>
          <a:stretch>
            <a:fillRect/>
          </a:stretch>
        </p:blipFill>
        <p:spPr>
          <a:xfrm>
            <a:off x="0" y="1764245"/>
            <a:ext cx="6562068" cy="5302981"/>
          </a:xfrm>
          <a:prstGeom prst="rect">
            <a:avLst/>
          </a:prstGeom>
        </p:spPr>
      </p:pic>
      <p:sp>
        <p:nvSpPr>
          <p:cNvPr id="9" name="TextBox 8">
            <a:extLst>
              <a:ext uri="{FF2B5EF4-FFF2-40B4-BE49-F238E27FC236}">
                <a16:creationId xmlns:a16="http://schemas.microsoft.com/office/drawing/2014/main" id="{1CDE4D29-42B6-E0B0-3CA5-72E23C891A68}"/>
              </a:ext>
            </a:extLst>
          </p:cNvPr>
          <p:cNvSpPr txBox="1"/>
          <p:nvPr/>
        </p:nvSpPr>
        <p:spPr>
          <a:xfrm>
            <a:off x="4253215" y="3228836"/>
            <a:ext cx="1263112" cy="646331"/>
          </a:xfrm>
          <a:prstGeom prst="rect">
            <a:avLst/>
          </a:prstGeom>
          <a:solidFill>
            <a:schemeClr val="accent1">
              <a:lumMod val="60000"/>
              <a:lumOff val="40000"/>
              <a:alpha val="20085"/>
            </a:schemeClr>
          </a:solidFill>
        </p:spPr>
        <p:txBody>
          <a:bodyPr wrap="square" rtlCol="0">
            <a:spAutoFit/>
          </a:bodyPr>
          <a:lstStyle/>
          <a:p>
            <a:pPr algn="ctr"/>
            <a:r>
              <a:rPr lang="el-GR" dirty="0">
                <a:solidFill>
                  <a:srgbClr val="002060"/>
                </a:solidFill>
              </a:rPr>
              <a:t>708 </a:t>
            </a:r>
          </a:p>
          <a:p>
            <a:pPr algn="ctr"/>
            <a:r>
              <a:rPr lang="el-GR" dirty="0">
                <a:solidFill>
                  <a:srgbClr val="002060"/>
                </a:solidFill>
              </a:rPr>
              <a:t>Ασία</a:t>
            </a:r>
          </a:p>
        </p:txBody>
      </p:sp>
      <p:sp>
        <p:nvSpPr>
          <p:cNvPr id="11" name="TextBox 10">
            <a:extLst>
              <a:ext uri="{FF2B5EF4-FFF2-40B4-BE49-F238E27FC236}">
                <a16:creationId xmlns:a16="http://schemas.microsoft.com/office/drawing/2014/main" id="{8E60D205-9812-FB95-FB7E-79FB5D0FE0BB}"/>
              </a:ext>
            </a:extLst>
          </p:cNvPr>
          <p:cNvSpPr txBox="1"/>
          <p:nvPr/>
        </p:nvSpPr>
        <p:spPr>
          <a:xfrm>
            <a:off x="5181600" y="4491980"/>
            <a:ext cx="1095214" cy="646331"/>
          </a:xfrm>
          <a:prstGeom prst="rect">
            <a:avLst/>
          </a:prstGeom>
          <a:solidFill>
            <a:schemeClr val="accent1">
              <a:lumMod val="60000"/>
              <a:lumOff val="40000"/>
              <a:alpha val="22000"/>
            </a:schemeClr>
          </a:solidFill>
        </p:spPr>
        <p:txBody>
          <a:bodyPr wrap="square" rtlCol="0">
            <a:spAutoFit/>
          </a:bodyPr>
          <a:lstStyle/>
          <a:p>
            <a:pPr algn="ctr"/>
            <a:r>
              <a:rPr lang="el-GR" dirty="0">
                <a:solidFill>
                  <a:srgbClr val="002060"/>
                </a:solidFill>
              </a:rPr>
              <a:t>494 Ωκεανία</a:t>
            </a:r>
          </a:p>
        </p:txBody>
      </p:sp>
      <p:sp>
        <p:nvSpPr>
          <p:cNvPr id="12" name="TextBox 11">
            <a:extLst>
              <a:ext uri="{FF2B5EF4-FFF2-40B4-BE49-F238E27FC236}">
                <a16:creationId xmlns:a16="http://schemas.microsoft.com/office/drawing/2014/main" id="{0B350B65-018E-0FCA-977A-EA05303E9292}"/>
              </a:ext>
            </a:extLst>
          </p:cNvPr>
          <p:cNvSpPr txBox="1"/>
          <p:nvPr/>
        </p:nvSpPr>
        <p:spPr>
          <a:xfrm>
            <a:off x="2774197" y="3769404"/>
            <a:ext cx="1263112" cy="646331"/>
          </a:xfrm>
          <a:prstGeom prst="rect">
            <a:avLst/>
          </a:prstGeom>
          <a:solidFill>
            <a:schemeClr val="accent1">
              <a:lumMod val="60000"/>
              <a:lumOff val="40000"/>
              <a:alpha val="22000"/>
            </a:schemeClr>
          </a:solidFill>
        </p:spPr>
        <p:txBody>
          <a:bodyPr wrap="square" rtlCol="0">
            <a:spAutoFit/>
          </a:bodyPr>
          <a:lstStyle/>
          <a:p>
            <a:pPr algn="ctr"/>
            <a:r>
              <a:rPr lang="el-GR" dirty="0">
                <a:solidFill>
                  <a:srgbClr val="002060"/>
                </a:solidFill>
              </a:rPr>
              <a:t>458 Αφρική</a:t>
            </a:r>
          </a:p>
        </p:txBody>
      </p:sp>
      <p:sp>
        <p:nvSpPr>
          <p:cNvPr id="13" name="TextBox 12">
            <a:extLst>
              <a:ext uri="{FF2B5EF4-FFF2-40B4-BE49-F238E27FC236}">
                <a16:creationId xmlns:a16="http://schemas.microsoft.com/office/drawing/2014/main" id="{C12DEAC3-6CDD-6195-80B3-472C8A5B21CF}"/>
              </a:ext>
            </a:extLst>
          </p:cNvPr>
          <p:cNvSpPr txBox="1"/>
          <p:nvPr/>
        </p:nvSpPr>
        <p:spPr>
          <a:xfrm>
            <a:off x="756613" y="3033825"/>
            <a:ext cx="1263112" cy="646331"/>
          </a:xfrm>
          <a:prstGeom prst="rect">
            <a:avLst/>
          </a:prstGeom>
          <a:solidFill>
            <a:schemeClr val="accent1">
              <a:lumMod val="60000"/>
              <a:lumOff val="40000"/>
              <a:alpha val="19553"/>
            </a:schemeClr>
          </a:solidFill>
        </p:spPr>
        <p:txBody>
          <a:bodyPr wrap="square" rtlCol="0">
            <a:spAutoFit/>
          </a:bodyPr>
          <a:lstStyle/>
          <a:p>
            <a:pPr algn="ctr"/>
            <a:r>
              <a:rPr lang="el-GR" dirty="0">
                <a:solidFill>
                  <a:srgbClr val="002060"/>
                </a:solidFill>
              </a:rPr>
              <a:t>3.471 </a:t>
            </a:r>
          </a:p>
          <a:p>
            <a:pPr algn="ctr"/>
            <a:r>
              <a:rPr lang="el-GR" dirty="0">
                <a:solidFill>
                  <a:srgbClr val="002060"/>
                </a:solidFill>
              </a:rPr>
              <a:t>Αμερική</a:t>
            </a:r>
          </a:p>
        </p:txBody>
      </p:sp>
      <p:sp>
        <p:nvSpPr>
          <p:cNvPr id="14" name="TextBox 13">
            <a:extLst>
              <a:ext uri="{FF2B5EF4-FFF2-40B4-BE49-F238E27FC236}">
                <a16:creationId xmlns:a16="http://schemas.microsoft.com/office/drawing/2014/main" id="{C032136C-3657-7280-7A44-62BFE78FA8AE}"/>
              </a:ext>
            </a:extLst>
          </p:cNvPr>
          <p:cNvSpPr txBox="1"/>
          <p:nvPr/>
        </p:nvSpPr>
        <p:spPr>
          <a:xfrm>
            <a:off x="2867187" y="2765430"/>
            <a:ext cx="1263112" cy="646331"/>
          </a:xfrm>
          <a:prstGeom prst="rect">
            <a:avLst/>
          </a:prstGeom>
          <a:solidFill>
            <a:schemeClr val="accent1">
              <a:lumMod val="60000"/>
              <a:lumOff val="40000"/>
              <a:alpha val="20043"/>
            </a:schemeClr>
          </a:solidFill>
        </p:spPr>
        <p:txBody>
          <a:bodyPr wrap="square" rtlCol="0">
            <a:spAutoFit/>
          </a:bodyPr>
          <a:lstStyle/>
          <a:p>
            <a:pPr algn="ctr"/>
            <a:r>
              <a:rPr lang="el-GR" dirty="0">
                <a:solidFill>
                  <a:srgbClr val="002060"/>
                </a:solidFill>
              </a:rPr>
              <a:t>31.514 Ευρώπη</a:t>
            </a:r>
          </a:p>
        </p:txBody>
      </p:sp>
      <p:sp>
        <p:nvSpPr>
          <p:cNvPr id="5" name="TextBox 4">
            <a:extLst>
              <a:ext uri="{FF2B5EF4-FFF2-40B4-BE49-F238E27FC236}">
                <a16:creationId xmlns:a16="http://schemas.microsoft.com/office/drawing/2014/main" id="{3CE3272D-A0BD-B18F-4CEF-148EE1BBDDBB}"/>
              </a:ext>
            </a:extLst>
          </p:cNvPr>
          <p:cNvSpPr txBox="1"/>
          <p:nvPr/>
        </p:nvSpPr>
        <p:spPr>
          <a:xfrm>
            <a:off x="2123267" y="5893416"/>
            <a:ext cx="2905933" cy="369332"/>
          </a:xfrm>
          <a:prstGeom prst="rect">
            <a:avLst/>
          </a:prstGeom>
          <a:solidFill>
            <a:schemeClr val="accent1">
              <a:lumMod val="60000"/>
              <a:lumOff val="40000"/>
              <a:alpha val="20043"/>
            </a:schemeClr>
          </a:solidFill>
        </p:spPr>
        <p:txBody>
          <a:bodyPr wrap="square" rtlCol="0">
            <a:spAutoFit/>
          </a:bodyPr>
          <a:lstStyle/>
          <a:p>
            <a:pPr algn="ctr"/>
            <a:r>
              <a:rPr lang="el-GR" dirty="0">
                <a:solidFill>
                  <a:srgbClr val="002060"/>
                </a:solidFill>
              </a:rPr>
              <a:t>36.645 </a:t>
            </a:r>
            <a:r>
              <a:rPr lang="el-GR" dirty="0" err="1">
                <a:solidFill>
                  <a:srgbClr val="002060"/>
                </a:solidFill>
              </a:rPr>
              <a:t>Ψηφίσαντες</a:t>
            </a:r>
            <a:endParaRPr lang="el-GR" dirty="0">
              <a:solidFill>
                <a:srgbClr val="002060"/>
              </a:solidFill>
            </a:endParaRPr>
          </a:p>
        </p:txBody>
      </p:sp>
      <p:sp>
        <p:nvSpPr>
          <p:cNvPr id="15" name="TextBox 14">
            <a:extLst>
              <a:ext uri="{FF2B5EF4-FFF2-40B4-BE49-F238E27FC236}">
                <a16:creationId xmlns:a16="http://schemas.microsoft.com/office/drawing/2014/main" id="{E20BDB9E-4629-7287-9A46-3CF9630F1FB1}"/>
              </a:ext>
            </a:extLst>
          </p:cNvPr>
          <p:cNvSpPr txBox="1"/>
          <p:nvPr/>
        </p:nvSpPr>
        <p:spPr>
          <a:xfrm>
            <a:off x="8156245" y="1630799"/>
            <a:ext cx="2905933" cy="307777"/>
          </a:xfrm>
          <a:prstGeom prst="rect">
            <a:avLst/>
          </a:prstGeom>
          <a:solidFill>
            <a:schemeClr val="accent1">
              <a:lumMod val="60000"/>
              <a:lumOff val="40000"/>
              <a:alpha val="20043"/>
            </a:schemeClr>
          </a:solidFill>
        </p:spPr>
        <p:txBody>
          <a:bodyPr wrap="square" lIns="91440" tIns="45720" rIns="91440" bIns="45720" rtlCol="0" anchor="t">
            <a:spAutoFit/>
          </a:bodyPr>
          <a:lstStyle/>
          <a:p>
            <a:pPr algn="ctr"/>
            <a:r>
              <a:rPr lang="el-GR" sz="1400">
                <a:solidFill>
                  <a:srgbClr val="002060"/>
                </a:solidFill>
              </a:rPr>
              <a:t>Ενδεικτικά στοιχεία ψηφισάντων</a:t>
            </a:r>
            <a:endParaRPr lang="en-US" sz="1200">
              <a:ea typeface="Calibri" panose="020F0502020204030204"/>
              <a:cs typeface="Calibri" panose="020F0502020204030204"/>
            </a:endParaRPr>
          </a:p>
        </p:txBody>
      </p:sp>
    </p:spTree>
    <p:extLst>
      <p:ext uri="{BB962C8B-B14F-4D97-AF65-F5344CB8AC3E}">
        <p14:creationId xmlns:p14="http://schemas.microsoft.com/office/powerpoint/2010/main" val="279860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BF26EE8-A90B-D336-AA03-19B7D349A0FA}"/>
            </a:ext>
          </a:extLst>
        </p:cNvPr>
        <p:cNvGrpSpPr/>
        <p:nvPr/>
      </p:nvGrpSpPr>
      <p:grpSpPr>
        <a:xfrm>
          <a:off x="0" y="0"/>
          <a:ext cx="0" cy="0"/>
          <a:chOff x="0" y="0"/>
          <a:chExt cx="0" cy="0"/>
        </a:xfrm>
      </p:grpSpPr>
      <p:sp>
        <p:nvSpPr>
          <p:cNvPr id="2" name="Στρογγυλεμένο ορθογώνιο 1">
            <a:extLst>
              <a:ext uri="{FF2B5EF4-FFF2-40B4-BE49-F238E27FC236}">
                <a16:creationId xmlns:a16="http://schemas.microsoft.com/office/drawing/2014/main" id="{F33C9AAF-BCB0-1847-1BCE-033A77208C18}"/>
              </a:ext>
            </a:extLst>
          </p:cNvPr>
          <p:cNvSpPr/>
          <p:nvPr/>
        </p:nvSpPr>
        <p:spPr>
          <a:xfrm>
            <a:off x="604435" y="1585800"/>
            <a:ext cx="3549112" cy="4915739"/>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Στρογγυλεμένο ορθογώνιο 3">
            <a:extLst>
              <a:ext uri="{FF2B5EF4-FFF2-40B4-BE49-F238E27FC236}">
                <a16:creationId xmlns:a16="http://schemas.microsoft.com/office/drawing/2014/main" id="{9DA1D24E-82F0-D1C7-5CD5-80ADECD95527}"/>
              </a:ext>
            </a:extLst>
          </p:cNvPr>
          <p:cNvSpPr/>
          <p:nvPr/>
        </p:nvSpPr>
        <p:spPr>
          <a:xfrm>
            <a:off x="3014419" y="160178"/>
            <a:ext cx="9006651" cy="603468"/>
          </a:xfrm>
          <a:prstGeom prst="roundRect">
            <a:avLst/>
          </a:prstGeom>
          <a:noFill/>
          <a:ln w="254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algn="ctr"/>
            <a:r>
              <a:rPr lang="el-GR" sz="1400" b="1" dirty="0">
                <a:solidFill>
                  <a:srgbClr val="002060"/>
                </a:solidFill>
              </a:rPr>
              <a:t>Εκλογική Περιφέρεια Απόδημου Ελληνισμού - Επέκταση επιστολικής Ψήφου στις Εθνικές Εκλογές για τους εκλογείς που βρίσκονται εκτός επικράτειας</a:t>
            </a:r>
            <a:endParaRPr lang="el-GR" sz="1400" dirty="0">
              <a:solidFill>
                <a:srgbClr val="000000"/>
              </a:solidFill>
            </a:endParaRPr>
          </a:p>
          <a:p>
            <a:pPr algn="ctr"/>
            <a:endParaRPr lang="el-GR" sz="1400" b="1" dirty="0">
              <a:solidFill>
                <a:srgbClr val="002060"/>
              </a:solidFill>
              <a:ea typeface="Calibri"/>
              <a:cs typeface="Calibri"/>
            </a:endParaRPr>
          </a:p>
        </p:txBody>
      </p:sp>
      <p:pic>
        <p:nvPicPr>
          <p:cNvPr id="7" name="Picture 3">
            <a:extLst>
              <a:ext uri="{FF2B5EF4-FFF2-40B4-BE49-F238E27FC236}">
                <a16:creationId xmlns:a16="http://schemas.microsoft.com/office/drawing/2014/main" id="{84CE2F8B-4C6F-C6A3-D724-E864190EBC06}"/>
              </a:ext>
            </a:extLst>
          </p:cNvPr>
          <p:cNvPicPr>
            <a:picLocks noChangeAspect="1"/>
          </p:cNvPicPr>
          <p:nvPr/>
        </p:nvPicPr>
        <p:blipFill>
          <a:blip r:embed="rId2"/>
          <a:stretch>
            <a:fillRect/>
          </a:stretch>
        </p:blipFill>
        <p:spPr>
          <a:xfrm>
            <a:off x="110150" y="95379"/>
            <a:ext cx="2556038" cy="640790"/>
          </a:xfrm>
          <a:prstGeom prst="rect">
            <a:avLst/>
          </a:prstGeom>
        </p:spPr>
      </p:pic>
      <p:sp>
        <p:nvSpPr>
          <p:cNvPr id="6" name="TextBox 5">
            <a:extLst>
              <a:ext uri="{FF2B5EF4-FFF2-40B4-BE49-F238E27FC236}">
                <a16:creationId xmlns:a16="http://schemas.microsoft.com/office/drawing/2014/main" id="{ABD329F9-5A08-F9DC-59FB-67A425874C77}"/>
              </a:ext>
            </a:extLst>
          </p:cNvPr>
          <p:cNvSpPr txBox="1"/>
          <p:nvPr/>
        </p:nvSpPr>
        <p:spPr>
          <a:xfrm>
            <a:off x="180814" y="996866"/>
            <a:ext cx="12192000" cy="523220"/>
          </a:xfrm>
          <a:prstGeom prst="rect">
            <a:avLst/>
          </a:prstGeom>
          <a:noFill/>
        </p:spPr>
        <p:txBody>
          <a:bodyPr wrap="square">
            <a:spAutoFit/>
          </a:bodyPr>
          <a:lstStyle/>
          <a:p>
            <a:pPr algn="ctr"/>
            <a:r>
              <a:rPr lang="el-GR" sz="2800" b="1" dirty="0">
                <a:solidFill>
                  <a:srgbClr val="002060"/>
                </a:solidFill>
              </a:rPr>
              <a:t>Συμπεράσματα</a:t>
            </a:r>
          </a:p>
        </p:txBody>
      </p:sp>
      <p:sp>
        <p:nvSpPr>
          <p:cNvPr id="15" name="Ορθογώνιο 14">
            <a:extLst>
              <a:ext uri="{FF2B5EF4-FFF2-40B4-BE49-F238E27FC236}">
                <a16:creationId xmlns:a16="http://schemas.microsoft.com/office/drawing/2014/main" id="{1DA24023-686E-8E0B-3DC9-4D5ADB51FD52}"/>
              </a:ext>
            </a:extLst>
          </p:cNvPr>
          <p:cNvSpPr/>
          <p:nvPr/>
        </p:nvSpPr>
        <p:spPr>
          <a:xfrm>
            <a:off x="2030715" y="1585800"/>
            <a:ext cx="561371" cy="923330"/>
          </a:xfrm>
          <a:prstGeom prst="rect">
            <a:avLst/>
          </a:prstGeom>
          <a:noFill/>
        </p:spPr>
        <p:txBody>
          <a:bodyPr wrap="none" lIns="91440" tIns="45720" rIns="91440" bIns="45720">
            <a:spAutoFit/>
          </a:bodyPr>
          <a:lstStyle/>
          <a:p>
            <a:pPr algn="ctr"/>
            <a:r>
              <a:rPr lang="el-GR" sz="5400" b="1" spc="50" dirty="0">
                <a:ln w="9525" cmpd="sng">
                  <a:solidFill>
                    <a:schemeClr val="accent1"/>
                  </a:solidFill>
                  <a:prstDash val="solid"/>
                </a:ln>
                <a:solidFill>
                  <a:srgbClr val="70AD47">
                    <a:tint val="1000"/>
                  </a:srgbClr>
                </a:solidFill>
                <a:effectLst>
                  <a:glow rad="38100">
                    <a:schemeClr val="accent1">
                      <a:alpha val="40000"/>
                    </a:schemeClr>
                  </a:glow>
                </a:effectLst>
              </a:rPr>
              <a:t>1</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7" name="TextBox 16">
            <a:extLst>
              <a:ext uri="{FF2B5EF4-FFF2-40B4-BE49-F238E27FC236}">
                <a16:creationId xmlns:a16="http://schemas.microsoft.com/office/drawing/2014/main" id="{20F8CB94-CB09-3865-AE74-0CDF187FC7E4}"/>
              </a:ext>
            </a:extLst>
          </p:cNvPr>
          <p:cNvSpPr txBox="1"/>
          <p:nvPr/>
        </p:nvSpPr>
        <p:spPr>
          <a:xfrm>
            <a:off x="647050" y="2509130"/>
            <a:ext cx="3366386" cy="3016210"/>
          </a:xfrm>
          <a:prstGeom prst="rect">
            <a:avLst/>
          </a:prstGeom>
          <a:noFill/>
        </p:spPr>
        <p:txBody>
          <a:bodyPr wrap="square" rtlCol="0">
            <a:spAutoFit/>
          </a:bodyPr>
          <a:lstStyle/>
          <a:p>
            <a:pPr algn="ctr"/>
            <a:r>
              <a:rPr lang="el-GR" sz="2000" b="1" dirty="0">
                <a:solidFill>
                  <a:srgbClr val="002060"/>
                </a:solidFill>
              </a:rPr>
              <a:t>Τα κριτήρια λειτούργησαν αποτρεπτικά</a:t>
            </a:r>
          </a:p>
          <a:p>
            <a:pPr algn="just"/>
            <a:r>
              <a:rPr lang="el-GR" sz="1200" dirty="0">
                <a:solidFill>
                  <a:srgbClr val="002060"/>
                </a:solidFill>
              </a:rPr>
              <a:t>Η εφαρμογή των κριτηρίων λειτούργησε αποτρεπτικά για ένα σημαντικό τμήμα εκλογέων, οι οποίοι είτε δεν τα πληρούσαν (πχ δεν είχαν υποβάλει φορολογική δήλωση στην Ελλάδα) ή λόγω δυσχέρειας εύρεσης των απαραίτητων δικαιολογητικών δεν υπέβαλαν αίτηση.</a:t>
            </a:r>
          </a:p>
          <a:p>
            <a:pPr algn="just"/>
            <a:endParaRPr lang="el-GR" sz="1200" dirty="0">
              <a:solidFill>
                <a:srgbClr val="002060"/>
              </a:solidFill>
            </a:endParaRPr>
          </a:p>
          <a:p>
            <a:pPr algn="just"/>
            <a:r>
              <a:rPr lang="el-GR" sz="1200" dirty="0">
                <a:solidFill>
                  <a:srgbClr val="002060"/>
                </a:solidFill>
              </a:rPr>
              <a:t>Η άρση των κριτηρίων, η οποία επιτεύχθηκε με τον νόμο 5044/23, απλοποιεί την διαδικασία και δεν θέτει κανέναν άλλο περιορισμό, εκτός από την ύπαρξη ενεργού εκλογικού δικαιώματος </a:t>
            </a:r>
          </a:p>
          <a:p>
            <a:endParaRPr lang="el-GR" dirty="0"/>
          </a:p>
        </p:txBody>
      </p:sp>
      <p:sp>
        <p:nvSpPr>
          <p:cNvPr id="18" name="Στρογγυλεμένο ορθογώνιο 17">
            <a:extLst>
              <a:ext uri="{FF2B5EF4-FFF2-40B4-BE49-F238E27FC236}">
                <a16:creationId xmlns:a16="http://schemas.microsoft.com/office/drawing/2014/main" id="{3937D8A2-9097-3FAF-D151-F52FDC5D142D}"/>
              </a:ext>
            </a:extLst>
          </p:cNvPr>
          <p:cNvSpPr/>
          <p:nvPr/>
        </p:nvSpPr>
        <p:spPr>
          <a:xfrm>
            <a:off x="4489343" y="1585800"/>
            <a:ext cx="3549112" cy="4915739"/>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ρθογώνιο 18">
            <a:extLst>
              <a:ext uri="{FF2B5EF4-FFF2-40B4-BE49-F238E27FC236}">
                <a16:creationId xmlns:a16="http://schemas.microsoft.com/office/drawing/2014/main" id="{E489EB3D-D674-19BF-AAD2-961736CB2B3B}"/>
              </a:ext>
            </a:extLst>
          </p:cNvPr>
          <p:cNvSpPr/>
          <p:nvPr/>
        </p:nvSpPr>
        <p:spPr>
          <a:xfrm>
            <a:off x="5915622" y="1585800"/>
            <a:ext cx="561372" cy="923330"/>
          </a:xfrm>
          <a:prstGeom prst="rect">
            <a:avLst/>
          </a:prstGeom>
          <a:noFill/>
        </p:spPr>
        <p:txBody>
          <a:bodyPr wrap="none" lIns="91440" tIns="45720" rIns="91440" bIns="45720">
            <a:spAutoFit/>
          </a:bodyPr>
          <a:lstStyle/>
          <a:p>
            <a:pPr algn="ctr"/>
            <a:r>
              <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a:t>
            </a:r>
          </a:p>
        </p:txBody>
      </p:sp>
      <p:sp>
        <p:nvSpPr>
          <p:cNvPr id="20" name="TextBox 19">
            <a:extLst>
              <a:ext uri="{FF2B5EF4-FFF2-40B4-BE49-F238E27FC236}">
                <a16:creationId xmlns:a16="http://schemas.microsoft.com/office/drawing/2014/main" id="{4253B6F7-0DF1-2D6B-DEBE-966EF3C7517A}"/>
              </a:ext>
            </a:extLst>
          </p:cNvPr>
          <p:cNvSpPr txBox="1"/>
          <p:nvPr/>
        </p:nvSpPr>
        <p:spPr>
          <a:xfrm>
            <a:off x="4580706" y="2403952"/>
            <a:ext cx="3366386" cy="3416320"/>
          </a:xfrm>
          <a:prstGeom prst="rect">
            <a:avLst/>
          </a:prstGeom>
          <a:noFill/>
        </p:spPr>
        <p:txBody>
          <a:bodyPr wrap="square" rtlCol="0">
            <a:spAutoFit/>
          </a:bodyPr>
          <a:lstStyle/>
          <a:p>
            <a:pPr algn="ctr"/>
            <a:r>
              <a:rPr lang="el-GR" sz="2000" b="1" dirty="0">
                <a:solidFill>
                  <a:srgbClr val="002060"/>
                </a:solidFill>
              </a:rPr>
              <a:t>Το πρόβλημα με τη απόσταση εκλογικών τμημάτων από τον τόπο διαμονής</a:t>
            </a:r>
          </a:p>
          <a:p>
            <a:pPr algn="just"/>
            <a:r>
              <a:rPr lang="el-GR" sz="1200" dirty="0">
                <a:solidFill>
                  <a:srgbClr val="002060"/>
                </a:solidFill>
              </a:rPr>
              <a:t>Για να συσταθεί ένα εκλογικό τμήμα χρειάζεται να έχουν εγγραφεί 40 εκλογείς. Αυτό γίνεται για τη διασφάλιση της μυστικότητας της ψήφου.</a:t>
            </a:r>
          </a:p>
          <a:p>
            <a:pPr algn="just"/>
            <a:endParaRPr lang="el-GR" sz="1200" dirty="0">
              <a:solidFill>
                <a:srgbClr val="002060"/>
              </a:solidFill>
            </a:endParaRPr>
          </a:p>
          <a:p>
            <a:pPr algn="just"/>
            <a:r>
              <a:rPr lang="el-GR" sz="1200" dirty="0">
                <a:solidFill>
                  <a:srgbClr val="002060"/>
                </a:solidFill>
              </a:rPr>
              <a:t>Το αποτέλεσμα είναι ότι σε πάρα πολλές περιπτώσεις συστάθηκαν εκλογικά τμήματα τα οποία απείχαν πολλές ώρες οδικώς ή ακόμα και αεροπορικώς. Συχνά, δε, έπρεπε είχαν ενταχθεί στο εκλογικό κατάλογο άλλου κράτους από αυτό που διέμεναν. </a:t>
            </a:r>
            <a:r>
              <a:rPr lang="el-GR" sz="1200" dirty="0" err="1">
                <a:solidFill>
                  <a:srgbClr val="002060"/>
                </a:solidFill>
              </a:rPr>
              <a:t>Π.χ</a:t>
            </a:r>
            <a:r>
              <a:rPr lang="el-GR" sz="1200" dirty="0">
                <a:solidFill>
                  <a:srgbClr val="002060"/>
                </a:solidFill>
              </a:rPr>
              <a:t> οι ψηφοφόροι της Νότιας Αμερικής εντάχθηκαν στο εκλογικό τμήμα στο Χιούστον, οι ψηφοφόροι που ζουν Ιαπωνικά στη Νότια Κορέα κτλ. </a:t>
            </a:r>
            <a:endParaRPr lang="el-GR" dirty="0"/>
          </a:p>
        </p:txBody>
      </p:sp>
      <p:sp>
        <p:nvSpPr>
          <p:cNvPr id="21" name="Στρογγυλεμένο ορθογώνιο 20">
            <a:extLst>
              <a:ext uri="{FF2B5EF4-FFF2-40B4-BE49-F238E27FC236}">
                <a16:creationId xmlns:a16="http://schemas.microsoft.com/office/drawing/2014/main" id="{EE4A0287-6FE8-5AA3-EC20-2A5E63146DAD}"/>
              </a:ext>
            </a:extLst>
          </p:cNvPr>
          <p:cNvSpPr/>
          <p:nvPr/>
        </p:nvSpPr>
        <p:spPr>
          <a:xfrm>
            <a:off x="8374251" y="1563872"/>
            <a:ext cx="3549112" cy="2238114"/>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21">
            <a:extLst>
              <a:ext uri="{FF2B5EF4-FFF2-40B4-BE49-F238E27FC236}">
                <a16:creationId xmlns:a16="http://schemas.microsoft.com/office/drawing/2014/main" id="{C7CD9961-FDC3-615B-5214-A51557A65EB5}"/>
              </a:ext>
            </a:extLst>
          </p:cNvPr>
          <p:cNvSpPr/>
          <p:nvPr/>
        </p:nvSpPr>
        <p:spPr>
          <a:xfrm>
            <a:off x="9868121" y="1585800"/>
            <a:ext cx="561372" cy="923330"/>
          </a:xfrm>
          <a:prstGeom prst="rect">
            <a:avLst/>
          </a:prstGeom>
          <a:noFill/>
        </p:spPr>
        <p:txBody>
          <a:bodyPr wrap="none" lIns="91440" tIns="45720" rIns="91440" bIns="45720">
            <a:spAutoFit/>
          </a:bodyPr>
          <a:lstStyle/>
          <a:p>
            <a:pPr algn="ctr"/>
            <a:r>
              <a:rPr lang="el-GR" sz="5400" b="1" spc="50" dirty="0">
                <a:ln w="9525" cmpd="sng">
                  <a:solidFill>
                    <a:schemeClr val="accent1"/>
                  </a:solidFill>
                  <a:prstDash val="solid"/>
                </a:ln>
                <a:solidFill>
                  <a:srgbClr val="70AD47">
                    <a:tint val="1000"/>
                  </a:srgbClr>
                </a:solidFill>
                <a:effectLst>
                  <a:glow rad="38100">
                    <a:schemeClr val="accent1">
                      <a:alpha val="40000"/>
                    </a:schemeClr>
                  </a:glow>
                </a:effectLst>
              </a:rPr>
              <a:t>3</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3" name="TextBox 22">
            <a:extLst>
              <a:ext uri="{FF2B5EF4-FFF2-40B4-BE49-F238E27FC236}">
                <a16:creationId xmlns:a16="http://schemas.microsoft.com/office/drawing/2014/main" id="{30AAFB47-E7C9-0C79-B1BD-C1CA46451239}"/>
              </a:ext>
            </a:extLst>
          </p:cNvPr>
          <p:cNvSpPr txBox="1"/>
          <p:nvPr/>
        </p:nvSpPr>
        <p:spPr>
          <a:xfrm>
            <a:off x="8478092" y="2412453"/>
            <a:ext cx="3366386" cy="1323439"/>
          </a:xfrm>
          <a:prstGeom prst="rect">
            <a:avLst/>
          </a:prstGeom>
          <a:noFill/>
        </p:spPr>
        <p:txBody>
          <a:bodyPr wrap="square" rtlCol="0">
            <a:spAutoFit/>
          </a:bodyPr>
          <a:lstStyle/>
          <a:p>
            <a:pPr algn="ctr"/>
            <a:r>
              <a:rPr lang="el-GR" sz="2000" b="1" dirty="0">
                <a:solidFill>
                  <a:srgbClr val="002060"/>
                </a:solidFill>
              </a:rPr>
              <a:t>Το ζήτημα εκπροσώπησης</a:t>
            </a:r>
          </a:p>
          <a:p>
            <a:pPr algn="just"/>
            <a:r>
              <a:rPr lang="el-GR" sz="1200" dirty="0">
                <a:solidFill>
                  <a:srgbClr val="002060"/>
                </a:solidFill>
              </a:rPr>
              <a:t>Η μη δυνατότητα επιλογής υποψηφίου βουλευτή από τους εκτός επικρατείας εκλογείς, μείωσε τον ενδιαφέρον συμμετοχής και την κινητοποίηση των εκλογέων για την εγγραφή στους εκλογικούς καταλόγους</a:t>
            </a:r>
            <a:endParaRPr lang="el-GR" dirty="0"/>
          </a:p>
        </p:txBody>
      </p:sp>
      <p:sp>
        <p:nvSpPr>
          <p:cNvPr id="24" name="Στρογγυλεμένο ορθογώνιο 23">
            <a:extLst>
              <a:ext uri="{FF2B5EF4-FFF2-40B4-BE49-F238E27FC236}">
                <a16:creationId xmlns:a16="http://schemas.microsoft.com/office/drawing/2014/main" id="{78AD2274-1D71-DBD8-9FE2-B97B484DA1C9}"/>
              </a:ext>
            </a:extLst>
          </p:cNvPr>
          <p:cNvSpPr/>
          <p:nvPr/>
        </p:nvSpPr>
        <p:spPr>
          <a:xfrm>
            <a:off x="8386729" y="3868079"/>
            <a:ext cx="3549112" cy="2633460"/>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ρθογώνιο 24">
            <a:extLst>
              <a:ext uri="{FF2B5EF4-FFF2-40B4-BE49-F238E27FC236}">
                <a16:creationId xmlns:a16="http://schemas.microsoft.com/office/drawing/2014/main" id="{C1FFF43F-5D44-7131-E22B-E1F44409F836}"/>
              </a:ext>
            </a:extLst>
          </p:cNvPr>
          <p:cNvSpPr/>
          <p:nvPr/>
        </p:nvSpPr>
        <p:spPr>
          <a:xfrm>
            <a:off x="9868121" y="3845770"/>
            <a:ext cx="561372" cy="923330"/>
          </a:xfrm>
          <a:prstGeom prst="rect">
            <a:avLst/>
          </a:prstGeom>
          <a:noFill/>
        </p:spPr>
        <p:txBody>
          <a:bodyPr wrap="none" lIns="91440" tIns="45720" rIns="91440" bIns="45720">
            <a:spAutoFit/>
          </a:bodyPr>
          <a:lstStyle/>
          <a:p>
            <a:pPr algn="ctr"/>
            <a:r>
              <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4</a:t>
            </a:r>
          </a:p>
        </p:txBody>
      </p:sp>
      <p:sp>
        <p:nvSpPr>
          <p:cNvPr id="26" name="TextBox 25">
            <a:extLst>
              <a:ext uri="{FF2B5EF4-FFF2-40B4-BE49-F238E27FC236}">
                <a16:creationId xmlns:a16="http://schemas.microsoft.com/office/drawing/2014/main" id="{20D66111-B4E4-9070-AAA4-AEBBEF496882}"/>
              </a:ext>
            </a:extLst>
          </p:cNvPr>
          <p:cNvSpPr txBox="1"/>
          <p:nvPr/>
        </p:nvSpPr>
        <p:spPr>
          <a:xfrm>
            <a:off x="8465614" y="4562545"/>
            <a:ext cx="3366386" cy="1877437"/>
          </a:xfrm>
          <a:prstGeom prst="rect">
            <a:avLst/>
          </a:prstGeom>
          <a:noFill/>
        </p:spPr>
        <p:txBody>
          <a:bodyPr wrap="square" rtlCol="0">
            <a:spAutoFit/>
          </a:bodyPr>
          <a:lstStyle/>
          <a:p>
            <a:pPr algn="ctr"/>
            <a:r>
              <a:rPr lang="el-GR" sz="2000" b="1" dirty="0">
                <a:solidFill>
                  <a:srgbClr val="002060"/>
                </a:solidFill>
              </a:rPr>
              <a:t>Η επιστολική βοήθησε</a:t>
            </a:r>
          </a:p>
          <a:p>
            <a:pPr algn="just"/>
            <a:r>
              <a:rPr lang="el-GR" sz="1200" dirty="0">
                <a:solidFill>
                  <a:srgbClr val="002060"/>
                </a:solidFill>
              </a:rPr>
              <a:t>Παρά το γεγονός ότι στις ευρωεκλογές παραδοσιακά υπάρχει μειωμένη συμμετοχή σε σχέση με τις εθνικές εκλογές (Στις ευρωεκλογές του 2024 σε εθνικό επίπεδο ψήφισαν 2 εκ λιγότεροι σε σχέση με τον Μάιο του 2023) και παρά του ότι όσοι ζουν στην Ε.Ε. μπορούν να ψηφίσουν για τη χώρα διαμονής, η συμμετοχή των εκλογέων του εξωτερικού διπλασιάστηκε. </a:t>
            </a:r>
            <a:endParaRPr lang="el-GR" dirty="0"/>
          </a:p>
        </p:txBody>
      </p:sp>
    </p:spTree>
    <p:extLst>
      <p:ext uri="{BB962C8B-B14F-4D97-AF65-F5344CB8AC3E}">
        <p14:creationId xmlns:p14="http://schemas.microsoft.com/office/powerpoint/2010/main" val="2148968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A09853F6-EAB0-2774-3B99-3AB95D97CC59}"/>
            </a:ext>
          </a:extLst>
        </p:cNvPr>
        <p:cNvGrpSpPr/>
        <p:nvPr/>
      </p:nvGrpSpPr>
      <p:grpSpPr>
        <a:xfrm>
          <a:off x="0" y="0"/>
          <a:ext cx="0" cy="0"/>
          <a:chOff x="0" y="0"/>
          <a:chExt cx="0" cy="0"/>
        </a:xfrm>
      </p:grpSpPr>
      <p:sp>
        <p:nvSpPr>
          <p:cNvPr id="2" name="Στρογγυλεμένο ορθογώνιο 1">
            <a:extLst>
              <a:ext uri="{FF2B5EF4-FFF2-40B4-BE49-F238E27FC236}">
                <a16:creationId xmlns:a16="http://schemas.microsoft.com/office/drawing/2014/main" id="{82EC2F44-A7E2-5FCC-5433-DEA1B054C3CD}"/>
              </a:ext>
            </a:extLst>
          </p:cNvPr>
          <p:cNvSpPr/>
          <p:nvPr/>
        </p:nvSpPr>
        <p:spPr>
          <a:xfrm>
            <a:off x="334231" y="1598522"/>
            <a:ext cx="5557977" cy="4915739"/>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Στρογγυλεμένο ορθογώνιο 3">
            <a:extLst>
              <a:ext uri="{FF2B5EF4-FFF2-40B4-BE49-F238E27FC236}">
                <a16:creationId xmlns:a16="http://schemas.microsoft.com/office/drawing/2014/main" id="{1C99A980-8037-4078-2C12-E5FD94D9DC6D}"/>
              </a:ext>
            </a:extLst>
          </p:cNvPr>
          <p:cNvSpPr/>
          <p:nvPr/>
        </p:nvSpPr>
        <p:spPr>
          <a:xfrm>
            <a:off x="3014419" y="160178"/>
            <a:ext cx="9006651" cy="603468"/>
          </a:xfrm>
          <a:prstGeom prst="roundRect">
            <a:avLst/>
          </a:prstGeom>
          <a:noFill/>
          <a:ln w="254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algn="ctr"/>
            <a:r>
              <a:rPr lang="el-GR" sz="1400" b="1">
                <a:solidFill>
                  <a:srgbClr val="002060"/>
                </a:solidFill>
              </a:rPr>
              <a:t>Εκλογική Περιφέρεια Απόδημου Ελληνισμού - Επέκταση επιστολικής Ψήφου στις Εθνικές Εκλογές για τους εκλογείς που βρίσκονται Εκτός επικράτειας</a:t>
            </a:r>
            <a:endParaRPr lang="el-GR" sz="1400">
              <a:solidFill>
                <a:srgbClr val="000000"/>
              </a:solidFill>
            </a:endParaRPr>
          </a:p>
          <a:p>
            <a:pPr algn="ctr"/>
            <a:endParaRPr lang="el-GR" sz="1400" b="1" dirty="0">
              <a:solidFill>
                <a:srgbClr val="002060"/>
              </a:solidFill>
              <a:ea typeface="Calibri"/>
              <a:cs typeface="Calibri"/>
            </a:endParaRPr>
          </a:p>
        </p:txBody>
      </p:sp>
      <p:pic>
        <p:nvPicPr>
          <p:cNvPr id="7" name="Picture 3">
            <a:extLst>
              <a:ext uri="{FF2B5EF4-FFF2-40B4-BE49-F238E27FC236}">
                <a16:creationId xmlns:a16="http://schemas.microsoft.com/office/drawing/2014/main" id="{A1888F69-0CB7-0313-1080-E7EA3296CC06}"/>
              </a:ext>
            </a:extLst>
          </p:cNvPr>
          <p:cNvPicPr>
            <a:picLocks noChangeAspect="1"/>
          </p:cNvPicPr>
          <p:nvPr/>
        </p:nvPicPr>
        <p:blipFill>
          <a:blip r:embed="rId2"/>
          <a:stretch>
            <a:fillRect/>
          </a:stretch>
        </p:blipFill>
        <p:spPr>
          <a:xfrm>
            <a:off x="110150" y="95379"/>
            <a:ext cx="2556038" cy="640790"/>
          </a:xfrm>
          <a:prstGeom prst="rect">
            <a:avLst/>
          </a:prstGeom>
        </p:spPr>
      </p:pic>
      <p:sp>
        <p:nvSpPr>
          <p:cNvPr id="6" name="TextBox 5">
            <a:extLst>
              <a:ext uri="{FF2B5EF4-FFF2-40B4-BE49-F238E27FC236}">
                <a16:creationId xmlns:a16="http://schemas.microsoft.com/office/drawing/2014/main" id="{F529AE19-AF15-EFBE-22DF-EC19CCFEA8D2}"/>
              </a:ext>
            </a:extLst>
          </p:cNvPr>
          <p:cNvSpPr txBox="1"/>
          <p:nvPr/>
        </p:nvSpPr>
        <p:spPr>
          <a:xfrm>
            <a:off x="180814" y="996866"/>
            <a:ext cx="12192000" cy="523220"/>
          </a:xfrm>
          <a:prstGeom prst="rect">
            <a:avLst/>
          </a:prstGeom>
          <a:noFill/>
        </p:spPr>
        <p:txBody>
          <a:bodyPr wrap="square">
            <a:spAutoFit/>
          </a:bodyPr>
          <a:lstStyle/>
          <a:p>
            <a:pPr algn="ctr"/>
            <a:r>
              <a:rPr lang="el-GR" sz="2800" b="1" dirty="0">
                <a:solidFill>
                  <a:srgbClr val="002060"/>
                </a:solidFill>
              </a:rPr>
              <a:t>Η διπλή πρόταση</a:t>
            </a:r>
          </a:p>
        </p:txBody>
      </p:sp>
      <p:sp>
        <p:nvSpPr>
          <p:cNvPr id="15" name="Ορθογώνιο 14">
            <a:extLst>
              <a:ext uri="{FF2B5EF4-FFF2-40B4-BE49-F238E27FC236}">
                <a16:creationId xmlns:a16="http://schemas.microsoft.com/office/drawing/2014/main" id="{4B6BFB4D-4F92-632A-46EF-A6512B452378}"/>
              </a:ext>
            </a:extLst>
          </p:cNvPr>
          <p:cNvSpPr/>
          <p:nvPr/>
        </p:nvSpPr>
        <p:spPr>
          <a:xfrm>
            <a:off x="2604672" y="1469651"/>
            <a:ext cx="822506" cy="923330"/>
          </a:xfrm>
          <a:prstGeom prst="rect">
            <a:avLst/>
          </a:prstGeom>
          <a:noFill/>
        </p:spPr>
        <p:txBody>
          <a:bodyPr wrap="square" lIns="91440" tIns="45720" rIns="91440" bIns="45720">
            <a:spAutoFit/>
          </a:bodyPr>
          <a:lstStyle/>
          <a:p>
            <a:pPr algn="ctr"/>
            <a:r>
              <a:rPr lang="el-GR" sz="5400" b="1" spc="50" dirty="0">
                <a:ln w="9525" cmpd="sng">
                  <a:solidFill>
                    <a:schemeClr val="accent1"/>
                  </a:solidFill>
                  <a:prstDash val="solid"/>
                </a:ln>
                <a:solidFill>
                  <a:srgbClr val="70AD47">
                    <a:tint val="1000"/>
                  </a:srgbClr>
                </a:solidFill>
                <a:effectLst>
                  <a:glow rad="38100">
                    <a:schemeClr val="accent1">
                      <a:alpha val="40000"/>
                    </a:schemeClr>
                  </a:glow>
                </a:effectLst>
              </a:rPr>
              <a:t>1</a:t>
            </a:r>
            <a:endPar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7" name="TextBox 16">
            <a:extLst>
              <a:ext uri="{FF2B5EF4-FFF2-40B4-BE49-F238E27FC236}">
                <a16:creationId xmlns:a16="http://schemas.microsoft.com/office/drawing/2014/main" id="{26C65DA8-15F0-0528-24A2-B7E74C6F0915}"/>
              </a:ext>
            </a:extLst>
          </p:cNvPr>
          <p:cNvSpPr txBox="1"/>
          <p:nvPr/>
        </p:nvSpPr>
        <p:spPr>
          <a:xfrm>
            <a:off x="647049" y="2114519"/>
            <a:ext cx="4932340" cy="4216539"/>
          </a:xfrm>
          <a:prstGeom prst="rect">
            <a:avLst/>
          </a:prstGeom>
          <a:noFill/>
        </p:spPr>
        <p:txBody>
          <a:bodyPr wrap="square" rtlCol="0">
            <a:spAutoFit/>
          </a:bodyPr>
          <a:lstStyle/>
          <a:p>
            <a:pPr algn="ctr"/>
            <a:r>
              <a:rPr lang="el-GR" sz="2000" b="1" dirty="0">
                <a:solidFill>
                  <a:srgbClr val="002060"/>
                </a:solidFill>
              </a:rPr>
              <a:t>Καθιέρωση επιστολικής ψήφου</a:t>
            </a:r>
          </a:p>
          <a:p>
            <a:pPr algn="ctr"/>
            <a:endParaRPr lang="el-GR" sz="2000" b="1" dirty="0">
              <a:solidFill>
                <a:srgbClr val="002060"/>
              </a:solidFill>
            </a:endParaRPr>
          </a:p>
          <a:p>
            <a:pPr algn="just"/>
            <a:r>
              <a:rPr lang="el-GR" sz="1200" dirty="0">
                <a:solidFill>
                  <a:srgbClr val="002060"/>
                </a:solidFill>
              </a:rPr>
              <a:t>Προτείνεται η καθιέρωση επιστολικής ψήφου, για τις Εθνικές Εκλογές και για όλους όσους βρίσκονται στο εξωτερικό την ημέρα των Εκλογών. </a:t>
            </a:r>
          </a:p>
          <a:p>
            <a:pPr algn="just"/>
            <a:endParaRPr lang="el-GR" sz="1200" dirty="0">
              <a:solidFill>
                <a:srgbClr val="002060"/>
              </a:solidFill>
            </a:endParaRPr>
          </a:p>
          <a:p>
            <a:pPr algn="just"/>
            <a:r>
              <a:rPr lang="el-GR" sz="1200" dirty="0">
                <a:solidFill>
                  <a:srgbClr val="002060"/>
                </a:solidFill>
              </a:rPr>
              <a:t>Η διαδικασία που θα ακολουθήσουν οι εκλογείς που επιθυμούν να ψηφίσουν με επιστολική ψήφο θα είναι όμοια με αυτή που εφαρμόστηκε στην Ευρωεκλογές του 2024.  </a:t>
            </a:r>
          </a:p>
          <a:p>
            <a:pPr algn="just"/>
            <a:endParaRPr lang="el-GR" sz="1200" dirty="0">
              <a:solidFill>
                <a:srgbClr val="002060"/>
              </a:solidFill>
            </a:endParaRPr>
          </a:p>
          <a:p>
            <a:pPr algn="just"/>
            <a:r>
              <a:rPr lang="el-GR" sz="1200" dirty="0">
                <a:solidFill>
                  <a:srgbClr val="002060"/>
                </a:solidFill>
              </a:rPr>
              <a:t>Η υποβολή της αίτησης θα είναι δυνατή έως την επόμενη ημέρα από την προκήρυξη των εκλογών (δηλαδή την δημοσίευση του </a:t>
            </a:r>
            <a:r>
              <a:rPr lang="el-GR" sz="1200" dirty="0" err="1">
                <a:solidFill>
                  <a:srgbClr val="002060"/>
                </a:solidFill>
              </a:rPr>
              <a:t>π.δ.</a:t>
            </a:r>
            <a:r>
              <a:rPr lang="el-GR" sz="1200" dirty="0">
                <a:solidFill>
                  <a:srgbClr val="002060"/>
                </a:solidFill>
              </a:rPr>
              <a:t> διάλυσης της Βουλής).</a:t>
            </a:r>
          </a:p>
          <a:p>
            <a:pPr algn="just"/>
            <a:endParaRPr lang="el-GR" sz="1200" dirty="0">
              <a:solidFill>
                <a:srgbClr val="002060"/>
              </a:solidFill>
            </a:endParaRPr>
          </a:p>
          <a:p>
            <a:pPr algn="just"/>
            <a:r>
              <a:rPr lang="el-GR" sz="1200" dirty="0">
                <a:solidFill>
                  <a:srgbClr val="002060"/>
                </a:solidFill>
              </a:rPr>
              <a:t>Λίγες μέρες μετά την ανακήρυξη θα παραλάβουν τους φακέλους ψηφοφορίας, τους οποίους οφείλουν να επιστρέψουν δωρεάν στο Κέντρο Διαλογής Επιστολικής Ψήφου. Ο φάκελος πρέπει να φτάσει έως και την παραμονή των εκλογών για να καταμετρηθεί. </a:t>
            </a:r>
          </a:p>
          <a:p>
            <a:pPr algn="just"/>
            <a:endParaRPr lang="el-GR" sz="1200" dirty="0">
              <a:solidFill>
                <a:srgbClr val="002060"/>
              </a:solidFill>
            </a:endParaRPr>
          </a:p>
          <a:p>
            <a:pPr algn="ctr"/>
            <a:r>
              <a:rPr lang="el-GR" sz="1200" b="1" dirty="0">
                <a:solidFill>
                  <a:srgbClr val="002060"/>
                </a:solidFill>
              </a:rPr>
              <a:t>Για να εφαρμοστεί χρειάζεται να ψηφιστεί από τα 2/3 των Βουλευτών, αλλιώς για όλες τις επόμενες εκλογές η ψηφοφορία θα γίνει με φυσική παρουσία</a:t>
            </a:r>
          </a:p>
        </p:txBody>
      </p:sp>
      <p:sp>
        <p:nvSpPr>
          <p:cNvPr id="18" name="Στρογγυλεμένο ορθογώνιο 17">
            <a:extLst>
              <a:ext uri="{FF2B5EF4-FFF2-40B4-BE49-F238E27FC236}">
                <a16:creationId xmlns:a16="http://schemas.microsoft.com/office/drawing/2014/main" id="{D4D62B17-D825-4561-C4B1-67C5D5F141D3}"/>
              </a:ext>
            </a:extLst>
          </p:cNvPr>
          <p:cNvSpPr/>
          <p:nvPr/>
        </p:nvSpPr>
        <p:spPr>
          <a:xfrm>
            <a:off x="6095999" y="1585800"/>
            <a:ext cx="5636217" cy="4915739"/>
          </a:xfrm>
          <a:prstGeom prst="roundRect">
            <a:avLst/>
          </a:prstGeom>
          <a:solidFill>
            <a:schemeClr val="bg1"/>
          </a:solidFill>
          <a:ln w="254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ρθογώνιο 18">
            <a:extLst>
              <a:ext uri="{FF2B5EF4-FFF2-40B4-BE49-F238E27FC236}">
                <a16:creationId xmlns:a16="http://schemas.microsoft.com/office/drawing/2014/main" id="{4FDF2F07-7CBB-F8DF-800B-62D29EA08850}"/>
              </a:ext>
            </a:extLst>
          </p:cNvPr>
          <p:cNvSpPr/>
          <p:nvPr/>
        </p:nvSpPr>
        <p:spPr>
          <a:xfrm>
            <a:off x="8561029" y="1469651"/>
            <a:ext cx="561372" cy="923330"/>
          </a:xfrm>
          <a:prstGeom prst="rect">
            <a:avLst/>
          </a:prstGeom>
          <a:noFill/>
        </p:spPr>
        <p:txBody>
          <a:bodyPr wrap="none" lIns="91440" tIns="45720" rIns="91440" bIns="45720">
            <a:spAutoFit/>
          </a:bodyPr>
          <a:lstStyle/>
          <a:p>
            <a:pPr algn="ctr"/>
            <a:r>
              <a:rPr lang="el-GR"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a:t>
            </a:r>
          </a:p>
        </p:txBody>
      </p:sp>
      <p:sp>
        <p:nvSpPr>
          <p:cNvPr id="20" name="TextBox 19">
            <a:extLst>
              <a:ext uri="{FF2B5EF4-FFF2-40B4-BE49-F238E27FC236}">
                <a16:creationId xmlns:a16="http://schemas.microsoft.com/office/drawing/2014/main" id="{5AB056E1-F39A-9BA8-CA36-B46ACE0AD221}"/>
              </a:ext>
            </a:extLst>
          </p:cNvPr>
          <p:cNvSpPr txBox="1"/>
          <p:nvPr/>
        </p:nvSpPr>
        <p:spPr>
          <a:xfrm>
            <a:off x="6205026" y="2114519"/>
            <a:ext cx="5292671" cy="4216539"/>
          </a:xfrm>
          <a:prstGeom prst="rect">
            <a:avLst/>
          </a:prstGeom>
          <a:noFill/>
        </p:spPr>
        <p:txBody>
          <a:bodyPr wrap="square" rtlCol="0">
            <a:spAutoFit/>
          </a:bodyPr>
          <a:lstStyle/>
          <a:p>
            <a:pPr algn="ctr"/>
            <a:r>
              <a:rPr lang="el-GR" sz="2000" b="1" dirty="0">
                <a:solidFill>
                  <a:srgbClr val="002060"/>
                </a:solidFill>
              </a:rPr>
              <a:t>Εκλογική περιφέρεια Απόδημου Ελληνισμού</a:t>
            </a:r>
          </a:p>
          <a:p>
            <a:pPr algn="ctr"/>
            <a:endParaRPr lang="el-GR" sz="2000" b="1" dirty="0">
              <a:solidFill>
                <a:srgbClr val="002060"/>
              </a:solidFill>
            </a:endParaRPr>
          </a:p>
          <a:p>
            <a:pPr algn="just"/>
            <a:r>
              <a:rPr lang="el-GR" sz="1200" dirty="0">
                <a:solidFill>
                  <a:srgbClr val="002060"/>
                </a:solidFill>
              </a:rPr>
              <a:t>Δημιουργείται νέα εκλογική περιφέρεια Απόδημου Ελληνισμού, η οποία στη νέα Βουλή θα αντιπροσωπεύεται με 3 βουλευτές. Κάθε κόμμα που έχει συνδυασμούς στα ¾ της Επικράτειας μπορεί να έχει έως 5 υποψήφιους βουλευτές, οι οποίοι είναι εγγεγραμμένοι στον εκλογικό κατάλογο εκλογέων εξωτερικού. Ο εκλογέας θα μπορεί να επιλέξει έναν υποψήφιο του κόμματος που επιλέγει.</a:t>
            </a:r>
          </a:p>
          <a:p>
            <a:pPr algn="just"/>
            <a:endParaRPr lang="el-GR" sz="1200" dirty="0">
              <a:solidFill>
                <a:srgbClr val="002060"/>
              </a:solidFill>
            </a:endParaRPr>
          </a:p>
          <a:p>
            <a:pPr algn="just"/>
            <a:r>
              <a:rPr lang="el-GR" sz="1200" dirty="0">
                <a:solidFill>
                  <a:srgbClr val="002060"/>
                </a:solidFill>
              </a:rPr>
              <a:t>Το ψηφοδέλτιο Επικρατείας επανέρχεται στις 12 από τις 15 έδρες, όπως ακριβώς ίσχυε έως και τις εκλογές του 2019. Δεν μεταβάλλεται ο αριθμός των εδρών σε καμία άλλη εκλογική περιφέρεια. </a:t>
            </a:r>
          </a:p>
          <a:p>
            <a:pPr algn="just"/>
            <a:endParaRPr lang="el-GR" sz="1200" dirty="0">
              <a:solidFill>
                <a:srgbClr val="002060"/>
              </a:solidFill>
            </a:endParaRPr>
          </a:p>
          <a:p>
            <a:pPr algn="just"/>
            <a:r>
              <a:rPr lang="el-GR" sz="1200" dirty="0">
                <a:solidFill>
                  <a:srgbClr val="002060"/>
                </a:solidFill>
              </a:rPr>
              <a:t>Η κατανομή των εδρών στην εκλογική περιφέρεια Απόδημου Ελληνισμού, γίνεται ακριβώς όπως γίνεται η κατανομή σε οποιαδήποτε άλλη </a:t>
            </a:r>
            <a:r>
              <a:rPr lang="el-GR" sz="1200" dirty="0" err="1">
                <a:solidFill>
                  <a:srgbClr val="002060"/>
                </a:solidFill>
              </a:rPr>
              <a:t>τριεδρική</a:t>
            </a:r>
            <a:r>
              <a:rPr lang="el-GR" sz="1200" dirty="0">
                <a:solidFill>
                  <a:srgbClr val="002060"/>
                </a:solidFill>
              </a:rPr>
              <a:t> περιφέρεια (Αρκαδία, Αργολίδα, Κιλκίς, Βοιωτία </a:t>
            </a:r>
            <a:r>
              <a:rPr lang="el-GR" sz="1200" dirty="0" err="1">
                <a:solidFill>
                  <a:srgbClr val="002060"/>
                </a:solidFill>
              </a:rPr>
              <a:t>κτλ</a:t>
            </a:r>
            <a:r>
              <a:rPr lang="el-GR" sz="1200" dirty="0">
                <a:solidFill>
                  <a:srgbClr val="002060"/>
                </a:solidFill>
              </a:rPr>
              <a:t>).</a:t>
            </a:r>
          </a:p>
          <a:p>
            <a:pPr algn="ctr"/>
            <a:endParaRPr lang="el-GR" sz="1200" b="1" dirty="0">
              <a:solidFill>
                <a:srgbClr val="002060"/>
              </a:solidFill>
            </a:endParaRPr>
          </a:p>
          <a:p>
            <a:pPr algn="ctr"/>
            <a:endParaRPr lang="el-GR" sz="1200" b="1" dirty="0">
              <a:solidFill>
                <a:srgbClr val="002060"/>
              </a:solidFill>
            </a:endParaRPr>
          </a:p>
          <a:p>
            <a:pPr algn="ctr"/>
            <a:r>
              <a:rPr lang="el-GR" sz="1200" b="1" dirty="0">
                <a:solidFill>
                  <a:srgbClr val="002060"/>
                </a:solidFill>
              </a:rPr>
              <a:t>Για να εφαρμοστεί άμεσα χρειάζεται να ψηφιστεί από τα 2/3 των Βουλευτών, αλλιώς οι επόμενες εκλογές θα γίνουν με το «ψηφοδέλτιο Επικρατείας» και οι μεθεπόμενες με ξεχωριστή εκλογική περιφέρεια</a:t>
            </a:r>
          </a:p>
          <a:p>
            <a:pPr algn="just"/>
            <a:endParaRPr lang="el-GR" sz="1200" dirty="0">
              <a:solidFill>
                <a:srgbClr val="002060"/>
              </a:solidFill>
            </a:endParaRPr>
          </a:p>
        </p:txBody>
      </p:sp>
    </p:spTree>
    <p:extLst>
      <p:ext uri="{BB962C8B-B14F-4D97-AF65-F5344CB8AC3E}">
        <p14:creationId xmlns:p14="http://schemas.microsoft.com/office/powerpoint/2010/main" val="9772272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1471</TotalTime>
  <Words>2274</Words>
  <Application>Microsoft Office PowerPoint</Application>
  <PresentationFormat>Widescreen</PresentationFormat>
  <Paragraphs>205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Theodoros Livanios</dc:creator>
  <cp:lastModifiedBy>Kallia Oikonomou</cp:lastModifiedBy>
  <cp:revision>162</cp:revision>
  <dcterms:created xsi:type="dcterms:W3CDTF">2026-01-24T15:53:35Z</dcterms:created>
  <dcterms:modified xsi:type="dcterms:W3CDTF">2026-01-26T08:08:20Z</dcterms:modified>
</cp:coreProperties>
</file>