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256" r:id="rId2"/>
    <p:sldId id="260" r:id="rId3"/>
    <p:sldId id="261" r:id="rId4"/>
    <p:sldId id="286" r:id="rId5"/>
    <p:sldId id="262" r:id="rId6"/>
    <p:sldId id="263" r:id="rId7"/>
    <p:sldId id="302" r:id="rId8"/>
    <p:sldId id="264" r:id="rId9"/>
    <p:sldId id="287" r:id="rId10"/>
    <p:sldId id="300" r:id="rId11"/>
    <p:sldId id="288" r:id="rId12"/>
    <p:sldId id="291" r:id="rId13"/>
    <p:sldId id="292" r:id="rId14"/>
    <p:sldId id="293" r:id="rId15"/>
    <p:sldId id="294" r:id="rId16"/>
    <p:sldId id="295" r:id="rId17"/>
    <p:sldId id="296" r:id="rId18"/>
    <p:sldId id="297" r:id="rId19"/>
    <p:sldId id="299" r:id="rId20"/>
    <p:sldId id="301" r:id="rId2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1" autoAdjust="0"/>
    <p:restoredTop sz="94728" autoAdjust="0"/>
  </p:normalViewPr>
  <p:slideViewPr>
    <p:cSldViewPr>
      <p:cViewPr varScale="1">
        <p:scale>
          <a:sx n="110" d="100"/>
          <a:sy n="110" d="100"/>
        </p:scale>
        <p:origin x="-165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 name="22 - Ορθογώνιο"/>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23 - Ορθογώνιο"/>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24 - Ορθογώνιο"/>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25 - Ορθογώνιο"/>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26 - Ορθογώνιο"/>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29 - Στρογγυλεμένο ορθογώνιο"/>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30 - Στρογγυλεμένο ορθογώνιο"/>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6 - Ορθογώνιο"/>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9 - Ορθογώνιο"/>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10 - Ορθογώνιο"/>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18 - Ορθογώνιο"/>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17" name="27 - Θέση ημερομηνίας"/>
          <p:cNvSpPr>
            <a:spLocks noGrp="1"/>
          </p:cNvSpPr>
          <p:nvPr>
            <p:ph type="dt" sz="half" idx="10"/>
          </p:nvPr>
        </p:nvSpPr>
        <p:spPr>
          <a:xfrm>
            <a:off x="6705600" y="4206875"/>
            <a:ext cx="960438" cy="457200"/>
          </a:xfrm>
        </p:spPr>
        <p:txBody>
          <a:bodyPr/>
          <a:lstStyle>
            <a:lvl1pPr>
              <a:defRPr/>
            </a:lvl1pPr>
          </a:lstStyle>
          <a:p>
            <a:pPr>
              <a:defRPr/>
            </a:pPr>
            <a:endParaRPr lang="el-GR"/>
          </a:p>
        </p:txBody>
      </p:sp>
      <p:sp>
        <p:nvSpPr>
          <p:cNvPr id="18" name="16 - Θέση υποσέλιδου"/>
          <p:cNvSpPr>
            <a:spLocks noGrp="1"/>
          </p:cNvSpPr>
          <p:nvPr>
            <p:ph type="ftr" sz="quarter" idx="11"/>
          </p:nvPr>
        </p:nvSpPr>
        <p:spPr>
          <a:xfrm>
            <a:off x="5410200" y="4205288"/>
            <a:ext cx="1295400" cy="457200"/>
          </a:xfrm>
        </p:spPr>
        <p:txBody>
          <a:bodyPr/>
          <a:lstStyle>
            <a:lvl1pPr>
              <a:defRPr/>
            </a:lvl1pPr>
          </a:lstStyle>
          <a:p>
            <a:pPr>
              <a:defRPr/>
            </a:pPr>
            <a:endParaRPr lang="el-GR"/>
          </a:p>
        </p:txBody>
      </p:sp>
      <p:sp>
        <p:nvSpPr>
          <p:cNvPr id="19" name="28 - Θέση αριθμού διαφάνειας"/>
          <p:cNvSpPr>
            <a:spLocks noGrp="1"/>
          </p:cNvSpPr>
          <p:nvPr>
            <p:ph type="sldNum" sz="quarter" idx="12"/>
          </p:nvPr>
        </p:nvSpPr>
        <p:spPr>
          <a:xfrm>
            <a:off x="8320088" y="1588"/>
            <a:ext cx="747712" cy="365125"/>
          </a:xfrm>
        </p:spPr>
        <p:txBody>
          <a:bodyPr/>
          <a:lstStyle>
            <a:lvl1pPr algn="r">
              <a:defRPr sz="1800" smtClean="0">
                <a:solidFill>
                  <a:schemeClr val="bg1"/>
                </a:solidFill>
              </a:defRPr>
            </a:lvl1pPr>
          </a:lstStyle>
          <a:p>
            <a:pPr>
              <a:defRPr/>
            </a:pPr>
            <a:fld id="{90923BEE-FFE9-47DB-AB23-150B9444A7C2}"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81DE4462-9CFF-4D80-BBAB-6AA989289907}"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1E99F833-F692-4D9F-9DBB-E344C7FE1AE0}"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ABA5E02E-4976-4FB2-AEFF-7CEB833AE7AC}"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3919FAA1-FE5A-4301-B90C-53705390A127}"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DA23537A-3B60-485D-A999-0CF3EF7B075E}"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lstStyle>
            <a:lvl1pPr>
              <a:defRPr sz="4000" b="0" i="0" cap="none" baseline="0"/>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25 - Θέση ημερομηνίας"/>
          <p:cNvSpPr>
            <a:spLocks noGrp="1"/>
          </p:cNvSpPr>
          <p:nvPr>
            <p:ph type="dt" sz="half" idx="10"/>
          </p:nvPr>
        </p:nvSpPr>
        <p:spPr/>
        <p:txBody>
          <a:bodyPr rtlCol="0"/>
          <a:lstStyle>
            <a:lvl1pPr>
              <a:defRPr/>
            </a:lvl1pPr>
          </a:lstStyle>
          <a:p>
            <a:pPr>
              <a:defRPr/>
            </a:pPr>
            <a:endParaRPr lang="el-GR"/>
          </a:p>
        </p:txBody>
      </p:sp>
      <p:sp>
        <p:nvSpPr>
          <p:cNvPr id="8" name="26 - Θέση αριθμού διαφάνειας"/>
          <p:cNvSpPr>
            <a:spLocks noGrp="1"/>
          </p:cNvSpPr>
          <p:nvPr>
            <p:ph type="sldNum" sz="quarter" idx="11"/>
          </p:nvPr>
        </p:nvSpPr>
        <p:spPr/>
        <p:txBody>
          <a:bodyPr rtlCol="0"/>
          <a:lstStyle>
            <a:lvl1pPr>
              <a:defRPr/>
            </a:lvl1pPr>
          </a:lstStyle>
          <a:p>
            <a:pPr>
              <a:defRPr/>
            </a:pPr>
            <a:fld id="{CEF8044E-8338-4966-82D6-4B369FEA08E2}" type="slidenum">
              <a:rPr lang="el-GR"/>
              <a:pPr>
                <a:defRPr/>
              </a:pPr>
              <a:t>‹#›</a:t>
            </a:fld>
            <a:endParaRPr lang="el-GR"/>
          </a:p>
        </p:txBody>
      </p:sp>
      <p:sp>
        <p:nvSpPr>
          <p:cNvPr id="9" name="27 - Θέση υποσέλιδου"/>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lstStyle>
            <a:lvl1pPr>
              <a:defRPr sz="4000">
                <a:solidFill>
                  <a:schemeClr val="tx2"/>
                </a:solidFill>
              </a:defRPr>
            </a:lvl1p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a:xfrm>
            <a:off x="6583363" y="612775"/>
            <a:ext cx="957262" cy="457200"/>
          </a:xfrm>
        </p:spPr>
        <p:txBody>
          <a:bodyPr/>
          <a:lstStyle>
            <a:lvl1pPr>
              <a:defRPr/>
            </a:lvl1pPr>
          </a:lstStyle>
          <a:p>
            <a:pPr>
              <a:defRPr/>
            </a:pPr>
            <a:endParaRPr lang="el-GR"/>
          </a:p>
        </p:txBody>
      </p:sp>
      <p:sp>
        <p:nvSpPr>
          <p:cNvPr id="4" name="3 - Θέση υποσέλιδου"/>
          <p:cNvSpPr>
            <a:spLocks noGrp="1"/>
          </p:cNvSpPr>
          <p:nvPr>
            <p:ph type="ftr" sz="quarter" idx="11"/>
          </p:nvPr>
        </p:nvSpPr>
        <p:spPr/>
        <p:txBody>
          <a:bodyPr/>
          <a:lstStyle>
            <a:lvl1pPr>
              <a:defRPr/>
            </a:lvl1pPr>
          </a:lstStyle>
          <a:p>
            <a:pPr>
              <a:defRPr/>
            </a:pPr>
            <a:endParaRPr lang="el-GR"/>
          </a:p>
        </p:txBody>
      </p:sp>
      <p:sp>
        <p:nvSpPr>
          <p:cNvPr id="5" name="4 - Θέση αριθμού διαφάνειας"/>
          <p:cNvSpPr>
            <a:spLocks noGrp="1"/>
          </p:cNvSpPr>
          <p:nvPr>
            <p:ph type="sldNum" sz="quarter" idx="12"/>
          </p:nvPr>
        </p:nvSpPr>
        <p:spPr/>
        <p:txBody>
          <a:bodyPr/>
          <a:lstStyle>
            <a:lvl1pPr>
              <a:defRPr/>
            </a:lvl1pPr>
          </a:lstStyle>
          <a:p>
            <a:pPr>
              <a:defRPr/>
            </a:pPr>
            <a:fld id="{BF91BD9A-C1E7-4668-A862-B0BFB1AFD773}"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p:cNvSpPr>
            <a:spLocks noGrp="1"/>
          </p:cNvSpPr>
          <p:nvPr>
            <p:ph type="sldNum" sz="quarter" idx="12"/>
          </p:nvPr>
        </p:nvSpPr>
        <p:spPr/>
        <p:txBody>
          <a:bodyPr/>
          <a:lstStyle>
            <a:lvl1pPr>
              <a:defRPr/>
            </a:lvl1pPr>
          </a:lstStyle>
          <a:p>
            <a:pPr>
              <a:defRPr/>
            </a:pPr>
            <a:fld id="{15C707BA-AA3D-472B-9E5E-CE5CEB6FBEB4}"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D9BDAE5F-46D8-4410-852F-EFA5B99C6A7A}"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l-GR" smtClean="0"/>
              <a:t>Kλικ για επεξεργασία των στυλ του υποδείγματος</a:t>
            </a:r>
          </a:p>
        </p:txBody>
      </p:sp>
      <p:sp>
        <p:nvSpPr>
          <p:cNvPr id="5" name="13 - Θέση ημερομηνίας"/>
          <p:cNvSpPr>
            <a:spLocks noGrp="1"/>
          </p:cNvSpPr>
          <p:nvPr>
            <p:ph type="dt" sz="half" idx="10"/>
          </p:nvPr>
        </p:nvSpPr>
        <p:spPr/>
        <p:txBody>
          <a:bodyPr/>
          <a:lstStyle>
            <a:lvl1pPr>
              <a:defRPr/>
            </a:lvl1pPr>
          </a:lstStyle>
          <a:p>
            <a:pPr>
              <a:defRPr/>
            </a:pPr>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097F828F-6BF7-47E0-A709-447A8E9E7626}"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8" name="27 - Ορθογώνιο"/>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28 - Ορθογώνιο"/>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29 - Ορθογώνιο"/>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30 - Ορθογώνιο"/>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31 - Ορθογώνιο"/>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32 - Στρογγυλεμένο ορθογώνιο"/>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33 - Στρογγυλεμένο ορθογώνιο"/>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34 - Ορθογώνιο"/>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35 - Ορθογώνιο"/>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36 - Ορθογώνιο"/>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37 - Ορθογώνιο"/>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38 - Ορθογώνιο"/>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39 - Ορθογώνιο"/>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39" name="21 - Θέση τίτλου"/>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endParaRPr lang="en-US" smtClean="0"/>
          </a:p>
        </p:txBody>
      </p:sp>
      <p:sp>
        <p:nvSpPr>
          <p:cNvPr id="1040" name="12 - Θέση κειμένου"/>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cs typeface="+mn-cs"/>
              </a:defRPr>
            </a:lvl1pPr>
          </a:lstStyle>
          <a:p>
            <a:pPr>
              <a:defRPr/>
            </a:pPr>
            <a:endParaRPr lang="el-GR"/>
          </a:p>
        </p:txBody>
      </p:sp>
      <p:sp>
        <p:nvSpPr>
          <p:cNvPr id="3" name="2 - Θέση υποσέλιδου"/>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cs typeface="+mn-cs"/>
              </a:defRPr>
            </a:lvl1pPr>
          </a:lstStyle>
          <a:p>
            <a:pPr>
              <a:defRPr/>
            </a:pPr>
            <a:endParaRPr lang="el-GR"/>
          </a:p>
        </p:txBody>
      </p:sp>
      <p:sp>
        <p:nvSpPr>
          <p:cNvPr id="23" name="22 - Θέση αριθμού διαφάνειας"/>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smtClean="0">
                <a:solidFill>
                  <a:srgbClr val="FFFFFF"/>
                </a:solidFill>
                <a:cs typeface="+mn-cs"/>
              </a:defRPr>
            </a:lvl1pPr>
          </a:lstStyle>
          <a:p>
            <a:pPr>
              <a:defRPr/>
            </a:pPr>
            <a:fld id="{E27096C6-2DE5-436C-861B-44C8F3738FEF}"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70" r:id="rId1"/>
    <p:sldLayoutId id="2147483762" r:id="rId2"/>
    <p:sldLayoutId id="2147483763" r:id="rId3"/>
    <p:sldLayoutId id="2147483764" r:id="rId4"/>
    <p:sldLayoutId id="2147483771" r:id="rId5"/>
    <p:sldLayoutId id="2147483772" r:id="rId6"/>
    <p:sldLayoutId id="2147483765" r:id="rId7"/>
    <p:sldLayoutId id="2147483766" r:id="rId8"/>
    <p:sldLayoutId id="2147483767" r:id="rId9"/>
    <p:sldLayoutId id="2147483768" r:id="rId10"/>
    <p:sldLayoutId id="2147483769"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Tahoma" pitchFamily="34" charset="0"/>
        </a:defRPr>
      </a:lvl2pPr>
      <a:lvl3pPr algn="l" rtl="0" eaLnBrk="1" fontAlgn="base" hangingPunct="1">
        <a:spcBef>
          <a:spcPct val="0"/>
        </a:spcBef>
        <a:spcAft>
          <a:spcPct val="0"/>
        </a:spcAft>
        <a:defRPr sz="4000">
          <a:solidFill>
            <a:schemeClr val="tx2"/>
          </a:solidFill>
          <a:latin typeface="Tahoma" pitchFamily="34" charset="0"/>
        </a:defRPr>
      </a:lvl3pPr>
      <a:lvl4pPr algn="l" rtl="0" eaLnBrk="1" fontAlgn="base" hangingPunct="1">
        <a:spcBef>
          <a:spcPct val="0"/>
        </a:spcBef>
        <a:spcAft>
          <a:spcPct val="0"/>
        </a:spcAft>
        <a:defRPr sz="4000">
          <a:solidFill>
            <a:schemeClr val="tx2"/>
          </a:solidFill>
          <a:latin typeface="Tahoma" pitchFamily="34" charset="0"/>
        </a:defRPr>
      </a:lvl4pPr>
      <a:lvl5pPr algn="l" rtl="0" eaLnBrk="1" fontAlgn="base" hangingPunct="1">
        <a:spcBef>
          <a:spcPct val="0"/>
        </a:spcBef>
        <a:spcAft>
          <a:spcPct val="0"/>
        </a:spcAft>
        <a:defRPr sz="4000">
          <a:solidFill>
            <a:schemeClr val="tx2"/>
          </a:solidFill>
          <a:latin typeface="Tahoma" pitchFamily="34" charset="0"/>
        </a:defRPr>
      </a:lvl5pPr>
      <a:lvl6pPr marL="457200" algn="l" rtl="0" eaLnBrk="1" fontAlgn="base" hangingPunct="1">
        <a:spcBef>
          <a:spcPct val="0"/>
        </a:spcBef>
        <a:spcAft>
          <a:spcPct val="0"/>
        </a:spcAft>
        <a:defRPr sz="4000">
          <a:solidFill>
            <a:schemeClr val="tx2"/>
          </a:solidFill>
          <a:latin typeface="Tahoma" pitchFamily="34" charset="0"/>
        </a:defRPr>
      </a:lvl6pPr>
      <a:lvl7pPr marL="914400" algn="l" rtl="0" eaLnBrk="1" fontAlgn="base" hangingPunct="1">
        <a:spcBef>
          <a:spcPct val="0"/>
        </a:spcBef>
        <a:spcAft>
          <a:spcPct val="0"/>
        </a:spcAft>
        <a:defRPr sz="4000">
          <a:solidFill>
            <a:schemeClr val="tx2"/>
          </a:solidFill>
          <a:latin typeface="Tahoma" pitchFamily="34" charset="0"/>
        </a:defRPr>
      </a:lvl7pPr>
      <a:lvl8pPr marL="1371600" algn="l" rtl="0" eaLnBrk="1" fontAlgn="base" hangingPunct="1">
        <a:spcBef>
          <a:spcPct val="0"/>
        </a:spcBef>
        <a:spcAft>
          <a:spcPct val="0"/>
        </a:spcAft>
        <a:defRPr sz="4000">
          <a:solidFill>
            <a:schemeClr val="tx2"/>
          </a:solidFill>
          <a:latin typeface="Tahoma" pitchFamily="34" charset="0"/>
        </a:defRPr>
      </a:lvl8pPr>
      <a:lvl9pPr marL="1828800" algn="l" rtl="0" eaLnBrk="1" fontAlgn="base" hangingPunct="1">
        <a:spcBef>
          <a:spcPct val="0"/>
        </a:spcBef>
        <a:spcAft>
          <a:spcPct val="0"/>
        </a:spcAft>
        <a:defRPr sz="4000">
          <a:solidFill>
            <a:schemeClr val="tx2"/>
          </a:solidFill>
          <a:latin typeface="Tahoma" pitchFamily="34" charset="0"/>
        </a:defRPr>
      </a:lvl9pPr>
    </p:titleStyle>
    <p:bodyStyle>
      <a:lvl1pPr marL="365125" indent="-255588" algn="l" rtl="0" eaLnBrk="1" fontAlgn="base" hangingPunct="1">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1" fontAlgn="base" hangingPunct="1">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1" fontAlgn="base" hangingPunct="1">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1" fontAlgn="base" hangingPunct="1">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1" fontAlgn="base" hangingPunct="1">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850" y="836613"/>
            <a:ext cx="8458200" cy="1470025"/>
          </a:xfrm>
        </p:spPr>
        <p:txBody>
          <a:bodyPr>
            <a:normAutofit fontScale="90000"/>
          </a:bodyPr>
          <a:lstStyle/>
          <a:p>
            <a:pPr fontAlgn="auto">
              <a:spcAft>
                <a:spcPts val="0"/>
              </a:spcAft>
              <a:defRPr/>
            </a:pPr>
            <a:r>
              <a:rPr lang="el-GR" sz="4800" b="1" dirty="0" smtClean="0"/>
              <a:t>Περιφερειακές εκλογές</a:t>
            </a:r>
            <a:br>
              <a:rPr lang="el-GR" sz="4800" b="1" dirty="0" smtClean="0"/>
            </a:br>
            <a:r>
              <a:rPr lang="el-GR" sz="4800" b="1" dirty="0" smtClean="0"/>
              <a:t>Εκλογείς- Εκλόγιμοι</a:t>
            </a:r>
            <a:br>
              <a:rPr lang="el-GR" sz="4800" b="1" dirty="0" smtClean="0"/>
            </a:br>
            <a:r>
              <a:rPr lang="el-GR" sz="4800" b="1" dirty="0" smtClean="0"/>
              <a:t>Κωλύματα &amp; Ασυμβίβαστα</a:t>
            </a:r>
            <a:endParaRPr lang="el-GR" sz="4800" dirty="0" smtClean="0"/>
          </a:p>
        </p:txBody>
      </p:sp>
      <p:sp>
        <p:nvSpPr>
          <p:cNvPr id="5123" name="Rectangle 3"/>
          <p:cNvSpPr>
            <a:spLocks noGrp="1" noChangeArrowheads="1"/>
          </p:cNvSpPr>
          <p:nvPr>
            <p:ph type="subTitle" idx="1"/>
          </p:nvPr>
        </p:nvSpPr>
        <p:spPr>
          <a:xfrm>
            <a:off x="468313" y="4508500"/>
            <a:ext cx="6130925" cy="1752600"/>
          </a:xfrm>
        </p:spPr>
        <p:txBody>
          <a:bodyPr/>
          <a:lstStyle/>
          <a:p>
            <a:pPr marL="63500"/>
            <a:r>
              <a:rPr lang="el-GR" sz="2800" smtClean="0"/>
              <a:t>Υπ. Εσωτερικών</a:t>
            </a:r>
          </a:p>
          <a:p>
            <a:pPr marL="63500"/>
            <a:r>
              <a:rPr lang="el-GR" sz="2800" smtClean="0"/>
              <a:t>Δ/νση Οργάνωσης &amp; Λειτουργίας Τ.Α</a:t>
            </a:r>
          </a:p>
          <a:p>
            <a:pPr marL="63500"/>
            <a:r>
              <a:rPr lang="el-GR" sz="2800" smtClean="0"/>
              <a:t>Τμήμα Οργάνωσης Τ.Α Β’ Βαθμού</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r>
              <a:rPr lang="el-GR" sz="3200" smtClean="0"/>
              <a:t>Κωλύματα &amp; Ασυμβίβαστα</a:t>
            </a:r>
          </a:p>
        </p:txBody>
      </p:sp>
      <p:sp>
        <p:nvSpPr>
          <p:cNvPr id="15363" name="Rectangle 3"/>
          <p:cNvSpPr>
            <a:spLocks noGrp="1" noRot="1" noChangeArrowheads="1"/>
          </p:cNvSpPr>
          <p:nvPr>
            <p:ph idx="1"/>
          </p:nvPr>
        </p:nvSpPr>
        <p:spPr>
          <a:xfrm>
            <a:off x="457200" y="2060575"/>
            <a:ext cx="8229600" cy="4513263"/>
          </a:xfrm>
        </p:spPr>
        <p:txBody>
          <a:bodyPr>
            <a:normAutofit fontScale="47500" lnSpcReduction="20000"/>
          </a:bodyPr>
          <a:lstStyle/>
          <a:p>
            <a:pPr marL="365760" indent="-256032" algn="just" fontAlgn="auto">
              <a:lnSpc>
                <a:spcPct val="160000"/>
              </a:lnSpc>
              <a:spcBef>
                <a:spcPts val="0"/>
              </a:spcBef>
              <a:spcAft>
                <a:spcPts val="0"/>
              </a:spcAft>
              <a:buClr>
                <a:schemeClr val="accent3"/>
              </a:buClr>
              <a:buFont typeface="Georgia"/>
              <a:buNone/>
              <a:defRPr/>
            </a:pPr>
            <a:endParaRPr lang="el-GR" sz="2600" b="1" dirty="0" smtClean="0">
              <a:solidFill>
                <a:schemeClr val="tx1">
                  <a:lumMod val="65000"/>
                  <a:lumOff val="35000"/>
                </a:schemeClr>
              </a:solidFill>
            </a:endParaRPr>
          </a:p>
          <a:p>
            <a:pPr marL="365760" indent="-256032" algn="just" fontAlgn="auto">
              <a:lnSpc>
                <a:spcPct val="160000"/>
              </a:lnSpc>
              <a:spcBef>
                <a:spcPts val="0"/>
              </a:spcBef>
              <a:spcAft>
                <a:spcPts val="0"/>
              </a:spcAft>
              <a:buClr>
                <a:schemeClr val="accent3"/>
              </a:buClr>
              <a:buFont typeface="Georgia"/>
              <a:buNone/>
              <a:defRPr/>
            </a:pPr>
            <a:r>
              <a:rPr lang="el-GR" sz="2900" b="1" dirty="0" smtClean="0">
                <a:solidFill>
                  <a:schemeClr val="tx1">
                    <a:lumMod val="85000"/>
                    <a:lumOff val="15000"/>
                  </a:schemeClr>
                </a:solidFill>
              </a:rPr>
              <a:t>Κώλυμα έχουν</a:t>
            </a:r>
          </a:p>
          <a:p>
            <a:pPr marL="365760" indent="-256032" algn="just" fontAlgn="auto">
              <a:lnSpc>
                <a:spcPct val="160000"/>
              </a:lnSpc>
              <a:spcBef>
                <a:spcPts val="0"/>
              </a:spcBef>
              <a:spcAft>
                <a:spcPts val="0"/>
              </a:spcAft>
              <a:buClr>
                <a:schemeClr val="accent3"/>
              </a:buClr>
              <a:buFont typeface="Georgia"/>
              <a:buNone/>
              <a:defRPr/>
            </a:pPr>
            <a:r>
              <a:rPr lang="el-GR" sz="2900" dirty="0" smtClean="0">
                <a:solidFill>
                  <a:schemeClr val="tx1">
                    <a:lumMod val="85000"/>
                    <a:lumOff val="15000"/>
                  </a:schemeClr>
                </a:solidFill>
              </a:rPr>
              <a:t>μέλη Ανεξαρτήτων Αρχών που συγκροτούνται και λειτουργούν κατά το άρθρο 101 Α του Συντάγματος, καθώς και των αρχών που χαρακτηρίζονται με νόμο ως ανεξάρτητες ή ρυθμιστικές</a:t>
            </a:r>
          </a:p>
          <a:p>
            <a:pPr marL="365760" indent="-256032" algn="just" fontAlgn="auto">
              <a:lnSpc>
                <a:spcPct val="160000"/>
              </a:lnSpc>
              <a:spcBef>
                <a:spcPts val="0"/>
              </a:spcBef>
              <a:spcAft>
                <a:spcPts val="0"/>
              </a:spcAft>
              <a:buClr>
                <a:schemeClr val="accent3"/>
              </a:buClr>
              <a:buFont typeface="Georgia"/>
              <a:buNone/>
              <a:defRPr/>
            </a:pPr>
            <a:endParaRPr lang="el-GR" sz="2900" b="1" dirty="0" smtClean="0">
              <a:solidFill>
                <a:schemeClr val="tx1">
                  <a:lumMod val="85000"/>
                  <a:lumOff val="15000"/>
                </a:schemeClr>
              </a:solidFill>
            </a:endParaRPr>
          </a:p>
          <a:p>
            <a:pPr marL="365760" indent="-256032" algn="just" fontAlgn="auto">
              <a:lnSpc>
                <a:spcPct val="160000"/>
              </a:lnSpc>
              <a:spcBef>
                <a:spcPts val="0"/>
              </a:spcBef>
              <a:spcAft>
                <a:spcPts val="0"/>
              </a:spcAft>
              <a:buClr>
                <a:schemeClr val="accent3"/>
              </a:buClr>
              <a:buFont typeface="Georgia"/>
              <a:buNone/>
              <a:defRPr/>
            </a:pPr>
            <a:endParaRPr lang="el-GR" sz="2900" dirty="0" smtClean="0">
              <a:solidFill>
                <a:schemeClr val="tx1">
                  <a:lumMod val="85000"/>
                  <a:lumOff val="15000"/>
                </a:schemeClr>
              </a:solidFill>
            </a:endParaRPr>
          </a:p>
          <a:p>
            <a:pPr marL="365760" indent="-256032" algn="just" fontAlgn="auto">
              <a:lnSpc>
                <a:spcPct val="160000"/>
              </a:lnSpc>
              <a:spcBef>
                <a:spcPts val="0"/>
              </a:spcBef>
              <a:spcAft>
                <a:spcPts val="0"/>
              </a:spcAft>
              <a:buClr>
                <a:schemeClr val="accent3"/>
              </a:buClr>
              <a:buFont typeface="Georgia"/>
              <a:buNone/>
              <a:defRPr/>
            </a:pPr>
            <a:r>
              <a:rPr lang="el-GR" sz="2900" b="1" dirty="0" smtClean="0">
                <a:solidFill>
                  <a:schemeClr val="tx1">
                    <a:lumMod val="85000"/>
                    <a:lumOff val="15000"/>
                  </a:schemeClr>
                </a:solidFill>
              </a:rPr>
              <a:t>Ειδικά για τις εκλογές 2019</a:t>
            </a:r>
            <a:endParaRPr lang="el-GR" sz="2900" dirty="0" smtClean="0">
              <a:solidFill>
                <a:schemeClr val="tx1">
                  <a:lumMod val="85000"/>
                  <a:lumOff val="15000"/>
                </a:schemeClr>
              </a:solidFill>
            </a:endParaRPr>
          </a:p>
          <a:p>
            <a:pPr marL="365760" indent="-256032" algn="just" fontAlgn="auto">
              <a:lnSpc>
                <a:spcPct val="160000"/>
              </a:lnSpc>
              <a:spcBef>
                <a:spcPts val="0"/>
              </a:spcBef>
              <a:spcAft>
                <a:spcPts val="0"/>
              </a:spcAft>
              <a:buClr>
                <a:schemeClr val="accent3"/>
              </a:buClr>
              <a:buFont typeface="Georgia"/>
              <a:buNone/>
              <a:defRPr/>
            </a:pPr>
            <a:r>
              <a:rPr lang="el-GR" sz="2900" dirty="0" smtClean="0">
                <a:solidFill>
                  <a:schemeClr val="tx1">
                    <a:lumMod val="85000"/>
                    <a:lumOff val="15000"/>
                  </a:schemeClr>
                </a:solidFill>
              </a:rPr>
              <a:t>τα μέλη των Ανεξάρτητων Αρχών, μπορούν να είναι υποψήφιοι εφόσον </a:t>
            </a:r>
            <a:r>
              <a:rPr lang="el-GR" sz="2900" b="1" dirty="0" smtClean="0">
                <a:solidFill>
                  <a:schemeClr val="tx1">
                    <a:lumMod val="85000"/>
                    <a:lumOff val="15000"/>
                  </a:schemeClr>
                </a:solidFill>
              </a:rPr>
              <a:t>παραιτηθούν </a:t>
            </a:r>
            <a:r>
              <a:rPr lang="el-GR" sz="2900" dirty="0" smtClean="0">
                <a:solidFill>
                  <a:schemeClr val="tx1">
                    <a:lumMod val="85000"/>
                    <a:lumOff val="15000"/>
                  </a:schemeClr>
                </a:solidFill>
              </a:rPr>
              <a:t>από τη θέση τους, πριν από την ημέρα της ανακήρυξης των υποψηφίων δηλ. μέχρι τη 12</a:t>
            </a:r>
            <a:r>
              <a:rPr lang="el-GR" sz="2900" baseline="30000" dirty="0" smtClean="0">
                <a:solidFill>
                  <a:schemeClr val="tx1">
                    <a:lumMod val="85000"/>
                    <a:lumOff val="15000"/>
                  </a:schemeClr>
                </a:solidFill>
              </a:rPr>
              <a:t>η</a:t>
            </a:r>
            <a:r>
              <a:rPr lang="el-GR" sz="2900" dirty="0" smtClean="0">
                <a:solidFill>
                  <a:schemeClr val="tx1">
                    <a:lumMod val="85000"/>
                    <a:lumOff val="15000"/>
                  </a:schemeClr>
                </a:solidFill>
              </a:rPr>
              <a:t> ώρα βραδινή της 10</a:t>
            </a:r>
            <a:r>
              <a:rPr lang="el-GR" sz="2900" baseline="30000" dirty="0" smtClean="0">
                <a:solidFill>
                  <a:schemeClr val="tx1">
                    <a:lumMod val="85000"/>
                    <a:lumOff val="15000"/>
                  </a:schemeClr>
                </a:solidFill>
              </a:rPr>
              <a:t>ης</a:t>
            </a:r>
            <a:r>
              <a:rPr lang="el-GR" sz="2900" dirty="0" smtClean="0">
                <a:solidFill>
                  <a:schemeClr val="tx1">
                    <a:lumMod val="85000"/>
                    <a:lumOff val="15000"/>
                  </a:schemeClr>
                </a:solidFill>
              </a:rPr>
              <a:t> Μαΐου 2019</a:t>
            </a:r>
          </a:p>
          <a:p>
            <a:pPr marL="365760" indent="-256032" algn="just" fontAlgn="auto">
              <a:lnSpc>
                <a:spcPct val="160000"/>
              </a:lnSpc>
              <a:spcBef>
                <a:spcPts val="0"/>
              </a:spcBef>
              <a:spcAft>
                <a:spcPts val="0"/>
              </a:spcAft>
              <a:buClr>
                <a:schemeClr val="accent3"/>
              </a:buClr>
              <a:buFont typeface="Georgia"/>
              <a:buNone/>
              <a:defRPr/>
            </a:pPr>
            <a:endParaRPr lang="el-GR" sz="2600" dirty="0" smtClean="0">
              <a:solidFill>
                <a:schemeClr val="tx1">
                  <a:lumMod val="85000"/>
                  <a:lumOff val="15000"/>
                </a:schemeClr>
              </a:solidFill>
            </a:endParaRPr>
          </a:p>
          <a:p>
            <a:pPr marL="365760" indent="-256032" algn="just" fontAlgn="auto">
              <a:lnSpc>
                <a:spcPct val="160000"/>
              </a:lnSpc>
              <a:spcBef>
                <a:spcPts val="0"/>
              </a:spcBef>
              <a:spcAft>
                <a:spcPts val="0"/>
              </a:spcAft>
              <a:buClr>
                <a:schemeClr val="accent3"/>
              </a:buClr>
              <a:buFont typeface="Georgia"/>
              <a:buNone/>
              <a:defRPr/>
            </a:pPr>
            <a:endParaRPr lang="el-GR" sz="2000" b="1" dirty="0" smtClean="0"/>
          </a:p>
          <a:p>
            <a:pPr marL="365760" indent="-256032" algn="just" fontAlgn="auto">
              <a:lnSpc>
                <a:spcPct val="160000"/>
              </a:lnSpc>
              <a:spcBef>
                <a:spcPts val="0"/>
              </a:spcBef>
              <a:spcAft>
                <a:spcPts val="0"/>
              </a:spcAft>
              <a:buClr>
                <a:schemeClr val="accent3"/>
              </a:buClr>
              <a:buFont typeface="Wingdings" pitchFamily="2" charset="2"/>
              <a:buChar char="Ø"/>
              <a:defRPr/>
            </a:pPr>
            <a:endParaRPr lang="el-GR" sz="1200" b="1" dirty="0" smtClean="0"/>
          </a:p>
          <a:p>
            <a:pPr marL="365760" indent="-256032" algn="just" fontAlgn="auto">
              <a:lnSpc>
                <a:spcPct val="160000"/>
              </a:lnSpc>
              <a:spcBef>
                <a:spcPts val="0"/>
              </a:spcBef>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Wingdings" pitchFamily="2" charset="2"/>
              <a:buNone/>
              <a:defRPr/>
            </a:pPr>
            <a:r>
              <a:rPr lang="el-GR" sz="1200" b="1" dirty="0" smtClean="0"/>
              <a:t/>
            </a:r>
            <a:br>
              <a:rPr lang="el-GR" sz="1200" b="1" dirty="0" smtClean="0"/>
            </a:br>
            <a:endParaRPr lang="el-GR" sz="12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457200" y="1143000"/>
            <a:ext cx="8229600" cy="990600"/>
          </a:xfrm>
        </p:spPr>
        <p:txBody>
          <a:bodyPr/>
          <a:lstStyle/>
          <a:p>
            <a:r>
              <a:rPr lang="el-GR" sz="3200" smtClean="0"/>
              <a:t>Κωλύματα &amp; Ασυμβίβαστα</a:t>
            </a:r>
          </a:p>
        </p:txBody>
      </p:sp>
      <p:sp>
        <p:nvSpPr>
          <p:cNvPr id="15363" name="Rectangle 3"/>
          <p:cNvSpPr>
            <a:spLocks noGrp="1" noRot="1" noChangeArrowheads="1"/>
          </p:cNvSpPr>
          <p:nvPr>
            <p:ph idx="1"/>
          </p:nvPr>
        </p:nvSpPr>
        <p:spPr/>
        <p:txBody>
          <a:bodyPr>
            <a:normAutofit lnSpcReduction="10000"/>
          </a:bodyPr>
          <a:lstStyle/>
          <a:p>
            <a:pPr marL="365760" indent="-256032" algn="just" fontAlgn="auto">
              <a:lnSpc>
                <a:spcPct val="150000"/>
              </a:lnSpc>
              <a:spcBef>
                <a:spcPts val="0"/>
              </a:spcBef>
              <a:spcAft>
                <a:spcPts val="600"/>
              </a:spcAft>
              <a:buClr>
                <a:schemeClr val="accent3"/>
              </a:buClr>
              <a:buFont typeface="Georgia"/>
              <a:buNone/>
              <a:defRPr/>
            </a:pPr>
            <a:r>
              <a:rPr lang="el-GR" sz="1400" b="1" dirty="0" smtClean="0">
                <a:solidFill>
                  <a:schemeClr val="tx1">
                    <a:lumMod val="65000"/>
                    <a:lumOff val="35000"/>
                  </a:schemeClr>
                </a:solidFill>
              </a:rPr>
              <a:t>Κώλυμα έχουν</a:t>
            </a:r>
          </a:p>
          <a:p>
            <a:pPr marL="365760" indent="-256032" algn="just" fontAlgn="auto">
              <a:lnSpc>
                <a:spcPct val="150000"/>
              </a:lnSpc>
              <a:spcAft>
                <a:spcPts val="600"/>
              </a:spcAft>
              <a:buClr>
                <a:schemeClr val="accent3"/>
              </a:buClr>
              <a:buFont typeface="Georgia"/>
              <a:buNone/>
              <a:defRPr/>
            </a:pPr>
            <a:r>
              <a:rPr lang="el-GR" sz="1400" dirty="0" smtClean="0">
                <a:solidFill>
                  <a:schemeClr val="tx1">
                    <a:lumMod val="65000"/>
                    <a:lumOff val="35000"/>
                  </a:schemeClr>
                </a:solidFill>
              </a:rPr>
              <a:t>Ο </a:t>
            </a:r>
            <a:r>
              <a:rPr lang="el-GR" sz="1400" b="1" dirty="0" smtClean="0">
                <a:solidFill>
                  <a:schemeClr val="tx1">
                    <a:lumMod val="65000"/>
                    <a:lumOff val="35000"/>
                  </a:schemeClr>
                </a:solidFill>
              </a:rPr>
              <a:t>Δημοτικός και Περιφερειακός Διαμεσολαβητής</a:t>
            </a:r>
            <a:r>
              <a:rPr lang="el-GR" sz="1400" dirty="0" smtClean="0">
                <a:solidFill>
                  <a:schemeClr val="tx1">
                    <a:lumMod val="65000"/>
                    <a:lumOff val="35000"/>
                  </a:schemeClr>
                </a:solidFill>
              </a:rPr>
              <a:t>,  </a:t>
            </a:r>
          </a:p>
          <a:p>
            <a:pPr marL="365760" indent="-256032" algn="just" fontAlgn="auto">
              <a:lnSpc>
                <a:spcPct val="150000"/>
              </a:lnSpc>
              <a:spcAft>
                <a:spcPts val="600"/>
              </a:spcAft>
              <a:buClr>
                <a:schemeClr val="accent3"/>
              </a:buClr>
              <a:buFont typeface="Georgia"/>
              <a:buNone/>
              <a:defRPr/>
            </a:pPr>
            <a:r>
              <a:rPr lang="el-GR" sz="1400" dirty="0" smtClean="0">
                <a:solidFill>
                  <a:schemeClr val="tx1">
                    <a:lumMod val="65000"/>
                    <a:lumOff val="35000"/>
                  </a:schemeClr>
                </a:solidFill>
              </a:rPr>
              <a:t>εφόσον εφόσον η χωρική του αρμοδιότητα αφορά ή καταλαμβάνει την Περιφέρεια για την οποία θέτει υποψηφιότητα, για τέσσερα (4) έτη από τη λήξη της θητείας του</a:t>
            </a:r>
            <a:r>
              <a:rPr lang="el-GR" sz="1400" b="1" dirty="0" smtClean="0">
                <a:solidFill>
                  <a:schemeClr val="tx1">
                    <a:lumMod val="65000"/>
                    <a:lumOff val="35000"/>
                  </a:schemeClr>
                </a:solidFill>
              </a:rPr>
              <a:t> </a:t>
            </a:r>
            <a:r>
              <a:rPr lang="el-GR" sz="1400" dirty="0" smtClean="0">
                <a:solidFill>
                  <a:schemeClr val="tx1">
                    <a:lumMod val="65000"/>
                    <a:lumOff val="35000"/>
                  </a:schemeClr>
                </a:solidFill>
              </a:rPr>
              <a:t>με οποιονδήποτε τρόπο.</a:t>
            </a:r>
          </a:p>
          <a:p>
            <a:pPr marL="365760" indent="-256032" algn="just" fontAlgn="auto">
              <a:lnSpc>
                <a:spcPct val="150000"/>
              </a:lnSpc>
              <a:spcAft>
                <a:spcPts val="600"/>
              </a:spcAft>
              <a:buClr>
                <a:schemeClr val="accent3"/>
              </a:buClr>
              <a:buFont typeface="Georgia"/>
              <a:buNone/>
              <a:defRPr/>
            </a:pPr>
            <a:r>
              <a:rPr lang="el-GR" sz="1400" b="1" dirty="0" smtClean="0">
                <a:solidFill>
                  <a:schemeClr val="tx1">
                    <a:lumMod val="65000"/>
                    <a:lumOff val="35000"/>
                  </a:schemeClr>
                </a:solidFill>
              </a:rPr>
              <a:t>Ειδικά για τις εκλογές του 2019</a:t>
            </a:r>
            <a:r>
              <a:rPr lang="el-GR" sz="1400" dirty="0" smtClean="0">
                <a:solidFill>
                  <a:schemeClr val="tx1">
                    <a:lumMod val="65000"/>
                    <a:lumOff val="35000"/>
                  </a:schemeClr>
                </a:solidFill>
              </a:rPr>
              <a:t>:</a:t>
            </a:r>
          </a:p>
          <a:p>
            <a:pPr marL="365760" indent="-256032" algn="just" fontAlgn="auto">
              <a:lnSpc>
                <a:spcPct val="150000"/>
              </a:lnSpc>
              <a:spcAft>
                <a:spcPts val="600"/>
              </a:spcAft>
              <a:buClr>
                <a:schemeClr val="accent3"/>
              </a:buClr>
              <a:buFont typeface="Georgia"/>
              <a:buNone/>
              <a:defRPr/>
            </a:pPr>
            <a:r>
              <a:rPr lang="el-GR" sz="1400" dirty="0" smtClean="0">
                <a:solidFill>
                  <a:schemeClr val="tx1">
                    <a:lumMod val="65000"/>
                    <a:lumOff val="35000"/>
                  </a:schemeClr>
                </a:solidFill>
              </a:rPr>
              <a:t>Όσοι ασκούν καθήκοντα Δημοτικού και Περιφερειακού Συμπαραστάτη μπορούν να είναι υποψήφιοι στις περιφέρειες που υπηρετούν, εφόσον παραιτηθούν από τη θέση τους πριν από την ημέρα ανακήρυξης των υποψηφίων δηλ. μέχρι τη 12</a:t>
            </a:r>
            <a:r>
              <a:rPr lang="el-GR" sz="1400" baseline="30000" dirty="0" smtClean="0">
                <a:solidFill>
                  <a:schemeClr val="tx1">
                    <a:lumMod val="65000"/>
                    <a:lumOff val="35000"/>
                  </a:schemeClr>
                </a:solidFill>
              </a:rPr>
              <a:t>η</a:t>
            </a:r>
            <a:r>
              <a:rPr lang="el-GR" sz="1400" dirty="0" smtClean="0">
                <a:solidFill>
                  <a:schemeClr val="tx1">
                    <a:lumMod val="65000"/>
                    <a:lumOff val="35000"/>
                  </a:schemeClr>
                </a:solidFill>
              </a:rPr>
              <a:t> ώρα βραδινή της 10</a:t>
            </a:r>
            <a:r>
              <a:rPr lang="el-GR" sz="1400" baseline="30000" dirty="0" smtClean="0">
                <a:solidFill>
                  <a:schemeClr val="tx1">
                    <a:lumMod val="65000"/>
                    <a:lumOff val="35000"/>
                  </a:schemeClr>
                </a:solidFill>
              </a:rPr>
              <a:t>ης</a:t>
            </a:r>
            <a:r>
              <a:rPr lang="el-GR" sz="1400" dirty="0" smtClean="0">
                <a:solidFill>
                  <a:schemeClr val="tx1">
                    <a:lumMod val="65000"/>
                    <a:lumOff val="35000"/>
                  </a:schemeClr>
                </a:solidFill>
              </a:rPr>
              <a:t> Μαΐου 2019.</a:t>
            </a:r>
          </a:p>
          <a:p>
            <a:pPr marL="365760" indent="-256032" algn="just" fontAlgn="auto">
              <a:lnSpc>
                <a:spcPct val="160000"/>
              </a:lnSpc>
              <a:spcBef>
                <a:spcPts val="0"/>
              </a:spcBef>
              <a:spcAft>
                <a:spcPts val="0"/>
              </a:spcAft>
              <a:buClr>
                <a:schemeClr val="accent3"/>
              </a:buClr>
              <a:buFont typeface="Georgia"/>
              <a:buNone/>
              <a:defRPr/>
            </a:pPr>
            <a:endParaRPr lang="el-GR" sz="1200" b="1" dirty="0" smtClean="0">
              <a:solidFill>
                <a:schemeClr val="tx1">
                  <a:lumMod val="65000"/>
                  <a:lumOff val="35000"/>
                </a:schemeClr>
              </a:solidFill>
            </a:endParaRPr>
          </a:p>
          <a:p>
            <a:pPr marL="365760" indent="-256032" algn="just" fontAlgn="auto">
              <a:lnSpc>
                <a:spcPct val="160000"/>
              </a:lnSpc>
              <a:spcBef>
                <a:spcPts val="0"/>
              </a:spcBef>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Wingdings" pitchFamily="2" charset="2"/>
              <a:buNone/>
              <a:defRPr/>
            </a:pPr>
            <a:r>
              <a:rPr lang="el-GR" sz="1200" b="1" dirty="0" smtClean="0"/>
              <a:t/>
            </a:r>
            <a:br>
              <a:rPr lang="el-GR" sz="1200" b="1" dirty="0" smtClean="0"/>
            </a:br>
            <a:endParaRPr lang="el-GR" sz="12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457200" y="1143000"/>
            <a:ext cx="8229600" cy="773113"/>
          </a:xfrm>
        </p:spPr>
        <p:txBody>
          <a:bodyPr/>
          <a:lstStyle/>
          <a:p>
            <a:r>
              <a:rPr lang="el-GR" sz="3200" smtClean="0"/>
              <a:t>Κωλύματα &amp; Ασυμβίβαστα</a:t>
            </a:r>
          </a:p>
        </p:txBody>
      </p:sp>
      <p:sp>
        <p:nvSpPr>
          <p:cNvPr id="15363" name="Rectangle 3"/>
          <p:cNvSpPr>
            <a:spLocks noGrp="1" noRot="1" noChangeArrowheads="1"/>
          </p:cNvSpPr>
          <p:nvPr>
            <p:ph idx="1"/>
          </p:nvPr>
        </p:nvSpPr>
        <p:spPr>
          <a:xfrm>
            <a:off x="395288" y="1844675"/>
            <a:ext cx="8291512" cy="4729163"/>
          </a:xfrm>
        </p:spPr>
        <p:txBody>
          <a:bodyPr>
            <a:normAutofit fontScale="47500" lnSpcReduction="20000"/>
          </a:bodyPr>
          <a:lstStyle/>
          <a:p>
            <a:pPr marL="365760" indent="-256032" algn="just" fontAlgn="auto">
              <a:lnSpc>
                <a:spcPct val="160000"/>
              </a:lnSpc>
              <a:spcBef>
                <a:spcPts val="0"/>
              </a:spcBef>
              <a:spcAft>
                <a:spcPts val="0"/>
              </a:spcAft>
              <a:buClr>
                <a:schemeClr val="accent3"/>
              </a:buClr>
              <a:buFont typeface="Arial" charset="0"/>
              <a:buNone/>
              <a:defRPr/>
            </a:pPr>
            <a:endParaRPr lang="el-GR" sz="1200" b="1" dirty="0" smtClean="0"/>
          </a:p>
          <a:p>
            <a:pPr marL="365760" indent="-256032" algn="just" fontAlgn="auto">
              <a:lnSpc>
                <a:spcPct val="150000"/>
              </a:lnSpc>
              <a:spcBef>
                <a:spcPts val="0"/>
              </a:spcBef>
              <a:spcAft>
                <a:spcPts val="600"/>
              </a:spcAft>
              <a:buClr>
                <a:schemeClr val="accent3"/>
              </a:buClr>
              <a:buFont typeface="Georgia"/>
              <a:buNone/>
              <a:defRPr/>
            </a:pPr>
            <a:r>
              <a:rPr lang="el-GR" sz="2200" b="1" dirty="0" smtClean="0">
                <a:solidFill>
                  <a:schemeClr val="tx1">
                    <a:lumMod val="85000"/>
                    <a:lumOff val="15000"/>
                  </a:schemeClr>
                </a:solidFill>
              </a:rPr>
              <a:t>Κώλυμα έχουν</a:t>
            </a:r>
          </a:p>
          <a:p>
            <a:pPr marL="365760" indent="-256032" algn="just" fontAlgn="auto">
              <a:lnSpc>
                <a:spcPct val="150000"/>
              </a:lnSpc>
              <a:spcBef>
                <a:spcPts val="0"/>
              </a:spcBef>
              <a:spcAft>
                <a:spcPts val="600"/>
              </a:spcAft>
              <a:buClr>
                <a:schemeClr val="accent3"/>
              </a:buClr>
              <a:buFont typeface="Georgia"/>
              <a:buNone/>
              <a:defRPr/>
            </a:pPr>
            <a:r>
              <a:rPr lang="el-GR" sz="2200" b="1" dirty="0" smtClean="0">
                <a:solidFill>
                  <a:schemeClr val="tx1">
                    <a:lumMod val="85000"/>
                    <a:lumOff val="15000"/>
                  </a:schemeClr>
                </a:solidFill>
              </a:rPr>
              <a:t>Διοικητές</a:t>
            </a:r>
            <a:r>
              <a:rPr lang="el-GR" sz="2200" dirty="0" smtClean="0">
                <a:solidFill>
                  <a:schemeClr val="tx1">
                    <a:lumMod val="85000"/>
                    <a:lumOff val="15000"/>
                  </a:schemeClr>
                </a:solidFill>
              </a:rPr>
              <a:t>, </a:t>
            </a:r>
            <a:r>
              <a:rPr lang="el-GR" sz="2200" b="1" dirty="0" smtClean="0">
                <a:solidFill>
                  <a:schemeClr val="tx1">
                    <a:lumMod val="85000"/>
                    <a:lumOff val="15000"/>
                  </a:schemeClr>
                </a:solidFill>
              </a:rPr>
              <a:t>υποδιοικητές</a:t>
            </a:r>
            <a:r>
              <a:rPr lang="el-GR" sz="2200" dirty="0" smtClean="0">
                <a:solidFill>
                  <a:schemeClr val="tx1">
                    <a:lumMod val="85000"/>
                    <a:lumOff val="15000"/>
                  </a:schemeClr>
                </a:solidFill>
              </a:rPr>
              <a:t>, </a:t>
            </a:r>
            <a:r>
              <a:rPr lang="el-GR" sz="2200" b="1" dirty="0" smtClean="0">
                <a:solidFill>
                  <a:schemeClr val="tx1">
                    <a:lumMod val="85000"/>
                    <a:lumOff val="15000"/>
                  </a:schemeClr>
                </a:solidFill>
              </a:rPr>
              <a:t>πρόεδροι </a:t>
            </a:r>
            <a:r>
              <a:rPr lang="el-GR" sz="2200" dirty="0" smtClean="0">
                <a:solidFill>
                  <a:schemeClr val="tx1">
                    <a:lumMod val="85000"/>
                    <a:lumOff val="15000"/>
                  </a:schemeClr>
                </a:solidFill>
              </a:rPr>
              <a:t>διοικητικών συμβουλίων, </a:t>
            </a:r>
            <a:r>
              <a:rPr lang="el-GR" sz="2200" b="1" dirty="0" smtClean="0">
                <a:solidFill>
                  <a:schemeClr val="tx1">
                    <a:lumMod val="85000"/>
                    <a:lumOff val="15000"/>
                  </a:schemeClr>
                </a:solidFill>
              </a:rPr>
              <a:t>διευθύνοντες </a:t>
            </a:r>
            <a:r>
              <a:rPr lang="el-GR" sz="2200" dirty="0" smtClean="0">
                <a:solidFill>
                  <a:schemeClr val="tx1">
                    <a:lumMod val="85000"/>
                    <a:lumOff val="15000"/>
                  </a:schemeClr>
                </a:solidFill>
              </a:rPr>
              <a:t>ή </a:t>
            </a:r>
            <a:r>
              <a:rPr lang="el-GR" sz="2200" b="1" dirty="0" smtClean="0">
                <a:solidFill>
                  <a:schemeClr val="tx1">
                    <a:lumMod val="85000"/>
                    <a:lumOff val="15000"/>
                  </a:schemeClr>
                </a:solidFill>
              </a:rPr>
              <a:t>εντεταλμένοι σύμβουλοι ΝΠΔΔ, κρατικών ΝΠΙΔ, δημόσιων επιχειρήσεων, </a:t>
            </a:r>
            <a:r>
              <a:rPr lang="el-GR" sz="2200" dirty="0" smtClean="0">
                <a:solidFill>
                  <a:schemeClr val="tx1">
                    <a:lumMod val="85000"/>
                    <a:lumOff val="15000"/>
                  </a:schemeClr>
                </a:solidFill>
              </a:rPr>
              <a:t>των επιχειρήσεων τη διοίκηση των οποίων ορίζει άμεσα ή έμμεσα το Δημόσιο με διοικητική πράξη ή ως μέτοχος, καθώς και των πάσης φύσεως νομικών προσώπων της περιφέρειας, στις περιφέρειες στα διοικητικά όρια των οποίων εκτεινόταν η αρμοδιότητά τους, μέσα στο δεκαοκτάμηνο πριν από τη διενέργεια των περιφερειακών εκλογών δηλ. από τις 26 Νοεμβρίου 2017.</a:t>
            </a:r>
          </a:p>
          <a:p>
            <a:pPr marL="365760" indent="-256032" algn="just" fontAlgn="auto">
              <a:lnSpc>
                <a:spcPct val="150000"/>
              </a:lnSpc>
              <a:spcBef>
                <a:spcPts val="0"/>
              </a:spcBef>
              <a:spcAft>
                <a:spcPts val="600"/>
              </a:spcAft>
              <a:buClr>
                <a:schemeClr val="accent3"/>
              </a:buClr>
              <a:buFont typeface="Georgia"/>
              <a:buNone/>
              <a:defRPr/>
            </a:pPr>
            <a:endParaRPr lang="el-GR" sz="2200" b="1"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2200" b="1" dirty="0" smtClean="0">
                <a:solidFill>
                  <a:schemeClr val="tx1">
                    <a:lumMod val="85000"/>
                    <a:lumOff val="15000"/>
                  </a:schemeClr>
                </a:solidFill>
              </a:rPr>
              <a:t>Το κώλυμα δεν καταλαμβάνει</a:t>
            </a:r>
            <a:endParaRPr lang="el-GR" sz="2200" dirty="0" smtClean="0">
              <a:solidFill>
                <a:schemeClr val="tx1">
                  <a:lumMod val="85000"/>
                  <a:lumOff val="15000"/>
                </a:schemeClr>
              </a:solidFill>
            </a:endParaRPr>
          </a:p>
          <a:p>
            <a:pPr marL="658368" lvl="1" indent="-246888" algn="just" fontAlgn="auto">
              <a:lnSpc>
                <a:spcPct val="150000"/>
              </a:lnSpc>
              <a:spcBef>
                <a:spcPts val="0"/>
              </a:spcBef>
              <a:spcAft>
                <a:spcPts val="600"/>
              </a:spcAft>
              <a:buFont typeface="Georgia"/>
              <a:buChar char="▫"/>
              <a:defRPr/>
            </a:pPr>
            <a:r>
              <a:rPr lang="el-GR" sz="2200" dirty="0" smtClean="0">
                <a:solidFill>
                  <a:schemeClr val="tx1">
                    <a:lumMod val="85000"/>
                    <a:lumOff val="15000"/>
                  </a:schemeClr>
                </a:solidFill>
              </a:rPr>
              <a:t>Όσους κατέχουν τα παραπάνω αξιώματα εκ της αιρετής τους ιδιότητας.</a:t>
            </a:r>
          </a:p>
          <a:p>
            <a:pPr marL="658368" lvl="1" indent="-246888" algn="just" fontAlgn="auto">
              <a:lnSpc>
                <a:spcPct val="150000"/>
              </a:lnSpc>
              <a:spcBef>
                <a:spcPts val="0"/>
              </a:spcBef>
              <a:spcAft>
                <a:spcPts val="600"/>
              </a:spcAft>
              <a:buFont typeface="Georgia"/>
              <a:buChar char="▫"/>
              <a:defRPr/>
            </a:pPr>
            <a:r>
              <a:rPr lang="el-GR" sz="2200" dirty="0" smtClean="0">
                <a:solidFill>
                  <a:schemeClr val="tx1">
                    <a:lumMod val="85000"/>
                    <a:lumOff val="15000"/>
                  </a:schemeClr>
                </a:solidFill>
              </a:rPr>
              <a:t>Όσους έχουν εκλεγεί στα παραπάνω αξιώματα</a:t>
            </a:r>
          </a:p>
          <a:p>
            <a:pPr marL="365760" indent="-256032" algn="just" fontAlgn="auto">
              <a:lnSpc>
                <a:spcPct val="150000"/>
              </a:lnSpc>
              <a:spcBef>
                <a:spcPts val="0"/>
              </a:spcBef>
              <a:spcAft>
                <a:spcPts val="600"/>
              </a:spcAft>
              <a:buClr>
                <a:schemeClr val="accent3"/>
              </a:buClr>
              <a:buFont typeface="Georgia"/>
              <a:buNone/>
              <a:defRPr/>
            </a:pPr>
            <a:endParaRPr lang="el-GR" sz="2200" b="1"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2200" b="1" dirty="0" smtClean="0">
                <a:solidFill>
                  <a:schemeClr val="tx1">
                    <a:lumMod val="85000"/>
                    <a:lumOff val="15000"/>
                  </a:schemeClr>
                </a:solidFill>
              </a:rPr>
              <a:t>Ειδικά</a:t>
            </a:r>
            <a:r>
              <a:rPr lang="el-GR" sz="2200" dirty="0" smtClean="0">
                <a:solidFill>
                  <a:schemeClr val="tx1">
                    <a:lumMod val="85000"/>
                    <a:lumOff val="15000"/>
                  </a:schemeClr>
                </a:solidFill>
              </a:rPr>
              <a:t> </a:t>
            </a:r>
            <a:r>
              <a:rPr lang="el-GR" sz="2200" b="1" dirty="0" smtClean="0">
                <a:solidFill>
                  <a:schemeClr val="tx1">
                    <a:lumMod val="85000"/>
                    <a:lumOff val="15000"/>
                  </a:schemeClr>
                </a:solidFill>
              </a:rPr>
              <a:t>για τις πρώτες εκλογές του 2019</a:t>
            </a:r>
            <a:endParaRPr lang="el-GR" sz="22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2200" dirty="0" smtClean="0">
                <a:solidFill>
                  <a:schemeClr val="tx1">
                    <a:lumMod val="85000"/>
                    <a:lumOff val="15000"/>
                  </a:schemeClr>
                </a:solidFill>
              </a:rPr>
              <a:t>Το κώλυμα παύει να υπάρχει για τους Διοικητές, Υποδιοικητές, Πρόεδρους Διοικητικών Συμβουλίων, Διευθύνοντες ή Εντεταλμένους συμβούλους νομικών προσώπων που θέτουν υποψηφιότητα σε περιφέρειες άλλες από εκείνες της έδρας των νομικών προσώπων, εφόσον παραιτηθούν από τη θέση τους πριν από την ημέρα της ανακήρυξης των υποψηφίων δηλ. μέχρι τη 12</a:t>
            </a:r>
            <a:r>
              <a:rPr lang="el-GR" sz="2200" baseline="30000" dirty="0" smtClean="0">
                <a:solidFill>
                  <a:schemeClr val="tx1">
                    <a:lumMod val="85000"/>
                    <a:lumOff val="15000"/>
                  </a:schemeClr>
                </a:solidFill>
              </a:rPr>
              <a:t>η</a:t>
            </a:r>
            <a:r>
              <a:rPr lang="el-GR" sz="2200" dirty="0" smtClean="0">
                <a:solidFill>
                  <a:schemeClr val="tx1">
                    <a:lumMod val="85000"/>
                    <a:lumOff val="15000"/>
                  </a:schemeClr>
                </a:solidFill>
              </a:rPr>
              <a:t> ώρα βραδινή της 10</a:t>
            </a:r>
            <a:r>
              <a:rPr lang="el-GR" sz="2200" baseline="30000" dirty="0" smtClean="0">
                <a:solidFill>
                  <a:schemeClr val="tx1">
                    <a:lumMod val="85000"/>
                    <a:lumOff val="15000"/>
                  </a:schemeClr>
                </a:solidFill>
              </a:rPr>
              <a:t>ης</a:t>
            </a:r>
            <a:r>
              <a:rPr lang="el-GR" sz="2200" dirty="0" smtClean="0">
                <a:solidFill>
                  <a:schemeClr val="tx1">
                    <a:lumMod val="85000"/>
                    <a:lumOff val="15000"/>
                  </a:schemeClr>
                </a:solidFill>
              </a:rPr>
              <a:t> Μαΐου 2019</a:t>
            </a:r>
          </a:p>
          <a:p>
            <a:pPr marL="365760" indent="-256032" algn="just" fontAlgn="auto">
              <a:lnSpc>
                <a:spcPct val="150000"/>
              </a:lnSpc>
              <a:spcBef>
                <a:spcPts val="0"/>
              </a:spcBef>
              <a:spcAft>
                <a:spcPts val="600"/>
              </a:spcAft>
              <a:buClr>
                <a:schemeClr val="accent3"/>
              </a:buClr>
              <a:buFont typeface="Arial" charset="0"/>
              <a:buNone/>
              <a:defRPr/>
            </a:pPr>
            <a:endParaRPr lang="el-GR" sz="1200" b="1" dirty="0" smtClean="0">
              <a:solidFill>
                <a:schemeClr val="tx1">
                  <a:lumMod val="65000"/>
                  <a:lumOff val="35000"/>
                </a:schemeClr>
              </a:solidFill>
            </a:endParaRPr>
          </a:p>
          <a:p>
            <a:pPr marL="365760" indent="-256032" fontAlgn="auto">
              <a:lnSpc>
                <a:spcPct val="80000"/>
              </a:lnSpc>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Wingdings" pitchFamily="2" charset="2"/>
              <a:buNone/>
              <a:defRPr/>
            </a:pPr>
            <a:r>
              <a:rPr lang="el-GR" sz="1200" b="1" dirty="0" smtClean="0"/>
              <a:t/>
            </a:r>
            <a:br>
              <a:rPr lang="el-GR" sz="1200" b="1" dirty="0" smtClean="0"/>
            </a:br>
            <a:endParaRPr lang="el-GR" sz="12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571500" y="642938"/>
            <a:ext cx="8115300" cy="1000125"/>
          </a:xfrm>
        </p:spPr>
        <p:txBody>
          <a:bodyPr/>
          <a:lstStyle/>
          <a:p>
            <a:r>
              <a:rPr lang="el-GR" sz="3200" smtClean="0"/>
              <a:t>Κωλύματα &amp; Ασυμβίβαστα</a:t>
            </a:r>
          </a:p>
        </p:txBody>
      </p:sp>
      <p:sp>
        <p:nvSpPr>
          <p:cNvPr id="15363" name="Rectangle 3"/>
          <p:cNvSpPr>
            <a:spLocks noGrp="1" noRot="1" noChangeArrowheads="1"/>
          </p:cNvSpPr>
          <p:nvPr>
            <p:ph idx="1"/>
          </p:nvPr>
        </p:nvSpPr>
        <p:spPr>
          <a:xfrm>
            <a:off x="142875" y="1714500"/>
            <a:ext cx="9001125" cy="5143500"/>
          </a:xfrm>
        </p:spPr>
        <p:txBody>
          <a:bodyPr>
            <a:normAutofit fontScale="55000" lnSpcReduction="20000"/>
          </a:bodyPr>
          <a:lstStyle/>
          <a:p>
            <a:pPr marL="365760" indent="-256032" algn="just" fontAlgn="auto">
              <a:lnSpc>
                <a:spcPct val="160000"/>
              </a:lnSpc>
              <a:spcBef>
                <a:spcPts val="0"/>
              </a:spcBef>
              <a:spcAft>
                <a:spcPts val="0"/>
              </a:spcAft>
              <a:buClr>
                <a:schemeClr val="accent3"/>
              </a:buClr>
              <a:buFont typeface="Arial" charset="0"/>
              <a:buNone/>
              <a:defRPr/>
            </a:pPr>
            <a:endParaRPr lang="el-GR" sz="1200" b="1" dirty="0" smtClean="0"/>
          </a:p>
          <a:p>
            <a:pPr marL="365760" indent="-256032" algn="just" fontAlgn="auto">
              <a:lnSpc>
                <a:spcPct val="160000"/>
              </a:lnSpc>
              <a:spcBef>
                <a:spcPts val="0"/>
              </a:spcBef>
              <a:spcAft>
                <a:spcPts val="600"/>
              </a:spcAft>
              <a:buClr>
                <a:schemeClr val="accent3"/>
              </a:buClr>
              <a:buFont typeface="Georgia"/>
              <a:buNone/>
              <a:defRPr/>
            </a:pPr>
            <a:r>
              <a:rPr lang="el-GR" sz="1800" b="1" dirty="0" smtClean="0">
                <a:solidFill>
                  <a:schemeClr val="tx1">
                    <a:lumMod val="85000"/>
                    <a:lumOff val="15000"/>
                  </a:schemeClr>
                </a:solidFill>
              </a:rPr>
              <a:t>Κώλυμα έχουν</a:t>
            </a:r>
          </a:p>
          <a:p>
            <a:pPr marL="365760" indent="-256032" algn="just" fontAlgn="auto">
              <a:lnSpc>
                <a:spcPct val="160000"/>
              </a:lnSpc>
              <a:spcBef>
                <a:spcPts val="0"/>
              </a:spcBef>
              <a:spcAft>
                <a:spcPts val="600"/>
              </a:spcAft>
              <a:buClr>
                <a:schemeClr val="accent3"/>
              </a:buClr>
              <a:buFont typeface="Georgia"/>
              <a:buNone/>
              <a:defRPr/>
            </a:pPr>
            <a:r>
              <a:rPr lang="el-GR" sz="1800" b="1" dirty="0" smtClean="0">
                <a:solidFill>
                  <a:schemeClr val="tx1">
                    <a:lumMod val="85000"/>
                    <a:lumOff val="15000"/>
                  </a:schemeClr>
                </a:solidFill>
              </a:rPr>
              <a:t>Υπάλληλοι</a:t>
            </a:r>
            <a:r>
              <a:rPr lang="el-GR" sz="1800" dirty="0" smtClean="0">
                <a:solidFill>
                  <a:schemeClr val="tx1">
                    <a:lumMod val="85000"/>
                    <a:lumOff val="15000"/>
                  </a:schemeClr>
                </a:solidFill>
              </a:rPr>
              <a:t> με σχέση εργασίας </a:t>
            </a:r>
            <a:r>
              <a:rPr lang="el-GR" sz="1800" b="1" dirty="0" smtClean="0">
                <a:solidFill>
                  <a:schemeClr val="tx1">
                    <a:lumMod val="85000"/>
                    <a:lumOff val="15000"/>
                  </a:schemeClr>
                </a:solidFill>
              </a:rPr>
              <a:t>δημοσίου </a:t>
            </a:r>
            <a:r>
              <a:rPr lang="el-GR" sz="1800" dirty="0" smtClean="0">
                <a:solidFill>
                  <a:schemeClr val="tx1">
                    <a:lumMod val="85000"/>
                    <a:lumOff val="15000"/>
                  </a:schemeClr>
                </a:solidFill>
              </a:rPr>
              <a:t>δικαίου </a:t>
            </a:r>
            <a:r>
              <a:rPr lang="el-GR" sz="1800" b="1" dirty="0" smtClean="0">
                <a:solidFill>
                  <a:schemeClr val="tx1">
                    <a:lumMod val="85000"/>
                    <a:lumOff val="15000"/>
                  </a:schemeClr>
                </a:solidFill>
              </a:rPr>
              <a:t>και ιδιωτικού δικαίου αορίστου χρόνου </a:t>
            </a:r>
            <a:r>
              <a:rPr lang="el-GR" sz="1800" dirty="0" smtClean="0">
                <a:solidFill>
                  <a:schemeClr val="tx1">
                    <a:lumMod val="85000"/>
                    <a:lumOff val="15000"/>
                  </a:schemeClr>
                </a:solidFill>
              </a:rPr>
              <a:t>των δημοσίων υπηρεσιών, των δήμων, των περιφερειών και των νομικών προσώπων που είναι ενταγμένα στο Μητρώο Φορέων της Γενικής Κυβέρνησης του δημόσιου τομέα, όπως αυτό ισχύει δώδεκα μήνες πριν τη διενέργεια των εκλογών (δηλ. στις 25 Μαΐου 2018) οι οποίοι άσκησαν καθήκοντα </a:t>
            </a:r>
            <a:r>
              <a:rPr lang="el-GR" sz="1800" b="1" dirty="0" smtClean="0">
                <a:solidFill>
                  <a:schemeClr val="tx1">
                    <a:lumMod val="85000"/>
                    <a:lumOff val="15000"/>
                  </a:schemeClr>
                </a:solidFill>
              </a:rPr>
              <a:t>προϊσταμένου </a:t>
            </a:r>
            <a:r>
              <a:rPr lang="el-GR" sz="1800" dirty="0" smtClean="0">
                <a:solidFill>
                  <a:schemeClr val="tx1">
                    <a:lumMod val="85000"/>
                    <a:lumOff val="15000"/>
                  </a:schemeClr>
                </a:solidFill>
              </a:rPr>
              <a:t>οργανικής μονάδας επιπέδου </a:t>
            </a:r>
            <a:r>
              <a:rPr lang="el-GR" sz="1800" b="1" dirty="0" smtClean="0">
                <a:solidFill>
                  <a:schemeClr val="tx1">
                    <a:lumMod val="85000"/>
                    <a:lumOff val="15000"/>
                  </a:schemeClr>
                </a:solidFill>
              </a:rPr>
              <a:t>Διεύθυνσης ή Γενικής Διεύθυνσης, </a:t>
            </a:r>
            <a:r>
              <a:rPr lang="el-GR" sz="1800" dirty="0" smtClean="0">
                <a:solidFill>
                  <a:schemeClr val="tx1">
                    <a:lumMod val="85000"/>
                    <a:lumOff val="15000"/>
                  </a:schemeClr>
                </a:solidFill>
              </a:rPr>
              <a:t>μέσα στο δωδεκάμηνο πριν (δηλ. από τις 26 Μαΐου 2018)</a:t>
            </a:r>
            <a:r>
              <a:rPr lang="el-GR" sz="1800" b="1" dirty="0" smtClean="0">
                <a:solidFill>
                  <a:schemeClr val="tx1">
                    <a:lumMod val="85000"/>
                    <a:lumOff val="15000"/>
                  </a:schemeClr>
                </a:solidFill>
              </a:rPr>
              <a:t> </a:t>
            </a:r>
            <a:r>
              <a:rPr lang="el-GR" sz="1800" dirty="0" smtClean="0">
                <a:solidFill>
                  <a:schemeClr val="tx1">
                    <a:lumMod val="85000"/>
                    <a:lumOff val="15000"/>
                  </a:schemeClr>
                </a:solidFill>
              </a:rPr>
              <a:t>από τη διενέργεια των </a:t>
            </a:r>
            <a:r>
              <a:rPr lang="el-GR" sz="1800" dirty="0" err="1" smtClean="0">
                <a:solidFill>
                  <a:schemeClr val="tx1">
                    <a:lumMod val="85000"/>
                    <a:lumOff val="15000"/>
                  </a:schemeClr>
                </a:solidFill>
              </a:rPr>
              <a:t>αυτοδιοικητικών</a:t>
            </a:r>
            <a:r>
              <a:rPr lang="el-GR" sz="1800" dirty="0" smtClean="0">
                <a:solidFill>
                  <a:schemeClr val="tx1">
                    <a:lumMod val="85000"/>
                    <a:lumOff val="15000"/>
                  </a:schemeClr>
                </a:solidFill>
              </a:rPr>
              <a:t> εκλογών, </a:t>
            </a:r>
            <a:r>
              <a:rPr lang="el-GR" sz="1800" b="1" dirty="0" smtClean="0">
                <a:solidFill>
                  <a:schemeClr val="tx1">
                    <a:lumMod val="85000"/>
                    <a:lumOff val="15000"/>
                  </a:schemeClr>
                </a:solidFill>
              </a:rPr>
              <a:t>στις περιφερειακές ενότητες,</a:t>
            </a:r>
            <a:r>
              <a:rPr lang="el-GR" sz="1800" dirty="0" smtClean="0">
                <a:solidFill>
                  <a:schemeClr val="tx1">
                    <a:lumMod val="85000"/>
                    <a:lumOff val="15000"/>
                  </a:schemeClr>
                </a:solidFill>
              </a:rPr>
              <a:t> στα διοικητικά όρια των οποίων εκτεινόταν η αρμοδιότητα των οργανικών τους μονάδων.</a:t>
            </a:r>
          </a:p>
          <a:p>
            <a:pPr marL="365760" indent="-256032" algn="just" fontAlgn="auto">
              <a:lnSpc>
                <a:spcPct val="160000"/>
              </a:lnSpc>
              <a:spcBef>
                <a:spcPts val="0"/>
              </a:spcBef>
              <a:spcAft>
                <a:spcPts val="600"/>
              </a:spcAft>
              <a:buClr>
                <a:schemeClr val="accent3"/>
              </a:buClr>
              <a:buFont typeface="Georgia"/>
              <a:buNone/>
              <a:defRPr/>
            </a:pPr>
            <a:r>
              <a:rPr lang="el-GR" sz="1800" b="1" dirty="0" smtClean="0">
                <a:solidFill>
                  <a:schemeClr val="tx1">
                    <a:lumMod val="85000"/>
                    <a:lumOff val="15000"/>
                  </a:schemeClr>
                </a:solidFill>
              </a:rPr>
              <a:t>Στο κώλυμα εμπίπτουν</a:t>
            </a:r>
            <a:endParaRPr lang="el-GR" sz="1800" dirty="0" smtClean="0">
              <a:solidFill>
                <a:schemeClr val="tx1">
                  <a:lumMod val="85000"/>
                  <a:lumOff val="15000"/>
                </a:schemeClr>
              </a:solidFill>
            </a:endParaRPr>
          </a:p>
          <a:p>
            <a:pPr marL="365760" indent="-256032" algn="just" fontAlgn="auto">
              <a:lnSpc>
                <a:spcPct val="160000"/>
              </a:lnSpc>
              <a:spcBef>
                <a:spcPts val="0"/>
              </a:spcBef>
              <a:spcAft>
                <a:spcPts val="600"/>
              </a:spcAft>
              <a:buClr>
                <a:schemeClr val="accent3"/>
              </a:buClr>
              <a:buFont typeface="Georgia"/>
              <a:buChar char="•"/>
              <a:defRPr/>
            </a:pPr>
            <a:r>
              <a:rPr lang="en-GB" sz="1800" dirty="0" smtClean="0">
                <a:solidFill>
                  <a:schemeClr val="tx1">
                    <a:lumMod val="85000"/>
                    <a:lumOff val="15000"/>
                  </a:schemeClr>
                </a:solidFill>
              </a:rPr>
              <a:t>οι </a:t>
            </a:r>
            <a:r>
              <a:rPr lang="en-GB" sz="1800" dirty="0" err="1" smtClean="0">
                <a:solidFill>
                  <a:schemeClr val="tx1">
                    <a:lumMod val="85000"/>
                    <a:lumOff val="15000"/>
                  </a:schemeClr>
                </a:solidFill>
              </a:rPr>
              <a:t>Περιφερειακοί</a:t>
            </a:r>
            <a:r>
              <a:rPr lang="en-GB" sz="1800" dirty="0" smtClean="0">
                <a:solidFill>
                  <a:schemeClr val="tx1">
                    <a:lumMod val="85000"/>
                    <a:lumOff val="15000"/>
                  </a:schemeClr>
                </a:solidFill>
              </a:rPr>
              <a:t> </a:t>
            </a:r>
            <a:r>
              <a:rPr lang="en-GB" sz="1800" dirty="0" err="1" smtClean="0">
                <a:solidFill>
                  <a:schemeClr val="tx1">
                    <a:lumMod val="85000"/>
                    <a:lumOff val="15000"/>
                  </a:schemeClr>
                </a:solidFill>
              </a:rPr>
              <a:t>Διευθυντές</a:t>
            </a:r>
            <a:r>
              <a:rPr lang="en-GB" sz="1800" dirty="0" smtClean="0">
                <a:solidFill>
                  <a:schemeClr val="tx1">
                    <a:lumMod val="85000"/>
                    <a:lumOff val="15000"/>
                  </a:schemeClr>
                </a:solidFill>
              </a:rPr>
              <a:t> </a:t>
            </a:r>
            <a:r>
              <a:rPr lang="en-GB" sz="1800" dirty="0" err="1" smtClean="0">
                <a:solidFill>
                  <a:schemeClr val="tx1">
                    <a:lumMod val="85000"/>
                    <a:lumOff val="15000"/>
                  </a:schemeClr>
                </a:solidFill>
              </a:rPr>
              <a:t>Εκπαίδευσης</a:t>
            </a:r>
            <a:r>
              <a:rPr lang="el-GR" sz="1800" dirty="0" smtClean="0">
                <a:solidFill>
                  <a:schemeClr val="tx1">
                    <a:lumMod val="85000"/>
                    <a:lumOff val="15000"/>
                  </a:schemeClr>
                </a:solidFill>
              </a:rPr>
              <a:t>, και οι Προϊστάμενοι Διευθύνσεων Εκπαίδευσης, </a:t>
            </a:r>
          </a:p>
          <a:p>
            <a:pPr marL="365760" indent="-256032" algn="just" fontAlgn="auto">
              <a:lnSpc>
                <a:spcPct val="160000"/>
              </a:lnSpc>
              <a:spcBef>
                <a:spcPts val="0"/>
              </a:spcBef>
              <a:spcAft>
                <a:spcPts val="600"/>
              </a:spcAft>
              <a:buClr>
                <a:schemeClr val="accent3"/>
              </a:buClr>
              <a:buFont typeface="Georgia"/>
              <a:buChar char="•"/>
              <a:defRPr/>
            </a:pPr>
            <a:r>
              <a:rPr lang="el-GR" sz="1800" dirty="0" smtClean="0">
                <a:solidFill>
                  <a:schemeClr val="tx1">
                    <a:lumMod val="85000"/>
                    <a:lumOff val="15000"/>
                  </a:schemeClr>
                </a:solidFill>
              </a:rPr>
              <a:t>οι Διευθυντές ιατροί που προΐστανται της Ιατρικής Υπηρεσίας και των Κέντρων Υγείας και ο υπεύθυνος συντονιστής επιστημονικής λειτουργίας Κέντρου Υγείας</a:t>
            </a:r>
          </a:p>
          <a:p>
            <a:pPr marL="365760" indent="-256032" algn="just" fontAlgn="auto">
              <a:lnSpc>
                <a:spcPct val="160000"/>
              </a:lnSpc>
              <a:spcBef>
                <a:spcPts val="0"/>
              </a:spcBef>
              <a:spcAft>
                <a:spcPts val="600"/>
              </a:spcAft>
              <a:buClr>
                <a:schemeClr val="accent3"/>
              </a:buClr>
              <a:buFont typeface="Georgia"/>
              <a:buNone/>
              <a:defRPr/>
            </a:pPr>
            <a:r>
              <a:rPr lang="el-GR" sz="1800" b="1" dirty="0" smtClean="0">
                <a:solidFill>
                  <a:schemeClr val="tx1">
                    <a:lumMod val="85000"/>
                    <a:lumOff val="15000"/>
                  </a:schemeClr>
                </a:solidFill>
              </a:rPr>
              <a:t>Δεν καταλαμβάνονται από το κώλυμα</a:t>
            </a:r>
            <a:endParaRPr lang="el-GR" sz="1800" dirty="0" smtClean="0">
              <a:solidFill>
                <a:schemeClr val="tx1">
                  <a:lumMod val="85000"/>
                  <a:lumOff val="15000"/>
                </a:schemeClr>
              </a:solidFill>
            </a:endParaRPr>
          </a:p>
          <a:p>
            <a:pPr marL="365760" indent="-256032" algn="just" fontAlgn="auto">
              <a:lnSpc>
                <a:spcPct val="160000"/>
              </a:lnSpc>
              <a:spcBef>
                <a:spcPts val="0"/>
              </a:spcBef>
              <a:spcAft>
                <a:spcPts val="600"/>
              </a:spcAft>
              <a:buClr>
                <a:schemeClr val="accent3"/>
              </a:buClr>
              <a:buFont typeface="Georgia"/>
              <a:buChar char="•"/>
              <a:defRPr/>
            </a:pPr>
            <a:r>
              <a:rPr lang="el-GR" sz="1800" dirty="0" smtClean="0">
                <a:solidFill>
                  <a:schemeClr val="tx1">
                    <a:lumMod val="85000"/>
                    <a:lumOff val="15000"/>
                  </a:schemeClr>
                </a:solidFill>
              </a:rPr>
              <a:t>οι διευθυντές σχολικών μονάδων πρωτοβάθμιας και δευτεροβάθμιας εκπαίδευσης, </a:t>
            </a:r>
          </a:p>
          <a:p>
            <a:pPr marL="365760" indent="-256032" algn="just" fontAlgn="auto">
              <a:lnSpc>
                <a:spcPct val="160000"/>
              </a:lnSpc>
              <a:spcBef>
                <a:spcPts val="0"/>
              </a:spcBef>
              <a:spcAft>
                <a:spcPts val="600"/>
              </a:spcAft>
              <a:buClr>
                <a:schemeClr val="accent3"/>
              </a:buClr>
              <a:buFont typeface="Georgia"/>
              <a:buChar char="•"/>
              <a:defRPr/>
            </a:pPr>
            <a:r>
              <a:rPr lang="el-GR" sz="1800" dirty="0" smtClean="0">
                <a:solidFill>
                  <a:schemeClr val="tx1">
                    <a:lumMod val="85000"/>
                    <a:lumOff val="15000"/>
                  </a:schemeClr>
                </a:solidFill>
              </a:rPr>
              <a:t>οι διευθυντές τμημάτων, μονάδων, κλινικών και εργαστηρίων ιατρικής υπηρεσίας του Ε.Σ.Υ</a:t>
            </a:r>
          </a:p>
          <a:p>
            <a:pPr marL="365760" indent="-256032" algn="just" fontAlgn="auto">
              <a:lnSpc>
                <a:spcPct val="160000"/>
              </a:lnSpc>
              <a:spcBef>
                <a:spcPts val="0"/>
              </a:spcBef>
              <a:spcAft>
                <a:spcPts val="600"/>
              </a:spcAft>
              <a:buClr>
                <a:schemeClr val="accent3"/>
              </a:buClr>
              <a:buFont typeface="Georgia"/>
              <a:buNone/>
              <a:defRPr/>
            </a:pPr>
            <a:r>
              <a:rPr lang="el-GR" sz="1800" b="1" dirty="0" smtClean="0">
                <a:solidFill>
                  <a:schemeClr val="tx1">
                    <a:lumMod val="85000"/>
                    <a:lumOff val="15000"/>
                  </a:schemeClr>
                </a:solidFill>
              </a:rPr>
              <a:t>Ειδικά</a:t>
            </a:r>
            <a:r>
              <a:rPr lang="el-GR" sz="1800" dirty="0" smtClean="0">
                <a:solidFill>
                  <a:schemeClr val="tx1">
                    <a:lumMod val="85000"/>
                    <a:lumOff val="15000"/>
                  </a:schemeClr>
                </a:solidFill>
              </a:rPr>
              <a:t> </a:t>
            </a:r>
            <a:r>
              <a:rPr lang="el-GR" sz="1800" b="1" dirty="0" smtClean="0">
                <a:solidFill>
                  <a:schemeClr val="tx1">
                    <a:lumMod val="85000"/>
                    <a:lumOff val="15000"/>
                  </a:schemeClr>
                </a:solidFill>
              </a:rPr>
              <a:t>για τις πρώτες εκλογές του 2019</a:t>
            </a:r>
            <a:endParaRPr lang="el-GR" sz="1800" dirty="0" smtClean="0">
              <a:solidFill>
                <a:schemeClr val="tx1">
                  <a:lumMod val="85000"/>
                  <a:lumOff val="15000"/>
                </a:schemeClr>
              </a:solidFill>
            </a:endParaRPr>
          </a:p>
          <a:p>
            <a:pPr marL="365760" indent="-256032" algn="just" fontAlgn="auto">
              <a:lnSpc>
                <a:spcPct val="160000"/>
              </a:lnSpc>
              <a:spcBef>
                <a:spcPts val="0"/>
              </a:spcBef>
              <a:spcAft>
                <a:spcPts val="600"/>
              </a:spcAft>
              <a:buClr>
                <a:schemeClr val="accent3"/>
              </a:buClr>
              <a:buFont typeface="Georgia"/>
              <a:buChar char="•"/>
              <a:defRPr/>
            </a:pPr>
            <a:r>
              <a:rPr lang="el-GR" sz="1800" dirty="0" smtClean="0">
                <a:solidFill>
                  <a:schemeClr val="tx1">
                    <a:lumMod val="85000"/>
                    <a:lumOff val="15000"/>
                  </a:schemeClr>
                </a:solidFill>
              </a:rPr>
              <a:t>Το κώλυμα δεν καταλαμβάνει τους Περιφερειακούς Διευθυντές Εκπαίδευσης, τους Προϊσταμένους Διευθύνσεων Εκπαίδευσης, τους Διευθυντές ιατρούς που προΐστανται της Ιατρικής Υπηρεσίας και των Κέντρων Υγείας και τους υπεύθυνους συντονιστές επιστημονικής λειτουργίας Κέντρων Υγείας</a:t>
            </a:r>
            <a:endParaRPr lang="el-GR" sz="1800" b="1" dirty="0" smtClean="0">
              <a:solidFill>
                <a:schemeClr val="tx1">
                  <a:lumMod val="85000"/>
                  <a:lumOff val="15000"/>
                </a:schemeClr>
              </a:solidFill>
            </a:endParaRPr>
          </a:p>
          <a:p>
            <a:pPr marL="365760" indent="-256032" algn="just" fontAlgn="auto">
              <a:lnSpc>
                <a:spcPct val="160000"/>
              </a:lnSpc>
              <a:spcBef>
                <a:spcPts val="0"/>
              </a:spcBef>
              <a:spcAft>
                <a:spcPts val="600"/>
              </a:spcAft>
              <a:buClr>
                <a:schemeClr val="accent3"/>
              </a:buClr>
              <a:buFont typeface="Wingdings" pitchFamily="2" charset="2"/>
              <a:buNone/>
              <a:defRPr/>
            </a:pPr>
            <a:r>
              <a:rPr lang="el-GR" sz="1600" b="1" dirty="0" smtClean="0">
                <a:solidFill>
                  <a:schemeClr val="tx1">
                    <a:lumMod val="65000"/>
                    <a:lumOff val="35000"/>
                  </a:schemeClr>
                </a:solidFill>
              </a:rPr>
              <a:t/>
            </a:r>
            <a:br>
              <a:rPr lang="el-GR" sz="1600" b="1" dirty="0" smtClean="0">
                <a:solidFill>
                  <a:schemeClr val="tx1">
                    <a:lumMod val="65000"/>
                    <a:lumOff val="35000"/>
                  </a:schemeClr>
                </a:solidFill>
              </a:rPr>
            </a:br>
            <a:endParaRPr lang="el-GR" sz="1600" b="1" dirty="0" smtClean="0">
              <a:solidFill>
                <a:schemeClr val="tx1">
                  <a:lumMod val="65000"/>
                  <a:lumOff val="3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r>
              <a:rPr lang="el-GR" sz="3200" smtClean="0"/>
              <a:t>Κωλύματα &amp; Ασυμβίβαστα</a:t>
            </a:r>
          </a:p>
        </p:txBody>
      </p:sp>
      <p:sp>
        <p:nvSpPr>
          <p:cNvPr id="15363" name="Rectangle 3"/>
          <p:cNvSpPr>
            <a:spLocks noGrp="1" noRot="1" noChangeArrowheads="1"/>
          </p:cNvSpPr>
          <p:nvPr>
            <p:ph idx="1"/>
          </p:nvPr>
        </p:nvSpPr>
        <p:spPr/>
        <p:txBody>
          <a:bodyPr>
            <a:normAutofit/>
          </a:bodyPr>
          <a:lstStyle/>
          <a:p>
            <a:pPr marL="365760" indent="-256032" algn="just" fontAlgn="auto">
              <a:lnSpc>
                <a:spcPct val="150000"/>
              </a:lnSpc>
              <a:spcBef>
                <a:spcPts val="0"/>
              </a:spcBef>
              <a:spcAft>
                <a:spcPts val="600"/>
              </a:spcAft>
              <a:buClr>
                <a:schemeClr val="accent3"/>
              </a:buClr>
              <a:buFont typeface="Georgia"/>
              <a:buNone/>
              <a:defRPr/>
            </a:pPr>
            <a:r>
              <a:rPr lang="el-GR" sz="1200" b="1" dirty="0" smtClean="0">
                <a:solidFill>
                  <a:schemeClr val="tx1">
                    <a:lumMod val="85000"/>
                    <a:lumOff val="15000"/>
                  </a:schemeClr>
                </a:solidFill>
              </a:rPr>
              <a:t>Κώλυμα έχουν</a:t>
            </a:r>
          </a:p>
          <a:p>
            <a:pPr marL="365760" indent="-256032" algn="just" fontAlgn="auto">
              <a:lnSpc>
                <a:spcPct val="150000"/>
              </a:lnSpc>
              <a:spcBef>
                <a:spcPts val="0"/>
              </a:spcBef>
              <a:spcAft>
                <a:spcPts val="600"/>
              </a:spcAft>
              <a:buClr>
                <a:schemeClr val="accent3"/>
              </a:buClr>
              <a:buFont typeface="Georgia"/>
              <a:buNone/>
              <a:defRPr/>
            </a:pPr>
            <a:r>
              <a:rPr lang="el-GR" sz="1200" dirty="0" smtClean="0">
                <a:solidFill>
                  <a:schemeClr val="tx1">
                    <a:lumMod val="85000"/>
                    <a:lumOff val="15000"/>
                  </a:schemeClr>
                </a:solidFill>
              </a:rPr>
              <a:t>Όποιοι συνδέονται με την οικεία περιφέρεια, τα νομικά της πρόσωπα ή τα νομικά πρόσωπα στα οποία αυτή συμμετέχει, με </a:t>
            </a:r>
            <a:r>
              <a:rPr lang="el-GR" sz="1200" b="1" dirty="0" smtClean="0">
                <a:solidFill>
                  <a:schemeClr val="tx1">
                    <a:lumMod val="85000"/>
                    <a:lumOff val="15000"/>
                  </a:schemeClr>
                </a:solidFill>
              </a:rPr>
              <a:t>σύμβαση προμήθειας, εκτέλεσης έργου, παροχής υπηρεσιών, παραχώρησης δικαιώματος εκμετάλλευσης έργου ή υπηρεσίας </a:t>
            </a:r>
            <a:r>
              <a:rPr lang="el-GR" sz="1200" dirty="0" smtClean="0">
                <a:solidFill>
                  <a:schemeClr val="tx1">
                    <a:lumMod val="85000"/>
                    <a:lumOff val="15000"/>
                  </a:schemeClr>
                </a:solidFill>
              </a:rPr>
              <a:t>με αντικείμενο αξίας </a:t>
            </a:r>
            <a:r>
              <a:rPr lang="el-GR" sz="1200" b="1" dirty="0" smtClean="0">
                <a:solidFill>
                  <a:schemeClr val="tx1">
                    <a:lumMod val="85000"/>
                    <a:lumOff val="15000"/>
                  </a:schemeClr>
                </a:solidFill>
              </a:rPr>
              <a:t>πάνω από </a:t>
            </a:r>
            <a:r>
              <a:rPr lang="el-GR" sz="1200" dirty="0" smtClean="0">
                <a:solidFill>
                  <a:schemeClr val="tx1">
                    <a:lumMod val="85000"/>
                    <a:lumOff val="15000"/>
                  </a:schemeClr>
                </a:solidFill>
              </a:rPr>
              <a:t>πέντε χιλιάδες </a:t>
            </a:r>
            <a:r>
              <a:rPr lang="el-GR" sz="1200" b="1" dirty="0" smtClean="0">
                <a:solidFill>
                  <a:schemeClr val="tx1">
                    <a:lumMod val="85000"/>
                    <a:lumOff val="15000"/>
                  </a:schemeClr>
                </a:solidFill>
              </a:rPr>
              <a:t>(5.000) ευρώ ετησίως.</a:t>
            </a:r>
            <a:endParaRPr lang="el-GR" sz="12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1200" b="1" dirty="0" smtClean="0">
                <a:solidFill>
                  <a:schemeClr val="tx1">
                    <a:lumMod val="85000"/>
                    <a:lumOff val="15000"/>
                  </a:schemeClr>
                </a:solidFill>
              </a:rPr>
              <a:t>Δεν αποτελεί κώλυμα ή ασυμβίβαστο </a:t>
            </a:r>
            <a:endParaRPr lang="el-GR" sz="12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1200" dirty="0" smtClean="0">
                <a:solidFill>
                  <a:schemeClr val="tx1">
                    <a:lumMod val="85000"/>
                    <a:lumOff val="15000"/>
                  </a:schemeClr>
                </a:solidFill>
              </a:rPr>
              <a:t>η ιδιότητα του μέλους της διοίκησης ή του υπαλλήλου δημοσίων επιχειρήσεων και οργανισμών κοινής ωφέλειας, που συνδέονται με την οικεία περιφέρεια , τα νομικά της πρόσωπα ή τα νομικά πρόσωπα στα οποία αυτή συμμετέχει, με σύμβαση που είναι </a:t>
            </a:r>
            <a:r>
              <a:rPr lang="el-GR" sz="1200" b="1" dirty="0" smtClean="0">
                <a:solidFill>
                  <a:schemeClr val="tx1">
                    <a:lumMod val="85000"/>
                    <a:lumOff val="15000"/>
                  </a:schemeClr>
                </a:solidFill>
              </a:rPr>
              <a:t>σχετική με το αντικείμενο </a:t>
            </a:r>
            <a:r>
              <a:rPr lang="el-GR" sz="1200" dirty="0" smtClean="0">
                <a:solidFill>
                  <a:schemeClr val="tx1">
                    <a:lumMod val="85000"/>
                    <a:lumOff val="15000"/>
                  </a:schemeClr>
                </a:solidFill>
              </a:rPr>
              <a:t>της δραστηριότητάς τους.</a:t>
            </a:r>
          </a:p>
          <a:p>
            <a:pPr marL="365760" indent="-256032" algn="just" fontAlgn="auto">
              <a:lnSpc>
                <a:spcPct val="150000"/>
              </a:lnSpc>
              <a:spcBef>
                <a:spcPts val="0"/>
              </a:spcBef>
              <a:spcAft>
                <a:spcPts val="600"/>
              </a:spcAft>
              <a:buClr>
                <a:schemeClr val="accent3"/>
              </a:buClr>
              <a:buFont typeface="Georgia"/>
              <a:buNone/>
              <a:defRPr/>
            </a:pPr>
            <a:r>
              <a:rPr lang="el-GR" sz="1200" b="1" dirty="0" smtClean="0">
                <a:solidFill>
                  <a:schemeClr val="tx1">
                    <a:lumMod val="85000"/>
                    <a:lumOff val="15000"/>
                  </a:schemeClr>
                </a:solidFill>
              </a:rPr>
              <a:t>Δεν αποτελεί ασυμβίβαστο</a:t>
            </a:r>
            <a:r>
              <a:rPr lang="el-GR" sz="1200" dirty="0" smtClean="0">
                <a:solidFill>
                  <a:schemeClr val="tx1">
                    <a:lumMod val="85000"/>
                    <a:lumOff val="15000"/>
                  </a:schemeClr>
                </a:solidFill>
              </a:rPr>
              <a:t> </a:t>
            </a:r>
          </a:p>
          <a:p>
            <a:pPr marL="365760" indent="-256032" algn="just" fontAlgn="auto">
              <a:lnSpc>
                <a:spcPct val="150000"/>
              </a:lnSpc>
              <a:spcBef>
                <a:spcPts val="0"/>
              </a:spcBef>
              <a:spcAft>
                <a:spcPts val="600"/>
              </a:spcAft>
              <a:buClr>
                <a:schemeClr val="accent3"/>
              </a:buClr>
              <a:buFont typeface="Georgia"/>
              <a:buNone/>
              <a:defRPr/>
            </a:pPr>
            <a:r>
              <a:rPr lang="el-GR" sz="1200" dirty="0" smtClean="0">
                <a:solidFill>
                  <a:schemeClr val="tx1">
                    <a:lumMod val="85000"/>
                    <a:lumOff val="15000"/>
                  </a:schemeClr>
                </a:solidFill>
              </a:rPr>
              <a:t>η σύναψη σύμβασης </a:t>
            </a:r>
            <a:r>
              <a:rPr lang="el-GR" sz="1200" b="1" dirty="0" smtClean="0">
                <a:solidFill>
                  <a:schemeClr val="tx1">
                    <a:lumMod val="85000"/>
                    <a:lumOff val="15000"/>
                  </a:schemeClr>
                </a:solidFill>
              </a:rPr>
              <a:t>αγοράς, εκποίησης ή εκμίσθωσης ακινήτων της περιφέρειας</a:t>
            </a:r>
            <a:r>
              <a:rPr lang="el-GR" sz="1200" dirty="0" smtClean="0">
                <a:solidFill>
                  <a:schemeClr val="tx1">
                    <a:lumMod val="85000"/>
                    <a:lumOff val="15000"/>
                  </a:schemeClr>
                </a:solidFill>
              </a:rPr>
              <a:t>, εφόσον η σχετική σύμβαση έχει συναφθεί </a:t>
            </a:r>
            <a:r>
              <a:rPr lang="el-GR" sz="1200" b="1" dirty="0" smtClean="0">
                <a:solidFill>
                  <a:schemeClr val="tx1">
                    <a:lumMod val="85000"/>
                    <a:lumOff val="15000"/>
                  </a:schemeClr>
                </a:solidFill>
              </a:rPr>
              <a:t>ύστερα από πλειοδοτική δημοπρασία</a:t>
            </a:r>
            <a:endParaRPr lang="el-GR" sz="12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endParaRPr lang="el-GR" sz="1200" b="1" dirty="0" smtClean="0">
              <a:solidFill>
                <a:schemeClr val="tx1">
                  <a:lumMod val="85000"/>
                  <a:lumOff val="1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r>
              <a:rPr lang="el-GR" sz="3200" smtClean="0"/>
              <a:t>Κωλύματα &amp; Ασυμβίβαστα</a:t>
            </a:r>
          </a:p>
        </p:txBody>
      </p:sp>
      <p:sp>
        <p:nvSpPr>
          <p:cNvPr id="15363" name="Rectangle 3"/>
          <p:cNvSpPr>
            <a:spLocks noGrp="1" noRot="1" noChangeArrowheads="1"/>
          </p:cNvSpPr>
          <p:nvPr>
            <p:ph idx="1"/>
          </p:nvPr>
        </p:nvSpPr>
        <p:spPr/>
        <p:txBody>
          <a:bodyPr>
            <a:normAutofit lnSpcReduction="10000"/>
          </a:bodyPr>
          <a:lstStyle/>
          <a:p>
            <a:pPr marL="365760" indent="-256032" algn="just" fontAlgn="auto">
              <a:lnSpc>
                <a:spcPct val="160000"/>
              </a:lnSpc>
              <a:spcBef>
                <a:spcPts val="0"/>
              </a:spcBef>
              <a:spcAft>
                <a:spcPts val="0"/>
              </a:spcAft>
              <a:buClr>
                <a:schemeClr val="accent3"/>
              </a:buClr>
              <a:buFont typeface="Arial" charset="0"/>
              <a:buNone/>
              <a:defRPr/>
            </a:pPr>
            <a:endParaRPr lang="el-GR" sz="1200" b="1" dirty="0" smtClean="0"/>
          </a:p>
          <a:p>
            <a:pPr marL="365760" indent="-256032" algn="just" fontAlgn="auto">
              <a:lnSpc>
                <a:spcPct val="150000"/>
              </a:lnSpc>
              <a:spcBef>
                <a:spcPts val="0"/>
              </a:spcBef>
              <a:spcAft>
                <a:spcPts val="600"/>
              </a:spcAft>
              <a:buClr>
                <a:schemeClr val="accent3"/>
              </a:buClr>
              <a:buFont typeface="Georgia"/>
              <a:buNone/>
              <a:defRPr/>
            </a:pPr>
            <a:r>
              <a:rPr lang="el-GR" sz="1200" b="1" dirty="0" smtClean="0">
                <a:solidFill>
                  <a:schemeClr val="tx1">
                    <a:lumMod val="85000"/>
                    <a:lumOff val="15000"/>
                  </a:schemeClr>
                </a:solidFill>
              </a:rPr>
              <a:t>Κώλυμα έχουν</a:t>
            </a:r>
          </a:p>
          <a:p>
            <a:pPr marL="365760" indent="-256032" algn="just" fontAlgn="auto">
              <a:lnSpc>
                <a:spcPct val="150000"/>
              </a:lnSpc>
              <a:spcBef>
                <a:spcPts val="0"/>
              </a:spcBef>
              <a:spcAft>
                <a:spcPts val="600"/>
              </a:spcAft>
              <a:buClr>
                <a:schemeClr val="accent3"/>
              </a:buClr>
              <a:buFont typeface="Georgia"/>
              <a:buNone/>
              <a:defRPr/>
            </a:pPr>
            <a:r>
              <a:rPr lang="el-GR" sz="1200" dirty="0" smtClean="0">
                <a:solidFill>
                  <a:schemeClr val="tx1">
                    <a:lumMod val="85000"/>
                    <a:lumOff val="15000"/>
                  </a:schemeClr>
                </a:solidFill>
              </a:rPr>
              <a:t>Γενικοί διευθυντές, διευθύνοντες σύμβουλοι, πρόεδροι και μέλη διοικητικών συμβουλίων, διαχειριστές, μέτοχοι και εταίροι </a:t>
            </a:r>
            <a:r>
              <a:rPr lang="el-GR" sz="1200" b="1" dirty="0" smtClean="0">
                <a:solidFill>
                  <a:schemeClr val="tx1">
                    <a:lumMod val="85000"/>
                    <a:lumOff val="15000"/>
                  </a:schemeClr>
                </a:solidFill>
              </a:rPr>
              <a:t>κεφαλαιουχικών εταιρειών</a:t>
            </a:r>
            <a:r>
              <a:rPr lang="el-GR" sz="1200" dirty="0" smtClean="0">
                <a:solidFill>
                  <a:schemeClr val="tx1">
                    <a:lumMod val="85000"/>
                    <a:lumOff val="15000"/>
                  </a:schemeClr>
                </a:solidFill>
              </a:rPr>
              <a:t>, </a:t>
            </a:r>
            <a:r>
              <a:rPr lang="el-GR" sz="1200" b="1" dirty="0" smtClean="0">
                <a:solidFill>
                  <a:schemeClr val="tx1">
                    <a:lumMod val="85000"/>
                    <a:lumOff val="15000"/>
                  </a:schemeClr>
                </a:solidFill>
              </a:rPr>
              <a:t>που έχουν συμβληθεί με την </a:t>
            </a:r>
            <a:r>
              <a:rPr lang="el-GR" sz="1200" dirty="0" smtClean="0">
                <a:solidFill>
                  <a:schemeClr val="tx1">
                    <a:lumMod val="85000"/>
                    <a:lumOff val="15000"/>
                  </a:schemeClr>
                </a:solidFill>
              </a:rPr>
              <a:t>οικεία </a:t>
            </a:r>
            <a:r>
              <a:rPr lang="el-GR" sz="1200" b="1" dirty="0" smtClean="0">
                <a:solidFill>
                  <a:schemeClr val="tx1">
                    <a:lumMod val="85000"/>
                    <a:lumOff val="15000"/>
                  </a:schemeClr>
                </a:solidFill>
              </a:rPr>
              <a:t>περιφέρεια</a:t>
            </a:r>
            <a:r>
              <a:rPr lang="el-GR" sz="1200" dirty="0" smtClean="0">
                <a:solidFill>
                  <a:schemeClr val="tx1">
                    <a:lumMod val="85000"/>
                    <a:lumOff val="15000"/>
                  </a:schemeClr>
                </a:solidFill>
              </a:rPr>
              <a:t>, τα </a:t>
            </a:r>
            <a:r>
              <a:rPr lang="el-GR" sz="1200" b="1" dirty="0" smtClean="0">
                <a:solidFill>
                  <a:schemeClr val="tx1">
                    <a:lumMod val="85000"/>
                    <a:lumOff val="15000"/>
                  </a:schemeClr>
                </a:solidFill>
              </a:rPr>
              <a:t>νομικά </a:t>
            </a:r>
            <a:r>
              <a:rPr lang="el-GR" sz="1200" dirty="0" smtClean="0">
                <a:solidFill>
                  <a:schemeClr val="tx1">
                    <a:lumMod val="85000"/>
                    <a:lumOff val="15000"/>
                  </a:schemeClr>
                </a:solidFill>
              </a:rPr>
              <a:t>της </a:t>
            </a:r>
            <a:r>
              <a:rPr lang="el-GR" sz="1200" b="1" dirty="0" smtClean="0">
                <a:solidFill>
                  <a:schemeClr val="tx1">
                    <a:lumMod val="85000"/>
                    <a:lumOff val="15000"/>
                  </a:schemeClr>
                </a:solidFill>
              </a:rPr>
              <a:t>πρόσωπα </a:t>
            </a:r>
            <a:r>
              <a:rPr lang="el-GR" sz="1200" dirty="0" smtClean="0">
                <a:solidFill>
                  <a:schemeClr val="tx1">
                    <a:lumMod val="85000"/>
                    <a:lumOff val="15000"/>
                  </a:schemeClr>
                </a:solidFill>
              </a:rPr>
              <a:t>ή τα νομικά πρόσωπα στα οποία αυτή συμμετέχει, εφόσον το ποσοστό συμμετοχής τους στις εταιρείες υπερβαίνει το πέντε τοις εκατό (5%) του συνολικού κεφαλαίου της εταιρείας, καθώς και </a:t>
            </a:r>
            <a:r>
              <a:rPr lang="el-GR" sz="1200" b="1" dirty="0" smtClean="0">
                <a:solidFill>
                  <a:schemeClr val="tx1">
                    <a:lumMod val="85000"/>
                    <a:lumOff val="15000"/>
                  </a:schemeClr>
                </a:solidFill>
              </a:rPr>
              <a:t>εταίροι προσωπικών εταιρειών και </a:t>
            </a:r>
            <a:r>
              <a:rPr lang="el-GR" sz="1200" b="1" dirty="0" err="1" smtClean="0">
                <a:solidFill>
                  <a:schemeClr val="tx1">
                    <a:lumMod val="85000"/>
                    <a:lumOff val="15000"/>
                  </a:schemeClr>
                </a:solidFill>
              </a:rPr>
              <a:t>κοινοπρακτούντα</a:t>
            </a:r>
            <a:r>
              <a:rPr lang="el-GR" sz="1200" b="1" dirty="0" smtClean="0">
                <a:solidFill>
                  <a:schemeClr val="tx1">
                    <a:lumMod val="85000"/>
                    <a:lumOff val="15000"/>
                  </a:schemeClr>
                </a:solidFill>
              </a:rPr>
              <a:t> πρόσωπα</a:t>
            </a:r>
            <a:r>
              <a:rPr lang="el-GR" sz="1200" dirty="0" smtClean="0">
                <a:solidFill>
                  <a:schemeClr val="tx1">
                    <a:lumMod val="85000"/>
                    <a:lumOff val="15000"/>
                  </a:schemeClr>
                </a:solidFill>
              </a:rPr>
              <a:t>, </a:t>
            </a:r>
            <a:r>
              <a:rPr lang="el-GR" sz="1200" b="1" dirty="0" smtClean="0">
                <a:solidFill>
                  <a:schemeClr val="tx1">
                    <a:lumMod val="85000"/>
                    <a:lumOff val="15000"/>
                  </a:schemeClr>
                </a:solidFill>
              </a:rPr>
              <a:t>που έχουν συμβληθεί με την οικεία περιφέρεια</a:t>
            </a:r>
            <a:r>
              <a:rPr lang="el-GR" sz="1200" dirty="0" smtClean="0">
                <a:solidFill>
                  <a:schemeClr val="tx1">
                    <a:lumMod val="85000"/>
                    <a:lumOff val="15000"/>
                  </a:schemeClr>
                </a:solidFill>
              </a:rPr>
              <a:t>, τα </a:t>
            </a:r>
            <a:r>
              <a:rPr lang="el-GR" sz="1200" b="1" dirty="0" smtClean="0">
                <a:solidFill>
                  <a:schemeClr val="tx1">
                    <a:lumMod val="85000"/>
                    <a:lumOff val="15000"/>
                  </a:schemeClr>
                </a:solidFill>
              </a:rPr>
              <a:t>νομικά </a:t>
            </a:r>
            <a:r>
              <a:rPr lang="el-GR" sz="1200" dirty="0" smtClean="0">
                <a:solidFill>
                  <a:schemeClr val="tx1">
                    <a:lumMod val="85000"/>
                    <a:lumOff val="15000"/>
                  </a:schemeClr>
                </a:solidFill>
              </a:rPr>
              <a:t>της </a:t>
            </a:r>
            <a:r>
              <a:rPr lang="el-GR" sz="1200" b="1" dirty="0" smtClean="0">
                <a:solidFill>
                  <a:schemeClr val="tx1">
                    <a:lumMod val="85000"/>
                    <a:lumOff val="15000"/>
                  </a:schemeClr>
                </a:solidFill>
              </a:rPr>
              <a:t>πρόσωπα </a:t>
            </a:r>
            <a:r>
              <a:rPr lang="el-GR" sz="1200" dirty="0" smtClean="0">
                <a:solidFill>
                  <a:schemeClr val="tx1">
                    <a:lumMod val="85000"/>
                    <a:lumOff val="15000"/>
                  </a:schemeClr>
                </a:solidFill>
              </a:rPr>
              <a:t>ή τα νομικά πρόσωπα στα οποία αυτή συμμετέχει, εφόσον συντρέχουν οι προϋποθέσεις της προηγούμενης περίπτωσης στ', δηλ. συνδέονται με </a:t>
            </a:r>
            <a:r>
              <a:rPr lang="el-GR" sz="1200" b="1" dirty="0" smtClean="0">
                <a:solidFill>
                  <a:schemeClr val="tx1">
                    <a:lumMod val="85000"/>
                    <a:lumOff val="15000"/>
                  </a:schemeClr>
                </a:solidFill>
              </a:rPr>
              <a:t>σύμβαση προμήθειας, εκτέλεσης έργου, παροχής υπηρεσιών, παραχώρησης δικαιώματος εκμετάλλευσης έργου ή υπηρεσίας </a:t>
            </a:r>
            <a:r>
              <a:rPr lang="el-GR" sz="1200" dirty="0" smtClean="0">
                <a:solidFill>
                  <a:schemeClr val="tx1">
                    <a:lumMod val="85000"/>
                    <a:lumOff val="15000"/>
                  </a:schemeClr>
                </a:solidFill>
              </a:rPr>
              <a:t>με αντικείμενο αξίας </a:t>
            </a:r>
            <a:r>
              <a:rPr lang="el-GR" sz="1200" b="1" dirty="0" smtClean="0">
                <a:solidFill>
                  <a:schemeClr val="tx1">
                    <a:lumMod val="85000"/>
                    <a:lumOff val="15000"/>
                  </a:schemeClr>
                </a:solidFill>
              </a:rPr>
              <a:t>πάνω από </a:t>
            </a:r>
            <a:r>
              <a:rPr lang="el-GR" sz="1200" dirty="0" smtClean="0">
                <a:solidFill>
                  <a:schemeClr val="tx1">
                    <a:lumMod val="85000"/>
                    <a:lumOff val="15000"/>
                  </a:schemeClr>
                </a:solidFill>
              </a:rPr>
              <a:t>πέντε χιλιάδες </a:t>
            </a:r>
            <a:r>
              <a:rPr lang="el-GR" sz="1200" b="1" dirty="0" smtClean="0">
                <a:solidFill>
                  <a:schemeClr val="tx1">
                    <a:lumMod val="85000"/>
                    <a:lumOff val="15000"/>
                  </a:schemeClr>
                </a:solidFill>
              </a:rPr>
              <a:t>(5.000) ευρώ ετησίως.</a:t>
            </a:r>
            <a:endParaRPr lang="el-GR" sz="12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1200" b="1" dirty="0" smtClean="0">
                <a:solidFill>
                  <a:schemeClr val="tx1">
                    <a:lumMod val="85000"/>
                    <a:lumOff val="15000"/>
                  </a:schemeClr>
                </a:solidFill>
              </a:rPr>
              <a:t>Δεν υπάρχει ασυμβίβαστο </a:t>
            </a:r>
            <a:endParaRPr lang="el-GR" sz="12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1200" b="1" dirty="0" smtClean="0">
                <a:solidFill>
                  <a:schemeClr val="tx1">
                    <a:lumMod val="85000"/>
                    <a:lumOff val="15000"/>
                  </a:schemeClr>
                </a:solidFill>
              </a:rPr>
              <a:t>για τους αιρετούς της περιφέρειας εφόσον</a:t>
            </a:r>
            <a:r>
              <a:rPr lang="el-GR" sz="1200" dirty="0" smtClean="0">
                <a:solidFill>
                  <a:schemeClr val="tx1">
                    <a:lumMod val="85000"/>
                    <a:lumOff val="15000"/>
                  </a:schemeClr>
                </a:solidFill>
              </a:rPr>
              <a:t> η οικεία περιφέρεια συμμετέχει με οποιονδήποτε τρόπο στην επιχείρηση, με την οποία συμβάλλεται η ίδια ή τα νομικά της πρόσωπα ή τα νομικά πρόσωπα στα οποία αυτή μετέχει</a:t>
            </a:r>
          </a:p>
          <a:p>
            <a:pPr marL="365760" indent="-256032" fontAlgn="auto">
              <a:spcAft>
                <a:spcPts val="0"/>
              </a:spcAft>
              <a:buClr>
                <a:schemeClr val="accent3"/>
              </a:buClr>
              <a:buFont typeface="Georgia"/>
              <a:buChar char="•"/>
              <a:defRPr/>
            </a:pPr>
            <a:endParaRPr lang="el-GR" sz="1200" b="1"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r>
              <a:rPr lang="el-GR" sz="3200" smtClean="0"/>
              <a:t>Κωλύματα &amp; Ασυμβίβαστα</a:t>
            </a:r>
          </a:p>
        </p:txBody>
      </p:sp>
      <p:sp>
        <p:nvSpPr>
          <p:cNvPr id="15363" name="Rectangle 3"/>
          <p:cNvSpPr>
            <a:spLocks noGrp="1" noRot="1" noChangeArrowheads="1"/>
          </p:cNvSpPr>
          <p:nvPr>
            <p:ph idx="1"/>
          </p:nvPr>
        </p:nvSpPr>
        <p:spPr/>
        <p:txBody>
          <a:bodyPr>
            <a:normAutofit/>
          </a:bodyPr>
          <a:lstStyle/>
          <a:p>
            <a:pPr marL="365760" indent="-256032" algn="just" fontAlgn="auto">
              <a:lnSpc>
                <a:spcPct val="160000"/>
              </a:lnSpc>
              <a:spcBef>
                <a:spcPts val="0"/>
              </a:spcBef>
              <a:spcAft>
                <a:spcPts val="0"/>
              </a:spcAft>
              <a:buClr>
                <a:schemeClr val="accent3"/>
              </a:buClr>
              <a:buFont typeface="Arial" charset="0"/>
              <a:buNone/>
              <a:defRPr/>
            </a:pPr>
            <a:endParaRPr lang="el-GR" sz="1200" b="1" dirty="0" smtClean="0"/>
          </a:p>
          <a:p>
            <a:pPr marL="365760" indent="-256032" algn="just" fontAlgn="auto">
              <a:lnSpc>
                <a:spcPct val="150000"/>
              </a:lnSpc>
              <a:spcAft>
                <a:spcPts val="600"/>
              </a:spcAft>
              <a:buClr>
                <a:schemeClr val="accent3"/>
              </a:buClr>
              <a:buFont typeface="Georgia"/>
              <a:buNone/>
              <a:defRPr/>
            </a:pPr>
            <a:r>
              <a:rPr lang="el-GR" sz="1200" b="1" dirty="0" smtClean="0">
                <a:solidFill>
                  <a:schemeClr val="tx1">
                    <a:lumMod val="85000"/>
                    <a:lumOff val="15000"/>
                  </a:schemeClr>
                </a:solidFill>
              </a:rPr>
              <a:t>Κώλυμα έχουν</a:t>
            </a:r>
          </a:p>
          <a:p>
            <a:pPr marL="365760" indent="-256032" algn="just" fontAlgn="auto">
              <a:lnSpc>
                <a:spcPct val="150000"/>
              </a:lnSpc>
              <a:spcAft>
                <a:spcPts val="600"/>
              </a:spcAft>
              <a:buClr>
                <a:schemeClr val="accent3"/>
              </a:buClr>
              <a:buFont typeface="Georgia"/>
              <a:buNone/>
              <a:defRPr/>
            </a:pPr>
            <a:r>
              <a:rPr lang="el-GR" sz="1200" b="1" dirty="0" smtClean="0">
                <a:solidFill>
                  <a:schemeClr val="tx1">
                    <a:lumMod val="85000"/>
                    <a:lumOff val="15000"/>
                  </a:schemeClr>
                </a:solidFill>
              </a:rPr>
              <a:t>Οι εκτελεστικοί γραμματείς των περιφερειών και οι δικηγόροι με έμμισθη εντολή </a:t>
            </a:r>
          </a:p>
          <a:p>
            <a:pPr marL="365760" indent="-256032" algn="just" fontAlgn="auto">
              <a:lnSpc>
                <a:spcPct val="150000"/>
              </a:lnSpc>
              <a:spcAft>
                <a:spcPts val="600"/>
              </a:spcAft>
              <a:buClr>
                <a:schemeClr val="accent3"/>
              </a:buClr>
              <a:buFont typeface="Georgia"/>
              <a:buNone/>
              <a:defRPr/>
            </a:pPr>
            <a:r>
              <a:rPr lang="el-GR" sz="1200" dirty="0" smtClean="0">
                <a:solidFill>
                  <a:schemeClr val="tx1">
                    <a:lumMod val="85000"/>
                    <a:lumOff val="15000"/>
                  </a:schemeClr>
                </a:solidFill>
              </a:rPr>
              <a:t>στις περιφέρειες όπου έχουν υπηρετήσει κατά την προηγούμενη από τις εκλογές </a:t>
            </a:r>
            <a:r>
              <a:rPr lang="el-GR" sz="1200" dirty="0" err="1" smtClean="0">
                <a:solidFill>
                  <a:schemeClr val="tx1">
                    <a:lumMod val="85000"/>
                    <a:lumOff val="15000"/>
                  </a:schemeClr>
                </a:solidFill>
              </a:rPr>
              <a:t>αυτοδιοικητική</a:t>
            </a:r>
            <a:r>
              <a:rPr lang="el-GR" sz="1200" dirty="0" smtClean="0">
                <a:solidFill>
                  <a:schemeClr val="tx1">
                    <a:lumMod val="85000"/>
                    <a:lumOff val="15000"/>
                  </a:schemeClr>
                </a:solidFill>
              </a:rPr>
              <a:t> περίοδο. </a:t>
            </a:r>
          </a:p>
          <a:p>
            <a:pPr marL="365760" indent="-256032" algn="just" fontAlgn="auto">
              <a:lnSpc>
                <a:spcPct val="150000"/>
              </a:lnSpc>
              <a:spcAft>
                <a:spcPts val="600"/>
              </a:spcAft>
              <a:buClr>
                <a:schemeClr val="accent3"/>
              </a:buClr>
              <a:buFont typeface="Georgia"/>
              <a:buNone/>
              <a:defRPr/>
            </a:pPr>
            <a:r>
              <a:rPr lang="el-GR" sz="1200" b="1" dirty="0" smtClean="0">
                <a:solidFill>
                  <a:schemeClr val="tx1">
                    <a:lumMod val="85000"/>
                    <a:lumOff val="15000"/>
                  </a:schemeClr>
                </a:solidFill>
              </a:rPr>
              <a:t> </a:t>
            </a:r>
            <a:endParaRPr lang="el-GR" sz="1200" dirty="0" smtClean="0">
              <a:solidFill>
                <a:schemeClr val="tx1">
                  <a:lumMod val="85000"/>
                  <a:lumOff val="15000"/>
                </a:schemeClr>
              </a:solidFill>
            </a:endParaRPr>
          </a:p>
          <a:p>
            <a:pPr marL="365760" indent="-256032" algn="just" fontAlgn="auto">
              <a:lnSpc>
                <a:spcPct val="150000"/>
              </a:lnSpc>
              <a:spcAft>
                <a:spcPts val="600"/>
              </a:spcAft>
              <a:buClr>
                <a:schemeClr val="accent3"/>
              </a:buClr>
              <a:buFont typeface="Georgia"/>
              <a:buNone/>
              <a:defRPr/>
            </a:pPr>
            <a:r>
              <a:rPr lang="el-GR" sz="1200" b="1" dirty="0" smtClean="0">
                <a:solidFill>
                  <a:schemeClr val="tx1">
                    <a:lumMod val="85000"/>
                    <a:lumOff val="15000"/>
                  </a:schemeClr>
                </a:solidFill>
              </a:rPr>
              <a:t>Ειδικά για τις εκλογές του 2019</a:t>
            </a:r>
            <a:endParaRPr lang="el-GR" sz="1200" dirty="0" smtClean="0">
              <a:solidFill>
                <a:schemeClr val="tx1">
                  <a:lumMod val="85000"/>
                  <a:lumOff val="15000"/>
                </a:schemeClr>
              </a:solidFill>
            </a:endParaRPr>
          </a:p>
          <a:p>
            <a:pPr marL="365760" indent="-256032" algn="just" fontAlgn="auto">
              <a:lnSpc>
                <a:spcPct val="150000"/>
              </a:lnSpc>
              <a:spcAft>
                <a:spcPts val="600"/>
              </a:spcAft>
              <a:buClr>
                <a:schemeClr val="accent3"/>
              </a:buClr>
              <a:buFont typeface="Georgia"/>
              <a:buNone/>
              <a:defRPr/>
            </a:pPr>
            <a:r>
              <a:rPr lang="el-GR" sz="1200" b="1" dirty="0" smtClean="0">
                <a:solidFill>
                  <a:schemeClr val="tx1">
                    <a:lumMod val="85000"/>
                    <a:lumOff val="15000"/>
                  </a:schemeClr>
                </a:solidFill>
              </a:rPr>
              <a:t>το κώλυμα παύει να υπάρχει</a:t>
            </a:r>
            <a:r>
              <a:rPr lang="el-GR" sz="1200" dirty="0" smtClean="0">
                <a:solidFill>
                  <a:schemeClr val="tx1">
                    <a:lumMod val="85000"/>
                    <a:lumOff val="15000"/>
                  </a:schemeClr>
                </a:solidFill>
              </a:rPr>
              <a:t> εφ’ όσον τα πρόσωπα που καταλαμβάνονται από αυτό παραιτηθούν από τη θέση τους πριν την ημέρα ανακήρυξης των υποψηφίων (δηλαδή </a:t>
            </a:r>
            <a:r>
              <a:rPr lang="el-GR" sz="1200" b="1" dirty="0" smtClean="0">
                <a:solidFill>
                  <a:schemeClr val="tx1">
                    <a:lumMod val="85000"/>
                    <a:lumOff val="15000"/>
                  </a:schemeClr>
                </a:solidFill>
              </a:rPr>
              <a:t>μέχρι και 10 Μαΐου 2019</a:t>
            </a:r>
            <a:r>
              <a:rPr lang="el-GR" sz="1200" dirty="0" smtClean="0">
                <a:solidFill>
                  <a:schemeClr val="tx1">
                    <a:lumMod val="85000"/>
                    <a:lumOff val="15000"/>
                  </a:schemeClr>
                </a:solidFill>
              </a:rPr>
              <a:t>).</a:t>
            </a:r>
          </a:p>
          <a:p>
            <a:pPr marL="365760" indent="-256032" algn="just" fontAlgn="auto">
              <a:lnSpc>
                <a:spcPct val="150000"/>
              </a:lnSpc>
              <a:spcAft>
                <a:spcPts val="600"/>
              </a:spcAft>
              <a:buClr>
                <a:schemeClr val="accent3"/>
              </a:buClr>
              <a:buFont typeface="Georgia"/>
              <a:buNone/>
              <a:defRPr/>
            </a:pPr>
            <a:r>
              <a:rPr lang="el-GR" sz="1200" i="1" dirty="0" smtClean="0">
                <a:solidFill>
                  <a:schemeClr val="tx1">
                    <a:lumMod val="85000"/>
                    <a:lumOff val="15000"/>
                  </a:schemeClr>
                </a:solidFill>
              </a:rPr>
              <a:t>Οι δικηγόροι με έμμισθη εντολή των περιφερειών που παραιτούνται προκειμένου να συμμετάσχουν στις περιφερειακές εκλογές, σύμφωνα με το προηγούμενο εδάφιο, επανέρχονται αυτοδικαίως στην ενεργό υπηρεσία, αν δεν εκλεγούν ή, σε περίπτωση εκλογής τους, εφόσον λήξει, για οποιονδήποτε λόγο, η θητεία τους</a:t>
            </a:r>
          </a:p>
          <a:p>
            <a:pPr marL="365760" indent="-256032" algn="just" fontAlgn="auto">
              <a:lnSpc>
                <a:spcPct val="150000"/>
              </a:lnSpc>
              <a:spcAft>
                <a:spcPts val="600"/>
              </a:spcAft>
              <a:buClr>
                <a:schemeClr val="accent3"/>
              </a:buClr>
              <a:buFont typeface="Georgia"/>
              <a:buNone/>
              <a:defRPr/>
            </a:pPr>
            <a:endParaRPr lang="el-GR" sz="1200" b="1" dirty="0" smtClean="0">
              <a:solidFill>
                <a:schemeClr val="tx1">
                  <a:lumMod val="85000"/>
                  <a:lumOff val="1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r>
              <a:rPr lang="el-GR" sz="3200" smtClean="0"/>
              <a:t>Κωλύματα &amp; Ασυμβίβαστα</a:t>
            </a:r>
          </a:p>
        </p:txBody>
      </p:sp>
      <p:sp>
        <p:nvSpPr>
          <p:cNvPr id="15363" name="Rectangle 3"/>
          <p:cNvSpPr>
            <a:spLocks noGrp="1" noRot="1" noChangeArrowheads="1"/>
          </p:cNvSpPr>
          <p:nvPr>
            <p:ph idx="1"/>
          </p:nvPr>
        </p:nvSpPr>
        <p:spPr/>
        <p:txBody>
          <a:bodyPr>
            <a:normAutofit/>
          </a:bodyPr>
          <a:lstStyle/>
          <a:p>
            <a:pPr marL="365760" indent="-256032" algn="just" fontAlgn="auto">
              <a:lnSpc>
                <a:spcPct val="160000"/>
              </a:lnSpc>
              <a:spcBef>
                <a:spcPts val="0"/>
              </a:spcBef>
              <a:spcAft>
                <a:spcPts val="0"/>
              </a:spcAft>
              <a:buClr>
                <a:schemeClr val="accent3"/>
              </a:buClr>
              <a:buFont typeface="Arial" charset="0"/>
              <a:buNone/>
              <a:defRPr/>
            </a:pPr>
            <a:endParaRPr lang="el-GR" sz="1200" b="1" dirty="0" smtClean="0"/>
          </a:p>
          <a:p>
            <a:pPr marL="365760" indent="-256032" algn="just" fontAlgn="auto">
              <a:lnSpc>
                <a:spcPct val="150000"/>
              </a:lnSpc>
              <a:spcAft>
                <a:spcPts val="600"/>
              </a:spcAft>
              <a:buClr>
                <a:schemeClr val="accent3"/>
              </a:buClr>
              <a:buFont typeface="Georgia"/>
              <a:buNone/>
              <a:defRPr/>
            </a:pPr>
            <a:r>
              <a:rPr lang="el-GR" sz="1200" b="1" dirty="0" smtClean="0">
                <a:solidFill>
                  <a:schemeClr val="tx1">
                    <a:lumMod val="85000"/>
                    <a:lumOff val="15000"/>
                  </a:schemeClr>
                </a:solidFill>
              </a:rPr>
              <a:t>Κώλυμα έχουν</a:t>
            </a:r>
          </a:p>
          <a:p>
            <a:pPr marL="365760" indent="-256032" algn="just" fontAlgn="auto">
              <a:lnSpc>
                <a:spcPct val="150000"/>
              </a:lnSpc>
              <a:spcAft>
                <a:spcPts val="600"/>
              </a:spcAft>
              <a:buClr>
                <a:schemeClr val="accent3"/>
              </a:buClr>
              <a:buFont typeface="Georgia"/>
              <a:buNone/>
              <a:defRPr/>
            </a:pPr>
            <a:r>
              <a:rPr lang="el-GR" sz="1200" dirty="0" smtClean="0">
                <a:solidFill>
                  <a:schemeClr val="tx1">
                    <a:lumMod val="85000"/>
                    <a:lumOff val="15000"/>
                  </a:schemeClr>
                </a:solidFill>
              </a:rPr>
              <a:t>Οι υπάλληλοι με σχέση εργασίας δημοσίου δικαίου ή ιδιωτικού δικαίου αορίστου χρόνου στην ίδια περιφέρεια και τα πάσης φύσεως νομικά πρόσωπα που έχει συστήσει ή στα οποία αυτή μετέχει. </a:t>
            </a:r>
          </a:p>
          <a:p>
            <a:pPr marL="365760" indent="-256032" algn="just" fontAlgn="auto">
              <a:lnSpc>
                <a:spcPct val="150000"/>
              </a:lnSpc>
              <a:spcAft>
                <a:spcPts val="600"/>
              </a:spcAft>
              <a:buClr>
                <a:schemeClr val="accent3"/>
              </a:buClr>
              <a:buFont typeface="Georgia"/>
              <a:buNone/>
              <a:defRPr/>
            </a:pPr>
            <a:r>
              <a:rPr lang="el-GR" sz="1200" b="1" dirty="0" smtClean="0">
                <a:solidFill>
                  <a:schemeClr val="tx1">
                    <a:lumMod val="85000"/>
                    <a:lumOff val="15000"/>
                  </a:schemeClr>
                </a:solidFill>
              </a:rPr>
              <a:t>Το κώλυμα αίρεται</a:t>
            </a:r>
            <a:endParaRPr lang="el-GR" sz="1200" dirty="0" smtClean="0">
              <a:solidFill>
                <a:schemeClr val="tx1">
                  <a:lumMod val="85000"/>
                  <a:lumOff val="15000"/>
                </a:schemeClr>
              </a:solidFill>
            </a:endParaRPr>
          </a:p>
          <a:p>
            <a:pPr marL="365760" indent="-256032" algn="just" fontAlgn="auto">
              <a:lnSpc>
                <a:spcPct val="150000"/>
              </a:lnSpc>
              <a:spcAft>
                <a:spcPts val="600"/>
              </a:spcAft>
              <a:buClr>
                <a:schemeClr val="accent3"/>
              </a:buClr>
              <a:buFont typeface="Georgia"/>
              <a:buNone/>
              <a:defRPr/>
            </a:pPr>
            <a:r>
              <a:rPr lang="el-GR" sz="1200" dirty="0" smtClean="0">
                <a:solidFill>
                  <a:schemeClr val="tx1">
                    <a:lumMod val="85000"/>
                    <a:lumOff val="15000"/>
                  </a:schemeClr>
                </a:solidFill>
              </a:rPr>
              <a:t>εφ’ όσον οι υπάλληλοι παραιτηθούν από τη θέση τους, σύμφωνα με τη διαδικασία του άρθρου 30 του π. δ. 26/2012 πριν την ανακήρυξη των υποψηφίων δηλ. μέχρι τη 12</a:t>
            </a:r>
            <a:r>
              <a:rPr lang="el-GR" sz="1200" baseline="30000" dirty="0" smtClean="0">
                <a:solidFill>
                  <a:schemeClr val="tx1">
                    <a:lumMod val="85000"/>
                    <a:lumOff val="15000"/>
                  </a:schemeClr>
                </a:solidFill>
              </a:rPr>
              <a:t>η</a:t>
            </a:r>
            <a:r>
              <a:rPr lang="el-GR" sz="1200" dirty="0" smtClean="0">
                <a:solidFill>
                  <a:schemeClr val="tx1">
                    <a:lumMod val="85000"/>
                    <a:lumOff val="15000"/>
                  </a:schemeClr>
                </a:solidFill>
              </a:rPr>
              <a:t> ώρα βραδινή της 10</a:t>
            </a:r>
            <a:r>
              <a:rPr lang="el-GR" sz="1200" baseline="30000" dirty="0" smtClean="0">
                <a:solidFill>
                  <a:schemeClr val="tx1">
                    <a:lumMod val="85000"/>
                    <a:lumOff val="15000"/>
                  </a:schemeClr>
                </a:solidFill>
              </a:rPr>
              <a:t>ης</a:t>
            </a:r>
            <a:r>
              <a:rPr lang="el-GR" sz="1200" dirty="0" smtClean="0">
                <a:solidFill>
                  <a:schemeClr val="tx1">
                    <a:lumMod val="85000"/>
                    <a:lumOff val="15000"/>
                  </a:schemeClr>
                </a:solidFill>
              </a:rPr>
              <a:t> Μαΐου 2019. Οι υπάλληλοι αυτοί επανέρχονται στην υπηρεσία κατά τις διατάξεις του ν. 4257/2014. </a:t>
            </a:r>
          </a:p>
          <a:p>
            <a:pPr marL="365760" indent="-256032" algn="just" fontAlgn="auto">
              <a:lnSpc>
                <a:spcPct val="150000"/>
              </a:lnSpc>
              <a:spcAft>
                <a:spcPts val="600"/>
              </a:spcAft>
              <a:buClr>
                <a:schemeClr val="accent3"/>
              </a:buClr>
              <a:buFont typeface="Georgia"/>
              <a:buNone/>
              <a:defRPr/>
            </a:pPr>
            <a:r>
              <a:rPr lang="el-GR" sz="1200" b="1" dirty="0" smtClean="0">
                <a:solidFill>
                  <a:schemeClr val="tx1">
                    <a:lumMod val="85000"/>
                    <a:lumOff val="15000"/>
                  </a:schemeClr>
                </a:solidFill>
              </a:rPr>
              <a:t>Ειδικά για τις εκλογές του 2019</a:t>
            </a:r>
            <a:endParaRPr lang="el-GR" sz="1200" dirty="0" smtClean="0">
              <a:solidFill>
                <a:schemeClr val="tx1">
                  <a:lumMod val="85000"/>
                  <a:lumOff val="15000"/>
                </a:schemeClr>
              </a:solidFill>
            </a:endParaRPr>
          </a:p>
          <a:p>
            <a:pPr marL="365760" indent="-256032" algn="just" fontAlgn="auto">
              <a:lnSpc>
                <a:spcPct val="150000"/>
              </a:lnSpc>
              <a:spcAft>
                <a:spcPts val="600"/>
              </a:spcAft>
              <a:buClr>
                <a:schemeClr val="accent3"/>
              </a:buClr>
              <a:buFont typeface="Georgia"/>
              <a:buNone/>
              <a:defRPr/>
            </a:pPr>
            <a:r>
              <a:rPr lang="el-GR" sz="1200" dirty="0" smtClean="0">
                <a:solidFill>
                  <a:schemeClr val="tx1">
                    <a:lumMod val="85000"/>
                    <a:lumOff val="15000"/>
                  </a:schemeClr>
                </a:solidFill>
              </a:rPr>
              <a:t>Το κώλυμα δεν υφίσταται</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el-GR" sz="3200" smtClean="0"/>
              <a:t>Κωλύματα &amp; Ασυμβίβαστα</a:t>
            </a:r>
          </a:p>
        </p:txBody>
      </p:sp>
      <p:sp>
        <p:nvSpPr>
          <p:cNvPr id="15363" name="Rectangle 3"/>
          <p:cNvSpPr>
            <a:spLocks noGrp="1" noRot="1" noChangeArrowheads="1"/>
          </p:cNvSpPr>
          <p:nvPr>
            <p:ph idx="1"/>
          </p:nvPr>
        </p:nvSpPr>
        <p:spPr/>
        <p:txBody>
          <a:bodyPr>
            <a:normAutofit/>
          </a:bodyPr>
          <a:lstStyle/>
          <a:p>
            <a:pPr marL="365760" indent="-256032" algn="just" fontAlgn="auto">
              <a:lnSpc>
                <a:spcPct val="160000"/>
              </a:lnSpc>
              <a:spcBef>
                <a:spcPts val="0"/>
              </a:spcBef>
              <a:spcAft>
                <a:spcPts val="0"/>
              </a:spcAft>
              <a:buClr>
                <a:schemeClr val="accent3"/>
              </a:buClr>
              <a:buFont typeface="Arial" charset="0"/>
              <a:buNone/>
              <a:defRPr/>
            </a:pPr>
            <a:endParaRPr lang="el-GR" sz="1200" b="1" dirty="0" smtClean="0"/>
          </a:p>
          <a:p>
            <a:pPr marL="365760" indent="-256032" algn="just" fontAlgn="auto">
              <a:lnSpc>
                <a:spcPct val="150000"/>
              </a:lnSpc>
              <a:spcBef>
                <a:spcPts val="0"/>
              </a:spcBef>
              <a:spcAft>
                <a:spcPts val="600"/>
              </a:spcAft>
              <a:buClr>
                <a:schemeClr val="accent3"/>
              </a:buClr>
              <a:buFont typeface="Georgia"/>
              <a:buNone/>
              <a:defRPr/>
            </a:pPr>
            <a:r>
              <a:rPr lang="el-GR" sz="1200" b="1" dirty="0" smtClean="0">
                <a:solidFill>
                  <a:schemeClr val="tx1">
                    <a:lumMod val="85000"/>
                    <a:lumOff val="15000"/>
                  </a:schemeClr>
                </a:solidFill>
              </a:rPr>
              <a:t>Όσοι έχουν εκπέσει από οποιοδήποτε αιρετό αξίωμά τους</a:t>
            </a:r>
            <a:r>
              <a:rPr lang="el-GR" sz="1200" dirty="0" smtClean="0">
                <a:solidFill>
                  <a:schemeClr val="tx1">
                    <a:lumMod val="85000"/>
                    <a:lumOff val="15000"/>
                  </a:schemeClr>
                </a:solidFill>
              </a:rPr>
              <a:t>, </a:t>
            </a:r>
          </a:p>
          <a:p>
            <a:pPr marL="365760" indent="-256032" algn="just" fontAlgn="auto">
              <a:lnSpc>
                <a:spcPct val="150000"/>
              </a:lnSpc>
              <a:spcBef>
                <a:spcPts val="0"/>
              </a:spcBef>
              <a:spcAft>
                <a:spcPts val="600"/>
              </a:spcAft>
              <a:buClr>
                <a:schemeClr val="accent3"/>
              </a:buClr>
              <a:buFont typeface="Georgia"/>
              <a:buChar char="•"/>
              <a:defRPr/>
            </a:pPr>
            <a:r>
              <a:rPr lang="el-GR" sz="1200" b="1" dirty="0" smtClean="0">
                <a:solidFill>
                  <a:schemeClr val="tx1">
                    <a:lumMod val="85000"/>
                    <a:lumOff val="15000"/>
                  </a:schemeClr>
                </a:solidFill>
              </a:rPr>
              <a:t>κατόπιν αμετάκλητης δικαστικής απόφασης, </a:t>
            </a:r>
            <a:endParaRPr lang="el-GR" sz="1200" dirty="0" smtClean="0">
              <a:solidFill>
                <a:schemeClr val="tx1">
                  <a:lumMod val="85000"/>
                  <a:lumOff val="15000"/>
                </a:schemeClr>
              </a:solidFill>
            </a:endParaRPr>
          </a:p>
          <a:p>
            <a:pPr marL="658368" lvl="1" indent="-246888" algn="just" fontAlgn="auto">
              <a:lnSpc>
                <a:spcPct val="150000"/>
              </a:lnSpc>
              <a:spcBef>
                <a:spcPts val="0"/>
              </a:spcBef>
              <a:spcAft>
                <a:spcPts val="600"/>
              </a:spcAft>
              <a:buFont typeface="Georgia"/>
              <a:buChar char="▫"/>
              <a:defRPr/>
            </a:pPr>
            <a:r>
              <a:rPr lang="el-GR" sz="1000" i="1" dirty="0" smtClean="0">
                <a:solidFill>
                  <a:schemeClr val="tx1">
                    <a:lumMod val="85000"/>
                    <a:lumOff val="15000"/>
                  </a:schemeClr>
                </a:solidFill>
              </a:rPr>
              <a:t>ως αυτουργοί ή συμμέτοχοι σε κακούργημα ή σε οποιαδήποτε ποινή για παραχάραξη, κιβδηλεία, πλαστογραφία, ψευδή βεβαίωση, δωροδοκία, εκβίαση, κλοπή, υπεξαίρεση, απιστία, απάτη, καταπίεση, αιμομιξία, μαστροπεία, σωματεμπορία, παράνομη διακίνηση αλλοδαπών, παράβαση της νομοθεσίας για την καταπολέμηση των ναρκωτικών, τη λαθρεμπορία, καθώς και για παράβαση καθήκοντος, σύμφωνα με τα οριζόμενα στο εδάφιο </a:t>
            </a:r>
            <a:r>
              <a:rPr lang="el-GR" sz="1000" i="1" dirty="0" err="1" smtClean="0">
                <a:solidFill>
                  <a:schemeClr val="tx1">
                    <a:lumMod val="85000"/>
                    <a:lumOff val="15000"/>
                  </a:schemeClr>
                </a:solidFill>
              </a:rPr>
              <a:t>γ΄</a:t>
            </a:r>
            <a:r>
              <a:rPr lang="el-GR" sz="1000" i="1" dirty="0" smtClean="0">
                <a:solidFill>
                  <a:schemeClr val="tx1">
                    <a:lumMod val="85000"/>
                    <a:lumOff val="15000"/>
                  </a:schemeClr>
                </a:solidFill>
              </a:rPr>
              <a:t> της παραγράφου 1 του άρθρου 236 του ν. 3852/2010 </a:t>
            </a:r>
            <a:endParaRPr lang="el-GR" sz="10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Char char="•"/>
              <a:defRPr/>
            </a:pPr>
            <a:r>
              <a:rPr lang="el-GR" sz="1200" b="1" dirty="0" smtClean="0">
                <a:solidFill>
                  <a:schemeClr val="tx1">
                    <a:lumMod val="85000"/>
                    <a:lumOff val="15000"/>
                  </a:schemeClr>
                </a:solidFill>
              </a:rPr>
              <a:t>ύστερα από πειθαρχικό παράπτωμα σύμφωνα με το άρθρο 233 του Ν.3852/2010. </a:t>
            </a:r>
            <a:endParaRPr lang="el-GR" sz="12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1200" dirty="0" smtClean="0">
                <a:solidFill>
                  <a:schemeClr val="tx1">
                    <a:lumMod val="85000"/>
                    <a:lumOff val="15000"/>
                  </a:schemeClr>
                </a:solidFill>
              </a:rPr>
              <a:t>Τα κωλύματα ισχύουν για την επόμενη από την έκπτωση </a:t>
            </a:r>
            <a:r>
              <a:rPr lang="el-GR" sz="1200" dirty="0" err="1" smtClean="0">
                <a:solidFill>
                  <a:schemeClr val="tx1">
                    <a:lumMod val="85000"/>
                    <a:lumOff val="15000"/>
                  </a:schemeClr>
                </a:solidFill>
              </a:rPr>
              <a:t>αυτοδιοικητική</a:t>
            </a:r>
            <a:r>
              <a:rPr lang="el-GR" sz="1200" dirty="0" smtClean="0">
                <a:solidFill>
                  <a:schemeClr val="tx1">
                    <a:lumMod val="85000"/>
                    <a:lumOff val="15000"/>
                  </a:schemeClr>
                </a:solidFill>
              </a:rPr>
              <a:t> περίοδο. </a:t>
            </a:r>
          </a:p>
          <a:p>
            <a:pPr marL="365760" indent="-256032" algn="just" fontAlgn="auto">
              <a:lnSpc>
                <a:spcPct val="150000"/>
              </a:lnSpc>
              <a:spcBef>
                <a:spcPts val="0"/>
              </a:spcBef>
              <a:spcAft>
                <a:spcPts val="600"/>
              </a:spcAft>
              <a:buClr>
                <a:schemeClr val="accent3"/>
              </a:buClr>
              <a:buFont typeface="Georgia"/>
              <a:buNone/>
              <a:defRPr/>
            </a:pPr>
            <a:endParaRPr lang="el-GR" sz="12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1200" b="1" dirty="0" smtClean="0">
                <a:solidFill>
                  <a:schemeClr val="tx1">
                    <a:lumMod val="85000"/>
                    <a:lumOff val="15000"/>
                  </a:schemeClr>
                </a:solidFill>
              </a:rPr>
              <a:t>Όσοι θέτουν υποψηφιότητα για αξίωμα στις δημοτικές εκλογές</a:t>
            </a:r>
            <a:r>
              <a:rPr lang="el-GR" sz="1200" dirty="0" smtClean="0">
                <a:solidFill>
                  <a:schemeClr val="tx1">
                    <a:lumMod val="85000"/>
                    <a:lumOff val="15000"/>
                  </a:schemeClr>
                </a:solidFill>
              </a:rPr>
              <a:t>. </a:t>
            </a:r>
          </a:p>
          <a:p>
            <a:pPr marL="365760" indent="-256032" algn="just" fontAlgn="auto">
              <a:lnSpc>
                <a:spcPct val="150000"/>
              </a:lnSpc>
              <a:spcBef>
                <a:spcPts val="0"/>
              </a:spcBef>
              <a:spcAft>
                <a:spcPts val="600"/>
              </a:spcAft>
              <a:buClr>
                <a:schemeClr val="accent3"/>
              </a:buClr>
              <a:buFont typeface="Georgia"/>
              <a:buNone/>
              <a:defRPr/>
            </a:pPr>
            <a:r>
              <a:rPr lang="el-GR" sz="1200" dirty="0" smtClean="0">
                <a:solidFill>
                  <a:schemeClr val="tx1">
                    <a:lumMod val="85000"/>
                    <a:lumOff val="15000"/>
                  </a:schemeClr>
                </a:solidFill>
              </a:rPr>
              <a:t>Σύμπτωση στο ίδιο πρόσωπο της ιδιότητας αιρετού του πρώτου βαθμού τοπικής αυτοδιοίκησης και του δεύτερου βαθμού τοπικής αυτοδιοίκησης αποκλείεται.</a:t>
            </a:r>
          </a:p>
          <a:p>
            <a:pPr marL="365760" indent="-256032" algn="just" fontAlgn="auto">
              <a:lnSpc>
                <a:spcPct val="150000"/>
              </a:lnSpc>
              <a:spcBef>
                <a:spcPts val="0"/>
              </a:spcBef>
              <a:spcAft>
                <a:spcPts val="600"/>
              </a:spcAft>
              <a:buClr>
                <a:schemeClr val="accent3"/>
              </a:buClr>
              <a:buFont typeface="Georgia"/>
              <a:buNone/>
              <a:defRPr/>
            </a:pPr>
            <a:endParaRPr lang="el-GR" sz="1200" dirty="0">
              <a:solidFill>
                <a:schemeClr val="tx1">
                  <a:lumMod val="65000"/>
                  <a:lumOff val="3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r>
              <a:rPr lang="el-GR" sz="3200" smtClean="0"/>
              <a:t>Κωλύματα &amp; Ασυμβίβαστα</a:t>
            </a:r>
          </a:p>
        </p:txBody>
      </p:sp>
      <p:sp>
        <p:nvSpPr>
          <p:cNvPr id="15363" name="Rectangle 3"/>
          <p:cNvSpPr>
            <a:spLocks noGrp="1" noRot="1" noChangeArrowheads="1"/>
          </p:cNvSpPr>
          <p:nvPr>
            <p:ph idx="1"/>
          </p:nvPr>
        </p:nvSpPr>
        <p:spPr/>
        <p:txBody>
          <a:bodyPr>
            <a:normAutofit/>
          </a:bodyPr>
          <a:lstStyle/>
          <a:p>
            <a:pPr marL="365760" indent="-256032" algn="just" fontAlgn="auto">
              <a:lnSpc>
                <a:spcPct val="150000"/>
              </a:lnSpc>
              <a:spcBef>
                <a:spcPts val="0"/>
              </a:spcBef>
              <a:spcAft>
                <a:spcPts val="600"/>
              </a:spcAft>
              <a:buClr>
                <a:schemeClr val="accent3"/>
              </a:buClr>
              <a:buFont typeface="Georgia"/>
              <a:buNone/>
              <a:defRPr/>
            </a:pPr>
            <a:r>
              <a:rPr lang="el-GR" sz="1200" b="1" dirty="0" smtClean="0">
                <a:solidFill>
                  <a:schemeClr val="tx1">
                    <a:lumMod val="85000"/>
                    <a:lumOff val="15000"/>
                  </a:schemeClr>
                </a:solidFill>
              </a:rPr>
              <a:t>Ασυμβίβαστα</a:t>
            </a:r>
          </a:p>
          <a:p>
            <a:pPr marL="365760" indent="-256032" algn="just" fontAlgn="auto">
              <a:lnSpc>
                <a:spcPct val="150000"/>
              </a:lnSpc>
              <a:spcBef>
                <a:spcPts val="0"/>
              </a:spcBef>
              <a:spcAft>
                <a:spcPts val="600"/>
              </a:spcAft>
              <a:buClr>
                <a:schemeClr val="accent3"/>
              </a:buClr>
              <a:buFont typeface="Georgia"/>
              <a:buNone/>
              <a:defRPr/>
            </a:pPr>
            <a:r>
              <a:rPr lang="el-GR" sz="1200" dirty="0" smtClean="0">
                <a:solidFill>
                  <a:schemeClr val="tx1">
                    <a:lumMod val="85000"/>
                    <a:lumOff val="15000"/>
                  </a:schemeClr>
                </a:solidFill>
              </a:rPr>
              <a:t>Για όσους εκλεγούν περιφερειάρχες ή περιφερειακοί σύμβουλοι </a:t>
            </a:r>
            <a:r>
              <a:rPr lang="el-GR" sz="1200" b="1" dirty="0" smtClean="0">
                <a:solidFill>
                  <a:schemeClr val="tx1">
                    <a:lumMod val="85000"/>
                    <a:lumOff val="15000"/>
                  </a:schemeClr>
                </a:solidFill>
              </a:rPr>
              <a:t>τα κωλύματα αποτελούν ταυτόχρονα και ασυμβίβαστα</a:t>
            </a:r>
            <a:r>
              <a:rPr lang="el-GR" sz="1200" dirty="0" smtClean="0">
                <a:solidFill>
                  <a:schemeClr val="tx1">
                    <a:lumMod val="85000"/>
                    <a:lumOff val="15000"/>
                  </a:schemeClr>
                </a:solidFill>
              </a:rPr>
              <a:t>. </a:t>
            </a:r>
          </a:p>
          <a:p>
            <a:pPr marL="365760" indent="-256032" algn="just" fontAlgn="auto">
              <a:lnSpc>
                <a:spcPct val="150000"/>
              </a:lnSpc>
              <a:spcBef>
                <a:spcPts val="0"/>
              </a:spcBef>
              <a:spcAft>
                <a:spcPts val="600"/>
              </a:spcAft>
              <a:buClr>
                <a:schemeClr val="accent3"/>
              </a:buClr>
              <a:buFont typeface="Georgia"/>
              <a:buNone/>
              <a:defRPr/>
            </a:pPr>
            <a:r>
              <a:rPr lang="el-GR" sz="1200" dirty="0" smtClean="0">
                <a:solidFill>
                  <a:schemeClr val="tx1">
                    <a:lumMod val="85000"/>
                    <a:lumOff val="15000"/>
                  </a:schemeClr>
                </a:solidFill>
              </a:rPr>
              <a:t>Επομένως, περιφερειάρχες ή περιφερειακοί σύμβουλοι που</a:t>
            </a:r>
          </a:p>
          <a:p>
            <a:pPr marL="365760" indent="-256032" algn="just" fontAlgn="auto">
              <a:lnSpc>
                <a:spcPct val="150000"/>
              </a:lnSpc>
              <a:spcBef>
                <a:spcPts val="0"/>
              </a:spcBef>
              <a:spcAft>
                <a:spcPts val="600"/>
              </a:spcAft>
              <a:buClr>
                <a:schemeClr val="accent3"/>
              </a:buClr>
              <a:buFont typeface="Georgia"/>
              <a:buChar char="•"/>
              <a:defRPr/>
            </a:pPr>
            <a:r>
              <a:rPr lang="el-GR" sz="1200" dirty="0" smtClean="0">
                <a:solidFill>
                  <a:schemeClr val="tx1">
                    <a:lumMod val="85000"/>
                    <a:lumOff val="15000"/>
                  </a:schemeClr>
                </a:solidFill>
              </a:rPr>
              <a:t>αποδεχτούν οποιοδήποτε από τα καθήκοντα ή έργα που συνιστούν ασυμβίβαστο</a:t>
            </a:r>
          </a:p>
          <a:p>
            <a:pPr marL="365760" indent="-256032" algn="just" fontAlgn="auto">
              <a:lnSpc>
                <a:spcPct val="150000"/>
              </a:lnSpc>
              <a:spcBef>
                <a:spcPts val="0"/>
              </a:spcBef>
              <a:spcAft>
                <a:spcPts val="600"/>
              </a:spcAft>
              <a:buClr>
                <a:schemeClr val="accent3"/>
              </a:buClr>
              <a:buFont typeface="Georgia"/>
              <a:buChar char="•"/>
              <a:defRPr/>
            </a:pPr>
            <a:r>
              <a:rPr lang="el-GR" sz="1200" dirty="0" smtClean="0">
                <a:solidFill>
                  <a:schemeClr val="tx1">
                    <a:lumMod val="85000"/>
                    <a:lumOff val="15000"/>
                  </a:schemeClr>
                </a:solidFill>
              </a:rPr>
              <a:t>γίνουν δημότες σε δήμο άλλης περιφέρειας</a:t>
            </a:r>
          </a:p>
          <a:p>
            <a:pPr marL="365760" indent="-256032" algn="just" fontAlgn="auto">
              <a:lnSpc>
                <a:spcPct val="150000"/>
              </a:lnSpc>
              <a:spcBef>
                <a:spcPts val="0"/>
              </a:spcBef>
              <a:spcAft>
                <a:spcPts val="600"/>
              </a:spcAft>
              <a:buClr>
                <a:schemeClr val="accent3"/>
              </a:buClr>
              <a:buFont typeface="Georgia"/>
              <a:buChar char="•"/>
              <a:defRPr/>
            </a:pPr>
            <a:r>
              <a:rPr lang="el-GR" sz="1200" dirty="0" smtClean="0">
                <a:solidFill>
                  <a:schemeClr val="tx1">
                    <a:lumMod val="85000"/>
                    <a:lumOff val="15000"/>
                  </a:schemeClr>
                </a:solidFill>
              </a:rPr>
              <a:t>είναι οφειλέτες της περιφέρειας ή των νομικών της προσώπων δημοσίου δικαίου και δεν εξοφλήσουν την οφειλή τους σύμφωνα με τα προβλεπόμενα στο άρθρο 118 του ν. 3852/2010.</a:t>
            </a:r>
          </a:p>
          <a:p>
            <a:pPr marL="365760" indent="-256032" algn="just" fontAlgn="auto">
              <a:lnSpc>
                <a:spcPct val="150000"/>
              </a:lnSpc>
              <a:spcBef>
                <a:spcPts val="0"/>
              </a:spcBef>
              <a:spcAft>
                <a:spcPts val="600"/>
              </a:spcAft>
              <a:buClr>
                <a:schemeClr val="accent3"/>
              </a:buClr>
              <a:buFont typeface="Georgia"/>
              <a:buNone/>
              <a:defRPr/>
            </a:pPr>
            <a:r>
              <a:rPr lang="el-GR" sz="1200" b="1" dirty="0" smtClean="0">
                <a:solidFill>
                  <a:schemeClr val="tx1">
                    <a:lumMod val="85000"/>
                    <a:lumOff val="15000"/>
                  </a:schemeClr>
                </a:solidFill>
              </a:rPr>
              <a:t>εκπίπτουν από το αξίωμα τους</a:t>
            </a:r>
            <a:endParaRPr lang="el-GR" sz="12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1200" i="1" dirty="0" smtClean="0">
                <a:solidFill>
                  <a:schemeClr val="tx1">
                    <a:lumMod val="85000"/>
                    <a:lumOff val="15000"/>
                  </a:schemeClr>
                </a:solidFill>
              </a:rPr>
              <a:t>Η ύπαρξη του ασυμβιβάστου και η έκπτωση από το αξίωμα αιρετού διαπιστώνεται με απόφαση του Διοικητικού Εφετείου, στην περιφέρεια του οποίου υπάγεται η οικεία περιφέρεια, εφόσον υποβληθεί σχετική ένσταση κατά της απόφασης ανακήρυξής του. Κατά της απόφασης με την οποία διαπιστώνεται το ασυμβίβαστο χωρεί αίτηση αναίρεσης ενώπιον του Συμβουλίου της Επικρατείας, σύμφωνα με τα οριζόμενα στο άρθρο 152 του Ν. 3852/10.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r>
              <a:rPr lang="el-GR" sz="3200" smtClean="0"/>
              <a:t>Περιφερειακές εκλογές</a:t>
            </a:r>
          </a:p>
        </p:txBody>
      </p:sp>
      <p:sp>
        <p:nvSpPr>
          <p:cNvPr id="11267" name="Rectangle 3"/>
          <p:cNvSpPr>
            <a:spLocks noGrp="1" noRot="1" noChangeArrowheads="1"/>
          </p:cNvSpPr>
          <p:nvPr>
            <p:ph idx="1"/>
          </p:nvPr>
        </p:nvSpPr>
        <p:spPr/>
        <p:txBody>
          <a:bodyPr>
            <a:normAutofit fontScale="85000" lnSpcReduction="20000"/>
          </a:bodyPr>
          <a:lstStyle/>
          <a:p>
            <a:pPr marL="365760" indent="-256032" fontAlgn="auto">
              <a:lnSpc>
                <a:spcPct val="80000"/>
              </a:lnSpc>
              <a:spcAft>
                <a:spcPts val="0"/>
              </a:spcAft>
              <a:buClr>
                <a:schemeClr val="accent3"/>
              </a:buClr>
              <a:buFont typeface="Arial" charset="0"/>
              <a:buNone/>
              <a:defRPr/>
            </a:pPr>
            <a:endParaRPr lang="el-GR" dirty="0" smtClean="0"/>
          </a:p>
          <a:p>
            <a:pPr marL="365760" indent="-256032" algn="just" fontAlgn="auto">
              <a:lnSpc>
                <a:spcPct val="150000"/>
              </a:lnSpc>
              <a:spcBef>
                <a:spcPts val="0"/>
              </a:spcBef>
              <a:spcAft>
                <a:spcPts val="600"/>
              </a:spcAft>
              <a:buClr>
                <a:schemeClr val="accent3"/>
              </a:buClr>
              <a:buFont typeface="Wingdings" pitchFamily="2" charset="2"/>
              <a:buChar char="Ø"/>
              <a:defRPr/>
            </a:pPr>
            <a:r>
              <a:rPr lang="el-GR" dirty="0" smtClean="0"/>
              <a:t>Α’ γύρος: 26 </a:t>
            </a:r>
            <a:r>
              <a:rPr lang="el-GR" dirty="0" err="1" smtClean="0"/>
              <a:t>Μαϊου</a:t>
            </a:r>
            <a:r>
              <a:rPr lang="el-GR" dirty="0" smtClean="0"/>
              <a:t> 2019 μαζί με τις ευρωεκλογές</a:t>
            </a:r>
          </a:p>
          <a:p>
            <a:pPr marL="365760" indent="-256032" algn="just" fontAlgn="auto">
              <a:lnSpc>
                <a:spcPct val="150000"/>
              </a:lnSpc>
              <a:spcBef>
                <a:spcPts val="0"/>
              </a:spcBef>
              <a:spcAft>
                <a:spcPts val="600"/>
              </a:spcAft>
              <a:buClr>
                <a:schemeClr val="accent3"/>
              </a:buClr>
              <a:buFont typeface="Wingdings" pitchFamily="2" charset="2"/>
              <a:buNone/>
              <a:defRPr/>
            </a:pPr>
            <a:endParaRPr lang="el-GR" dirty="0" smtClean="0"/>
          </a:p>
          <a:p>
            <a:pPr marL="365760" indent="-256032" algn="just" fontAlgn="auto">
              <a:lnSpc>
                <a:spcPct val="150000"/>
              </a:lnSpc>
              <a:spcBef>
                <a:spcPts val="0"/>
              </a:spcBef>
              <a:spcAft>
                <a:spcPts val="600"/>
              </a:spcAft>
              <a:buClr>
                <a:schemeClr val="accent3"/>
              </a:buClr>
              <a:buFont typeface="Wingdings" pitchFamily="2" charset="2"/>
              <a:buChar char="Ø"/>
              <a:defRPr/>
            </a:pPr>
            <a:r>
              <a:rPr lang="el-GR" dirty="0" smtClean="0"/>
              <a:t>Β’ γύρος (όπου απαιτηθεί): 2 Ιουνίου 2019</a:t>
            </a:r>
          </a:p>
          <a:p>
            <a:pPr marL="365760" indent="-256032" algn="just" fontAlgn="auto">
              <a:lnSpc>
                <a:spcPct val="150000"/>
              </a:lnSpc>
              <a:spcBef>
                <a:spcPts val="0"/>
              </a:spcBef>
              <a:spcAft>
                <a:spcPts val="600"/>
              </a:spcAft>
              <a:buClr>
                <a:schemeClr val="accent3"/>
              </a:buClr>
              <a:buFont typeface="Wingdings" pitchFamily="2" charset="2"/>
              <a:buNone/>
              <a:defRPr/>
            </a:pPr>
            <a:endParaRPr lang="el-GR" dirty="0" smtClean="0"/>
          </a:p>
          <a:p>
            <a:pPr marL="365760" indent="-256032" algn="just" fontAlgn="auto">
              <a:lnSpc>
                <a:spcPct val="150000"/>
              </a:lnSpc>
              <a:spcBef>
                <a:spcPts val="0"/>
              </a:spcBef>
              <a:spcAft>
                <a:spcPts val="600"/>
              </a:spcAft>
              <a:buClr>
                <a:schemeClr val="accent3"/>
              </a:buClr>
              <a:buFont typeface="Wingdings" pitchFamily="2" charset="2"/>
              <a:buChar char="Ø"/>
              <a:defRPr/>
            </a:pPr>
            <a:r>
              <a:rPr lang="el-GR" dirty="0" smtClean="0"/>
              <a:t>Εγκατάσταση αρχών: 1 Σεπτεμβρίου 2019</a:t>
            </a:r>
          </a:p>
          <a:p>
            <a:pPr marL="365760" indent="-256032" algn="just" fontAlgn="auto">
              <a:lnSpc>
                <a:spcPct val="150000"/>
              </a:lnSpc>
              <a:spcBef>
                <a:spcPts val="0"/>
              </a:spcBef>
              <a:spcAft>
                <a:spcPts val="600"/>
              </a:spcAft>
              <a:buClr>
                <a:schemeClr val="accent3"/>
              </a:buClr>
              <a:buFont typeface="Wingdings" pitchFamily="2" charset="2"/>
              <a:buNone/>
              <a:defRPr/>
            </a:pPr>
            <a:endParaRPr lang="el-GR" dirty="0" smtClean="0"/>
          </a:p>
          <a:p>
            <a:pPr marL="365760" indent="-256032" algn="just" fontAlgn="auto">
              <a:lnSpc>
                <a:spcPct val="150000"/>
              </a:lnSpc>
              <a:spcBef>
                <a:spcPts val="0"/>
              </a:spcBef>
              <a:spcAft>
                <a:spcPts val="600"/>
              </a:spcAft>
              <a:buClr>
                <a:schemeClr val="accent3"/>
              </a:buClr>
              <a:buFont typeface="Wingdings" pitchFamily="2" charset="2"/>
              <a:buChar char="Ø"/>
              <a:defRPr/>
            </a:pPr>
            <a:r>
              <a:rPr lang="el-GR" dirty="0" smtClean="0"/>
              <a:t>Λήξη θητείας: 31 Δεκεμβρίου 2023</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r>
              <a:rPr lang="el-GR" sz="3200" smtClean="0"/>
              <a:t>Κωλύματα &amp; Ασυμβίβαστα</a:t>
            </a:r>
          </a:p>
        </p:txBody>
      </p:sp>
      <p:sp>
        <p:nvSpPr>
          <p:cNvPr id="15363" name="Rectangle 3"/>
          <p:cNvSpPr>
            <a:spLocks noGrp="1" noRot="1" noChangeArrowheads="1"/>
          </p:cNvSpPr>
          <p:nvPr>
            <p:ph idx="1"/>
          </p:nvPr>
        </p:nvSpPr>
        <p:spPr/>
        <p:txBody>
          <a:bodyPr>
            <a:normAutofit/>
          </a:bodyPr>
          <a:lstStyle/>
          <a:p>
            <a:pPr marL="365760" indent="-256032" algn="just" fontAlgn="auto">
              <a:lnSpc>
                <a:spcPct val="160000"/>
              </a:lnSpc>
              <a:spcBef>
                <a:spcPts val="0"/>
              </a:spcBef>
              <a:spcAft>
                <a:spcPts val="0"/>
              </a:spcAft>
              <a:buClr>
                <a:schemeClr val="accent3"/>
              </a:buClr>
              <a:buFont typeface="Arial" charset="0"/>
              <a:buNone/>
              <a:defRPr/>
            </a:pPr>
            <a:endParaRPr lang="el-GR" sz="1200" b="1" dirty="0" smtClean="0"/>
          </a:p>
          <a:p>
            <a:pPr marL="365760" indent="-256032" fontAlgn="auto">
              <a:spcAft>
                <a:spcPts val="0"/>
              </a:spcAft>
              <a:buClr>
                <a:schemeClr val="accent3"/>
              </a:buClr>
              <a:buFont typeface="Georgia"/>
              <a:buNone/>
              <a:defRPr/>
            </a:pPr>
            <a:endParaRPr lang="el-GR" sz="1200" dirty="0" smtClean="0"/>
          </a:p>
          <a:p>
            <a:pPr marL="365760" indent="-256032" algn="just" fontAlgn="auto">
              <a:lnSpc>
                <a:spcPct val="150000"/>
              </a:lnSpc>
              <a:spcBef>
                <a:spcPts val="0"/>
              </a:spcBef>
              <a:spcAft>
                <a:spcPts val="600"/>
              </a:spcAft>
              <a:buClr>
                <a:schemeClr val="accent3"/>
              </a:buClr>
              <a:buFont typeface="Georgia"/>
              <a:buNone/>
              <a:defRPr/>
            </a:pPr>
            <a:r>
              <a:rPr lang="el-GR" sz="1400" b="1" dirty="0" smtClean="0">
                <a:solidFill>
                  <a:schemeClr val="tx1">
                    <a:lumMod val="85000"/>
                    <a:lumOff val="15000"/>
                  </a:schemeClr>
                </a:solidFill>
              </a:rPr>
              <a:t>Αναστολή επαγγελματικής δραστηριότητας του περιφερειάρχη</a:t>
            </a:r>
            <a:endParaRPr lang="el-GR" sz="14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1400" dirty="0" smtClean="0">
                <a:solidFill>
                  <a:schemeClr val="tx1">
                    <a:lumMod val="85000"/>
                    <a:lumOff val="15000"/>
                  </a:schemeClr>
                </a:solidFill>
              </a:rPr>
              <a:t>στο άρθρο 119 του Ν. 3852/ 2010, προβλέπεται η αναστολή οποιασδήποτε επαγγελματικής δραστηριότητας του περιφερειάρχη, ενώ παράλληλα λαμβάνεται μέριμνα για την καταβολή του συνόλου των ασφαλιστικών εισφορών του περιφερειάρχη, του οποίου αναστέλλεται η επαγγελματική δραστηριότητα, από την οικεία περιφέρεια με επιβάρυνση του προϋπολογισμού της.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xfrm>
            <a:off x="457200" y="1143000"/>
            <a:ext cx="8229600" cy="846138"/>
          </a:xfrm>
        </p:spPr>
        <p:txBody>
          <a:bodyPr/>
          <a:lstStyle/>
          <a:p>
            <a:r>
              <a:rPr lang="el-GR" sz="3200" smtClean="0"/>
              <a:t>Εκλογείς</a:t>
            </a:r>
            <a:r>
              <a:rPr lang="en-US" sz="3200" smtClean="0"/>
              <a:t> (1)</a:t>
            </a:r>
            <a:endParaRPr lang="el-GR" sz="3200" smtClean="0"/>
          </a:p>
        </p:txBody>
      </p:sp>
      <p:sp>
        <p:nvSpPr>
          <p:cNvPr id="12291" name="Rectangle 3"/>
          <p:cNvSpPr>
            <a:spLocks noGrp="1" noRot="1" noChangeArrowheads="1"/>
          </p:cNvSpPr>
          <p:nvPr>
            <p:ph idx="1"/>
          </p:nvPr>
        </p:nvSpPr>
        <p:spPr/>
        <p:txBody>
          <a:bodyPr>
            <a:normAutofit fontScale="70000" lnSpcReduction="20000"/>
          </a:bodyPr>
          <a:lstStyle/>
          <a:p>
            <a:pPr marL="365760" indent="-256032" fontAlgn="auto">
              <a:lnSpc>
                <a:spcPct val="80000"/>
              </a:lnSpc>
              <a:spcAft>
                <a:spcPts val="0"/>
              </a:spcAft>
              <a:buClr>
                <a:schemeClr val="accent3"/>
              </a:buClr>
              <a:buFont typeface="Arial" charset="0"/>
              <a:buNone/>
              <a:defRPr/>
            </a:pPr>
            <a:r>
              <a:rPr lang="el-GR" sz="2400" dirty="0" smtClean="0">
                <a:solidFill>
                  <a:schemeClr val="tx1">
                    <a:lumMod val="85000"/>
                    <a:lumOff val="15000"/>
                  </a:schemeClr>
                </a:solidFill>
              </a:rPr>
              <a:t>Δικαίωμα ψήφου έχουν:</a:t>
            </a:r>
          </a:p>
          <a:p>
            <a:pPr marL="365760" indent="-256032" fontAlgn="auto">
              <a:lnSpc>
                <a:spcPct val="80000"/>
              </a:lnSpc>
              <a:spcAft>
                <a:spcPts val="0"/>
              </a:spcAft>
              <a:buClr>
                <a:schemeClr val="accent3"/>
              </a:buClr>
              <a:buFont typeface="Arial" charset="0"/>
              <a:buNone/>
              <a:defRPr/>
            </a:pPr>
            <a:endParaRPr lang="el-GR" sz="24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Char char="•"/>
              <a:defRPr/>
            </a:pPr>
            <a:r>
              <a:rPr lang="el-GR" sz="2400" dirty="0" smtClean="0">
                <a:solidFill>
                  <a:schemeClr val="tx1">
                    <a:lumMod val="85000"/>
                    <a:lumOff val="15000"/>
                  </a:schemeClr>
                </a:solidFill>
              </a:rPr>
              <a:t>όλοι οι δημότες Δήμου της οικείας περιφέρειας</a:t>
            </a:r>
          </a:p>
          <a:p>
            <a:pPr marL="365760" indent="-256032" algn="just" fontAlgn="auto">
              <a:lnSpc>
                <a:spcPct val="150000"/>
              </a:lnSpc>
              <a:spcBef>
                <a:spcPts val="0"/>
              </a:spcBef>
              <a:spcAft>
                <a:spcPts val="600"/>
              </a:spcAft>
              <a:buClr>
                <a:schemeClr val="accent3"/>
              </a:buClr>
              <a:buFont typeface="Georgia"/>
              <a:buChar char="•"/>
              <a:defRPr/>
            </a:pPr>
            <a:r>
              <a:rPr lang="el-GR" sz="2400" dirty="0" smtClean="0">
                <a:solidFill>
                  <a:schemeClr val="tx1">
                    <a:lumMod val="85000"/>
                    <a:lumOff val="15000"/>
                  </a:schemeClr>
                </a:solidFill>
              </a:rPr>
              <a:t>οι πολίτες των κρατών μελών της Ευρωπαϊκής Ένωσης οι οποίοι είναι εγγεγραμμένοι στους ειδικούς εκλογικούς καταλόγους των δήμων αυτών </a:t>
            </a:r>
            <a:endParaRPr lang="en-US" sz="24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2400" dirty="0" smtClean="0">
                <a:solidFill>
                  <a:schemeClr val="tx1">
                    <a:lumMod val="85000"/>
                    <a:lumOff val="15000"/>
                  </a:schemeClr>
                </a:solidFill>
              </a:rPr>
              <a:t>και οι οποίοι σωρευτικά</a:t>
            </a:r>
            <a:r>
              <a:rPr lang="el-GR" sz="2400" b="1" dirty="0" smtClean="0">
                <a:solidFill>
                  <a:schemeClr val="tx1">
                    <a:lumMod val="85000"/>
                    <a:lumOff val="15000"/>
                  </a:schemeClr>
                </a:solidFill>
              </a:rPr>
              <a:t>:</a:t>
            </a:r>
            <a:r>
              <a:rPr lang="el-GR" sz="2400" dirty="0" smtClean="0">
                <a:solidFill>
                  <a:schemeClr val="tx1">
                    <a:lumMod val="85000"/>
                    <a:lumOff val="15000"/>
                  </a:schemeClr>
                </a:solidFill>
              </a:rPr>
              <a:t> </a:t>
            </a:r>
          </a:p>
          <a:p>
            <a:pPr marL="658368" lvl="1" indent="-246888" algn="just" fontAlgn="auto">
              <a:lnSpc>
                <a:spcPct val="150000"/>
              </a:lnSpc>
              <a:spcBef>
                <a:spcPts val="0"/>
              </a:spcBef>
              <a:spcAft>
                <a:spcPts val="600"/>
              </a:spcAft>
              <a:buFont typeface="Georgia"/>
              <a:buChar char="▫"/>
              <a:defRPr/>
            </a:pPr>
            <a:r>
              <a:rPr lang="el-GR" sz="2000" dirty="0" smtClean="0"/>
              <a:t>έχουν συμπληρώσει το 17ο έτος της ηλικίας τους, δηλαδή έχουν γεννηθεί μέχρι και την 31.12.2002,</a:t>
            </a:r>
          </a:p>
          <a:p>
            <a:pPr marL="658368" lvl="1" indent="-246888" algn="just" fontAlgn="auto">
              <a:lnSpc>
                <a:spcPct val="150000"/>
              </a:lnSpc>
              <a:spcBef>
                <a:spcPts val="0"/>
              </a:spcBef>
              <a:spcAft>
                <a:spcPts val="600"/>
              </a:spcAft>
              <a:buFont typeface="Georgia"/>
              <a:buChar char="▫"/>
              <a:defRPr/>
            </a:pPr>
            <a:r>
              <a:rPr lang="el-GR" sz="2000" dirty="0" smtClean="0"/>
              <a:t>είναι εγγεγραμμένοι στον εκλογικό κατάλογο δήμου της οικείας περιφέρειας,</a:t>
            </a:r>
          </a:p>
          <a:p>
            <a:pPr marL="658368" lvl="1" indent="-246888" algn="just" fontAlgn="auto">
              <a:lnSpc>
                <a:spcPct val="150000"/>
              </a:lnSpc>
              <a:spcBef>
                <a:spcPts val="0"/>
              </a:spcBef>
              <a:spcAft>
                <a:spcPts val="600"/>
              </a:spcAft>
              <a:buFont typeface="Georgia"/>
              <a:buChar char="▫"/>
              <a:defRPr/>
            </a:pPr>
            <a:r>
              <a:rPr lang="el-GR" sz="2000" dirty="0" smtClean="0"/>
              <a:t>δεν έχουν στερηθεί το εκλογικό τους δικαίωμα. </a:t>
            </a:r>
          </a:p>
          <a:p>
            <a:pPr marL="365760" indent="-256032" fontAlgn="auto">
              <a:lnSpc>
                <a:spcPct val="80000"/>
              </a:lnSpc>
              <a:spcAft>
                <a:spcPts val="0"/>
              </a:spcAft>
              <a:buClr>
                <a:schemeClr val="accent3"/>
              </a:buClr>
              <a:buFont typeface="Arial" charset="0"/>
              <a:buNone/>
              <a:defRPr/>
            </a:pPr>
            <a:r>
              <a:rPr lang="el-GR" sz="2400" dirty="0" smtClean="0"/>
              <a:t/>
            </a:r>
            <a:br>
              <a:rPr lang="el-GR" sz="2400" dirty="0" smtClean="0"/>
            </a:br>
            <a:endParaRPr lang="el-GR"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457200" y="1143000"/>
            <a:ext cx="8229600" cy="917575"/>
          </a:xfrm>
        </p:spPr>
        <p:txBody>
          <a:bodyPr/>
          <a:lstStyle/>
          <a:p>
            <a:r>
              <a:rPr lang="el-GR" sz="3200" smtClean="0"/>
              <a:t>Εκλογείς</a:t>
            </a:r>
            <a:r>
              <a:rPr lang="en-US" sz="3200" smtClean="0"/>
              <a:t> (2)</a:t>
            </a:r>
            <a:endParaRPr lang="el-GR" sz="3200" smtClean="0"/>
          </a:p>
        </p:txBody>
      </p:sp>
      <p:sp>
        <p:nvSpPr>
          <p:cNvPr id="12291" name="Rectangle 3"/>
          <p:cNvSpPr>
            <a:spLocks noGrp="1" noRot="1" noChangeArrowheads="1"/>
          </p:cNvSpPr>
          <p:nvPr>
            <p:ph idx="1"/>
          </p:nvPr>
        </p:nvSpPr>
        <p:spPr>
          <a:xfrm>
            <a:off x="457200" y="1989138"/>
            <a:ext cx="8229600" cy="4584700"/>
          </a:xfrm>
        </p:spPr>
        <p:txBody>
          <a:bodyPr>
            <a:normAutofit fontScale="70000" lnSpcReduction="20000"/>
          </a:bodyPr>
          <a:lstStyle/>
          <a:p>
            <a:pPr marL="365760" indent="-256032" fontAlgn="auto">
              <a:spcAft>
                <a:spcPts val="0"/>
              </a:spcAft>
              <a:buClr>
                <a:schemeClr val="accent3"/>
              </a:buClr>
              <a:buFont typeface="Georgia"/>
              <a:buChar char="•"/>
              <a:defRPr/>
            </a:pPr>
            <a:endParaRPr lang="el-GR" sz="2400" b="1" dirty="0" smtClean="0"/>
          </a:p>
          <a:p>
            <a:pPr marL="365760" indent="-256032" algn="just" fontAlgn="auto">
              <a:lnSpc>
                <a:spcPct val="150000"/>
              </a:lnSpc>
              <a:spcBef>
                <a:spcPts val="0"/>
              </a:spcBef>
              <a:spcAft>
                <a:spcPts val="0"/>
              </a:spcAft>
              <a:buClr>
                <a:schemeClr val="accent3"/>
              </a:buClr>
              <a:buFont typeface="Georgia"/>
              <a:buNone/>
              <a:defRPr/>
            </a:pPr>
            <a:r>
              <a:rPr lang="el-GR" sz="2400" dirty="0" smtClean="0">
                <a:solidFill>
                  <a:schemeClr val="tx1">
                    <a:lumMod val="85000"/>
                    <a:lumOff val="15000"/>
                  </a:schemeClr>
                </a:solidFill>
              </a:rPr>
              <a:t>Στις περιφερειακές εκλογές ψηφίζουν </a:t>
            </a:r>
            <a:endParaRPr lang="en-US" sz="2400" dirty="0" smtClean="0">
              <a:solidFill>
                <a:schemeClr val="tx1">
                  <a:lumMod val="85000"/>
                  <a:lumOff val="15000"/>
                </a:schemeClr>
              </a:solidFill>
            </a:endParaRPr>
          </a:p>
          <a:p>
            <a:pPr marL="365760" indent="-256032" algn="just" fontAlgn="auto">
              <a:lnSpc>
                <a:spcPct val="150000"/>
              </a:lnSpc>
              <a:spcBef>
                <a:spcPts val="0"/>
              </a:spcBef>
              <a:spcAft>
                <a:spcPts val="0"/>
              </a:spcAft>
              <a:buClr>
                <a:schemeClr val="accent3"/>
              </a:buClr>
              <a:buFont typeface="Georgia"/>
              <a:buChar char="•"/>
              <a:defRPr/>
            </a:pPr>
            <a:r>
              <a:rPr lang="el-GR" sz="2400" dirty="0" smtClean="0">
                <a:solidFill>
                  <a:schemeClr val="tx1">
                    <a:lumMod val="85000"/>
                    <a:lumOff val="15000"/>
                  </a:schemeClr>
                </a:solidFill>
              </a:rPr>
              <a:t>για περιφερειάρχη και </a:t>
            </a:r>
            <a:endParaRPr lang="en-US" sz="2400" dirty="0" smtClean="0">
              <a:solidFill>
                <a:schemeClr val="tx1">
                  <a:lumMod val="85000"/>
                  <a:lumOff val="15000"/>
                </a:schemeClr>
              </a:solidFill>
            </a:endParaRPr>
          </a:p>
          <a:p>
            <a:pPr marL="365760" indent="-256032" algn="just" fontAlgn="auto">
              <a:lnSpc>
                <a:spcPct val="150000"/>
              </a:lnSpc>
              <a:spcBef>
                <a:spcPts val="0"/>
              </a:spcBef>
              <a:spcAft>
                <a:spcPts val="0"/>
              </a:spcAft>
              <a:buClr>
                <a:schemeClr val="accent3"/>
              </a:buClr>
              <a:buFont typeface="Georgia"/>
              <a:buChar char="•"/>
              <a:defRPr/>
            </a:pPr>
            <a:r>
              <a:rPr lang="el-GR" sz="2400" dirty="0" smtClean="0">
                <a:solidFill>
                  <a:schemeClr val="tx1">
                    <a:lumMod val="85000"/>
                    <a:lumOff val="15000"/>
                  </a:schemeClr>
                </a:solidFill>
              </a:rPr>
              <a:t>για περιφερειακούς συμβούλους</a:t>
            </a:r>
          </a:p>
          <a:p>
            <a:pPr marL="365760" indent="-256032" algn="just" fontAlgn="auto">
              <a:lnSpc>
                <a:spcPct val="150000"/>
              </a:lnSpc>
              <a:spcBef>
                <a:spcPts val="0"/>
              </a:spcBef>
              <a:spcAft>
                <a:spcPts val="0"/>
              </a:spcAft>
              <a:buClr>
                <a:schemeClr val="accent3"/>
              </a:buClr>
              <a:buFont typeface="Georgia"/>
              <a:buNone/>
              <a:defRPr/>
            </a:pPr>
            <a:endParaRPr lang="el-GR" sz="2400" b="1" dirty="0" smtClean="0">
              <a:solidFill>
                <a:schemeClr val="tx1">
                  <a:lumMod val="65000"/>
                  <a:lumOff val="35000"/>
                </a:schemeClr>
              </a:solidFill>
            </a:endParaRPr>
          </a:p>
          <a:p>
            <a:pPr marL="365760" indent="-256032" algn="just" fontAlgn="auto">
              <a:lnSpc>
                <a:spcPct val="150000"/>
              </a:lnSpc>
              <a:spcBef>
                <a:spcPts val="0"/>
              </a:spcBef>
              <a:spcAft>
                <a:spcPts val="0"/>
              </a:spcAft>
              <a:buClr>
                <a:schemeClr val="accent3"/>
              </a:buClr>
              <a:buFont typeface="Georgia"/>
              <a:buNone/>
              <a:defRPr/>
            </a:pPr>
            <a:r>
              <a:rPr lang="el-GR" sz="2400" b="1" dirty="0" smtClean="0">
                <a:solidFill>
                  <a:schemeClr val="tx1">
                    <a:lumMod val="65000"/>
                    <a:lumOff val="35000"/>
                  </a:schemeClr>
                </a:solidFill>
              </a:rPr>
              <a:t>Η άσκηση εκλογικού δικαιώματος είναι υποχρεωτική </a:t>
            </a:r>
          </a:p>
          <a:p>
            <a:pPr marL="365760" indent="-256032" algn="just" fontAlgn="auto">
              <a:lnSpc>
                <a:spcPct val="150000"/>
              </a:lnSpc>
              <a:spcBef>
                <a:spcPts val="0"/>
              </a:spcBef>
              <a:spcAft>
                <a:spcPts val="0"/>
              </a:spcAft>
              <a:buClr>
                <a:schemeClr val="accent3"/>
              </a:buClr>
              <a:buFont typeface="Georgia"/>
              <a:buNone/>
              <a:defRPr/>
            </a:pPr>
            <a:endParaRPr lang="el-GR" sz="2400" dirty="0" smtClean="0">
              <a:solidFill>
                <a:schemeClr val="tx1">
                  <a:lumMod val="65000"/>
                  <a:lumOff val="35000"/>
                </a:schemeClr>
              </a:solidFill>
            </a:endParaRPr>
          </a:p>
          <a:p>
            <a:pPr marL="365760" indent="-256032" algn="just" fontAlgn="auto">
              <a:lnSpc>
                <a:spcPct val="150000"/>
              </a:lnSpc>
              <a:spcBef>
                <a:spcPts val="0"/>
              </a:spcBef>
              <a:spcAft>
                <a:spcPts val="0"/>
              </a:spcAft>
              <a:buClr>
                <a:schemeClr val="accent3"/>
              </a:buClr>
              <a:buFont typeface="Georgia"/>
              <a:buNone/>
              <a:defRPr/>
            </a:pPr>
            <a:r>
              <a:rPr lang="el-GR" sz="2400" dirty="0" smtClean="0">
                <a:solidFill>
                  <a:schemeClr val="tx1">
                    <a:lumMod val="85000"/>
                    <a:lumOff val="15000"/>
                  </a:schemeClr>
                </a:solidFill>
              </a:rPr>
              <a:t>Από την υποχρέωση αυτή εξαιρούνται:</a:t>
            </a:r>
          </a:p>
          <a:p>
            <a:pPr marL="365760" indent="-256032" algn="just" fontAlgn="auto">
              <a:lnSpc>
                <a:spcPct val="150000"/>
              </a:lnSpc>
              <a:spcBef>
                <a:spcPts val="0"/>
              </a:spcBef>
              <a:spcAft>
                <a:spcPts val="0"/>
              </a:spcAft>
              <a:buClr>
                <a:schemeClr val="accent3"/>
              </a:buClr>
              <a:buFont typeface="Georgia"/>
              <a:buChar char="•"/>
              <a:defRPr/>
            </a:pPr>
            <a:r>
              <a:rPr lang="el-GR" sz="2400" dirty="0" smtClean="0">
                <a:solidFill>
                  <a:schemeClr val="tx1">
                    <a:lumMod val="85000"/>
                    <a:lumOff val="15000"/>
                  </a:schemeClr>
                </a:solidFill>
              </a:rPr>
              <a:t>Οι κάτοικοι του εξωτερικού</a:t>
            </a:r>
          </a:p>
          <a:p>
            <a:pPr marL="365760" indent="-256032" algn="just" fontAlgn="auto">
              <a:lnSpc>
                <a:spcPct val="150000"/>
              </a:lnSpc>
              <a:spcBef>
                <a:spcPts val="0"/>
              </a:spcBef>
              <a:spcAft>
                <a:spcPts val="0"/>
              </a:spcAft>
              <a:buClr>
                <a:schemeClr val="accent3"/>
              </a:buClr>
              <a:buFont typeface="Georgia"/>
              <a:buChar char="•"/>
              <a:defRPr/>
            </a:pPr>
            <a:r>
              <a:rPr lang="el-GR" sz="2400" dirty="0" smtClean="0">
                <a:solidFill>
                  <a:schemeClr val="tx1">
                    <a:lumMod val="85000"/>
                    <a:lumOff val="15000"/>
                  </a:schemeClr>
                </a:solidFill>
              </a:rPr>
              <a:t>Όσοι έχουν υπερβεί το 70ό</a:t>
            </a:r>
            <a:r>
              <a:rPr lang="el-GR" sz="2400" baseline="30000" dirty="0" smtClean="0">
                <a:solidFill>
                  <a:schemeClr val="tx1">
                    <a:lumMod val="85000"/>
                    <a:lumOff val="15000"/>
                  </a:schemeClr>
                </a:solidFill>
              </a:rPr>
              <a:t> </a:t>
            </a:r>
            <a:r>
              <a:rPr lang="el-GR" sz="2400" dirty="0" smtClean="0">
                <a:solidFill>
                  <a:schemeClr val="tx1">
                    <a:lumMod val="85000"/>
                    <a:lumOff val="15000"/>
                  </a:schemeClr>
                </a:solidFill>
              </a:rPr>
              <a:t>έτος της ηλικίας τους</a:t>
            </a:r>
          </a:p>
          <a:p>
            <a:pPr marL="365760" indent="-256032" algn="just" fontAlgn="auto">
              <a:lnSpc>
                <a:spcPct val="150000"/>
              </a:lnSpc>
              <a:spcBef>
                <a:spcPts val="0"/>
              </a:spcBef>
              <a:spcAft>
                <a:spcPts val="0"/>
              </a:spcAft>
              <a:buClr>
                <a:schemeClr val="accent3"/>
              </a:buClr>
              <a:buFont typeface="Georgia"/>
              <a:buChar char="•"/>
              <a:defRPr/>
            </a:pPr>
            <a:r>
              <a:rPr lang="el-GR" sz="2400" dirty="0" smtClean="0">
                <a:solidFill>
                  <a:schemeClr val="tx1">
                    <a:lumMod val="85000"/>
                    <a:lumOff val="15000"/>
                  </a:schemeClr>
                </a:solidFill>
              </a:rPr>
              <a:t>Όσοι διαμένουν την ημέρα της ψηφοφορίας σε απόσταση μεγαλύτερη από 200 χιλιόμετρα από το εκλογικό τμήμα όπου ψηφίζουν</a:t>
            </a:r>
          </a:p>
          <a:p>
            <a:pPr marL="365760" indent="-256032" fontAlgn="auto">
              <a:lnSpc>
                <a:spcPct val="80000"/>
              </a:lnSpc>
              <a:spcAft>
                <a:spcPts val="0"/>
              </a:spcAft>
              <a:buClr>
                <a:schemeClr val="accent3"/>
              </a:buClr>
              <a:buFont typeface="Arial" charset="0"/>
              <a:buNone/>
              <a:defRPr/>
            </a:pPr>
            <a:r>
              <a:rPr lang="el-GR" sz="2400" dirty="0" smtClean="0"/>
              <a:t/>
            </a:r>
            <a:br>
              <a:rPr lang="el-GR" sz="2400" dirty="0" smtClean="0"/>
            </a:br>
            <a:endParaRPr lang="el-GR"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457200" y="1143000"/>
            <a:ext cx="8229600" cy="846138"/>
          </a:xfrm>
        </p:spPr>
        <p:txBody>
          <a:bodyPr/>
          <a:lstStyle/>
          <a:p>
            <a:r>
              <a:rPr lang="el-GR" sz="3200" smtClean="0"/>
              <a:t>Εκλόγιμοι</a:t>
            </a:r>
            <a:r>
              <a:rPr lang="en-US" sz="3200" smtClean="0"/>
              <a:t> (1)</a:t>
            </a:r>
            <a:endParaRPr lang="el-GR" sz="3200" smtClean="0"/>
          </a:p>
        </p:txBody>
      </p:sp>
      <p:sp>
        <p:nvSpPr>
          <p:cNvPr id="13315" name="Rectangle 3"/>
          <p:cNvSpPr>
            <a:spLocks noGrp="1" noRot="1" noChangeArrowheads="1"/>
          </p:cNvSpPr>
          <p:nvPr>
            <p:ph idx="1"/>
          </p:nvPr>
        </p:nvSpPr>
        <p:spPr>
          <a:xfrm>
            <a:off x="457200" y="1989138"/>
            <a:ext cx="8229600" cy="4584700"/>
          </a:xfrm>
        </p:spPr>
        <p:txBody>
          <a:bodyPr>
            <a:noAutofit/>
          </a:bodyPr>
          <a:lstStyle/>
          <a:p>
            <a:pPr marL="365760" indent="-256032" algn="just" fontAlgn="auto">
              <a:lnSpc>
                <a:spcPct val="150000"/>
              </a:lnSpc>
              <a:spcBef>
                <a:spcPts val="0"/>
              </a:spcBef>
              <a:spcAft>
                <a:spcPts val="0"/>
              </a:spcAft>
              <a:buClr>
                <a:schemeClr val="accent3"/>
              </a:buClr>
              <a:buFont typeface="Arial" charset="0"/>
              <a:buNone/>
              <a:defRPr/>
            </a:pPr>
            <a:r>
              <a:rPr lang="el-GR" sz="1400" b="1" dirty="0" smtClean="0">
                <a:solidFill>
                  <a:schemeClr val="tx1">
                    <a:lumMod val="85000"/>
                    <a:lumOff val="15000"/>
                  </a:schemeClr>
                </a:solidFill>
              </a:rPr>
              <a:t>Περιφερειάρχες μπορούν να εκλεγούν:</a:t>
            </a:r>
          </a:p>
          <a:p>
            <a:pPr marL="365760" indent="-256032" algn="just" fontAlgn="auto">
              <a:lnSpc>
                <a:spcPct val="150000"/>
              </a:lnSpc>
              <a:spcBef>
                <a:spcPts val="0"/>
              </a:spcBef>
              <a:spcAft>
                <a:spcPts val="0"/>
              </a:spcAft>
              <a:buClr>
                <a:schemeClr val="accent3"/>
              </a:buClr>
              <a:buFont typeface="Arial" charset="0"/>
              <a:buNone/>
              <a:defRPr/>
            </a:pPr>
            <a:endParaRPr lang="el-GR" sz="1400" b="1" dirty="0" smtClean="0">
              <a:solidFill>
                <a:schemeClr val="tx1">
                  <a:lumMod val="65000"/>
                  <a:lumOff val="35000"/>
                </a:schemeClr>
              </a:solidFill>
            </a:endParaRPr>
          </a:p>
          <a:p>
            <a:pPr marL="365760" indent="-256032" algn="just" fontAlgn="auto">
              <a:lnSpc>
                <a:spcPct val="150000"/>
              </a:lnSpc>
              <a:spcBef>
                <a:spcPts val="0"/>
              </a:spcBef>
              <a:spcAft>
                <a:spcPts val="0"/>
              </a:spcAft>
              <a:buClr>
                <a:schemeClr val="accent3"/>
              </a:buClr>
              <a:buFont typeface="Georgia"/>
              <a:buChar char="•"/>
              <a:defRPr/>
            </a:pPr>
            <a:r>
              <a:rPr lang="el-GR" sz="1400" dirty="0" smtClean="0">
                <a:solidFill>
                  <a:schemeClr val="tx1">
                    <a:lumMod val="85000"/>
                    <a:lumOff val="15000"/>
                  </a:schemeClr>
                </a:solidFill>
              </a:rPr>
              <a:t>οι εγγεγραμμένοι στον εκλογικό κατάλογο Δήμου της οικείας περιφέρειας, οι οποίοι</a:t>
            </a:r>
          </a:p>
          <a:p>
            <a:pPr marL="658368" lvl="1" indent="-246888" algn="just" fontAlgn="auto">
              <a:lnSpc>
                <a:spcPct val="150000"/>
              </a:lnSpc>
              <a:spcBef>
                <a:spcPts val="0"/>
              </a:spcBef>
              <a:spcAft>
                <a:spcPts val="0"/>
              </a:spcAft>
              <a:buFont typeface="Georgia"/>
              <a:buChar char="▫"/>
              <a:defRPr/>
            </a:pPr>
            <a:r>
              <a:rPr lang="el-GR" sz="1400" dirty="0" smtClean="0"/>
              <a:t>έχουν την </a:t>
            </a:r>
            <a:r>
              <a:rPr lang="el-GR" sz="1400" b="1" dirty="0" smtClean="0"/>
              <a:t>ικανότητα του εκλέγειν</a:t>
            </a:r>
            <a:endParaRPr lang="el-GR" sz="1400" dirty="0" smtClean="0"/>
          </a:p>
          <a:p>
            <a:pPr marL="658368" lvl="1" indent="-246888" algn="just" fontAlgn="auto">
              <a:lnSpc>
                <a:spcPct val="150000"/>
              </a:lnSpc>
              <a:spcBef>
                <a:spcPts val="0"/>
              </a:spcBef>
              <a:spcAft>
                <a:spcPts val="0"/>
              </a:spcAft>
              <a:buFont typeface="Georgia"/>
              <a:buChar char="▫"/>
              <a:defRPr/>
            </a:pPr>
            <a:r>
              <a:rPr lang="el-GR" sz="1400" dirty="0" smtClean="0"/>
              <a:t>έχουν συμπληρώσει το </a:t>
            </a:r>
            <a:r>
              <a:rPr lang="el-GR" sz="1400" b="1" dirty="0" smtClean="0"/>
              <a:t>21ο</a:t>
            </a:r>
            <a:r>
              <a:rPr lang="el-GR" sz="1400" dirty="0" smtClean="0"/>
              <a:t> έτος της ηλικίας τους κατά  την ημέρα διενέργειας των εκλογών.</a:t>
            </a:r>
            <a:endParaRPr lang="el-GR" sz="1400" b="1" dirty="0" smtClean="0"/>
          </a:p>
          <a:p>
            <a:pPr marL="365760" indent="-256032" algn="just" fontAlgn="auto">
              <a:lnSpc>
                <a:spcPct val="150000"/>
              </a:lnSpc>
              <a:spcBef>
                <a:spcPts val="0"/>
              </a:spcBef>
              <a:spcAft>
                <a:spcPts val="0"/>
              </a:spcAft>
              <a:buClr>
                <a:schemeClr val="accent3"/>
              </a:buClr>
              <a:buFont typeface="Arial" charset="0"/>
              <a:buNone/>
              <a:defRPr/>
            </a:pPr>
            <a:endParaRPr lang="el-GR" sz="1400" b="1" dirty="0" smtClean="0"/>
          </a:p>
          <a:p>
            <a:pPr marL="365760" indent="-256032" algn="just" fontAlgn="auto">
              <a:lnSpc>
                <a:spcPct val="150000"/>
              </a:lnSpc>
              <a:spcBef>
                <a:spcPts val="0"/>
              </a:spcBef>
              <a:spcAft>
                <a:spcPts val="0"/>
              </a:spcAft>
              <a:buClr>
                <a:schemeClr val="accent3"/>
              </a:buClr>
              <a:buFont typeface="Arial" charset="0"/>
              <a:buNone/>
              <a:defRPr/>
            </a:pPr>
            <a:r>
              <a:rPr lang="el-GR" sz="1400" b="1" dirty="0" smtClean="0">
                <a:solidFill>
                  <a:schemeClr val="tx1">
                    <a:lumMod val="85000"/>
                    <a:lumOff val="15000"/>
                  </a:schemeClr>
                </a:solidFill>
              </a:rPr>
              <a:t>Περιφερειακοί σύμβουλοι μπορούν να εκλεγούν:</a:t>
            </a:r>
            <a:r>
              <a:rPr lang="el-GR" sz="1400" dirty="0" smtClean="0">
                <a:solidFill>
                  <a:schemeClr val="tx1">
                    <a:lumMod val="85000"/>
                    <a:lumOff val="15000"/>
                  </a:schemeClr>
                </a:solidFill>
              </a:rPr>
              <a:t> </a:t>
            </a:r>
          </a:p>
          <a:p>
            <a:pPr marL="365760" indent="-256032" algn="just" fontAlgn="auto">
              <a:lnSpc>
                <a:spcPct val="150000"/>
              </a:lnSpc>
              <a:spcBef>
                <a:spcPts val="0"/>
              </a:spcBef>
              <a:spcAft>
                <a:spcPts val="0"/>
              </a:spcAft>
              <a:buClr>
                <a:schemeClr val="accent3"/>
              </a:buClr>
              <a:buFont typeface="Arial" charset="0"/>
              <a:buNone/>
              <a:defRPr/>
            </a:pPr>
            <a:endParaRPr lang="el-GR" sz="1400" dirty="0" smtClean="0">
              <a:solidFill>
                <a:schemeClr val="tx1">
                  <a:lumMod val="85000"/>
                  <a:lumOff val="15000"/>
                </a:schemeClr>
              </a:solidFill>
            </a:endParaRPr>
          </a:p>
          <a:p>
            <a:pPr marL="365760" indent="-256032" algn="just" fontAlgn="auto">
              <a:lnSpc>
                <a:spcPct val="150000"/>
              </a:lnSpc>
              <a:spcBef>
                <a:spcPts val="0"/>
              </a:spcBef>
              <a:spcAft>
                <a:spcPts val="0"/>
              </a:spcAft>
              <a:buClr>
                <a:schemeClr val="accent3"/>
              </a:buClr>
              <a:buFont typeface="Georgia"/>
              <a:buChar char="•"/>
              <a:defRPr/>
            </a:pPr>
            <a:r>
              <a:rPr lang="el-GR" sz="1400" dirty="0" smtClean="0">
                <a:solidFill>
                  <a:schemeClr val="tx1">
                    <a:lumMod val="85000"/>
                    <a:lumOff val="15000"/>
                  </a:schemeClr>
                </a:solidFill>
              </a:rPr>
              <a:t>οι εγγεγραμμένοι στον εκλογικό κατάλογο Δήμου της οικείας περιφέρειας και πολίτες κράτους-μέλους της Ευρωπαϊκής Ένωσης, οι οποίοι:</a:t>
            </a:r>
          </a:p>
          <a:p>
            <a:pPr marL="658368" lvl="1" indent="-246888" algn="just" fontAlgn="auto">
              <a:lnSpc>
                <a:spcPct val="150000"/>
              </a:lnSpc>
              <a:spcBef>
                <a:spcPts val="0"/>
              </a:spcBef>
              <a:spcAft>
                <a:spcPts val="0"/>
              </a:spcAft>
              <a:buFont typeface="Georgia"/>
              <a:buChar char="▫"/>
              <a:defRPr/>
            </a:pPr>
            <a:r>
              <a:rPr lang="el-GR" sz="1400" dirty="0" smtClean="0"/>
              <a:t>έχουν την </a:t>
            </a:r>
            <a:r>
              <a:rPr lang="el-GR" sz="1400" b="1" dirty="0" smtClean="0"/>
              <a:t>ικανότητα του εκλέγειν</a:t>
            </a:r>
            <a:r>
              <a:rPr lang="el-GR" sz="1400" dirty="0" smtClean="0"/>
              <a:t> </a:t>
            </a:r>
          </a:p>
          <a:p>
            <a:pPr marL="658368" lvl="1" indent="-246888" algn="just" fontAlgn="auto">
              <a:lnSpc>
                <a:spcPct val="150000"/>
              </a:lnSpc>
              <a:spcBef>
                <a:spcPts val="0"/>
              </a:spcBef>
              <a:spcAft>
                <a:spcPts val="0"/>
              </a:spcAft>
              <a:buFont typeface="Georgia"/>
              <a:buChar char="▫"/>
              <a:defRPr/>
            </a:pPr>
            <a:r>
              <a:rPr lang="el-GR" sz="1400" dirty="0" smtClean="0"/>
              <a:t>έχουν συμπληρώσει το </a:t>
            </a:r>
            <a:r>
              <a:rPr lang="el-GR" sz="1400" b="1" dirty="0" smtClean="0"/>
              <a:t>18ο</a:t>
            </a:r>
            <a:r>
              <a:rPr lang="el-GR" sz="1400" dirty="0" smtClean="0"/>
              <a:t> έτος της ηλικίας τους κατά την ημέρα διενέργειας των εκλογών.   </a:t>
            </a:r>
            <a:endParaRPr lang="el-GR" sz="14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a:xfrm>
            <a:off x="457200" y="1143000"/>
            <a:ext cx="8229600" cy="773113"/>
          </a:xfrm>
        </p:spPr>
        <p:txBody>
          <a:bodyPr/>
          <a:lstStyle/>
          <a:p>
            <a:r>
              <a:rPr lang="el-GR" sz="3200" smtClean="0"/>
              <a:t>Εκλόγιμοι</a:t>
            </a:r>
            <a:r>
              <a:rPr lang="en-US" sz="3200" smtClean="0"/>
              <a:t>(2)</a:t>
            </a:r>
            <a:endParaRPr lang="el-GR" sz="3200" smtClean="0"/>
          </a:p>
        </p:txBody>
      </p:sp>
      <p:sp>
        <p:nvSpPr>
          <p:cNvPr id="14339" name="Rectangle 3"/>
          <p:cNvSpPr>
            <a:spLocks noGrp="1" noRot="1" noChangeArrowheads="1"/>
          </p:cNvSpPr>
          <p:nvPr>
            <p:ph idx="1"/>
          </p:nvPr>
        </p:nvSpPr>
        <p:spPr>
          <a:xfrm>
            <a:off x="468313" y="2060575"/>
            <a:ext cx="8218487" cy="4513263"/>
          </a:xfrm>
        </p:spPr>
        <p:txBody>
          <a:bodyPr>
            <a:noAutofit/>
          </a:bodyPr>
          <a:lstStyle/>
          <a:p>
            <a:pPr marL="365760" indent="-256032" algn="just" fontAlgn="auto">
              <a:lnSpc>
                <a:spcPct val="170000"/>
              </a:lnSpc>
              <a:spcBef>
                <a:spcPts val="0"/>
              </a:spcBef>
              <a:spcAft>
                <a:spcPts val="0"/>
              </a:spcAft>
              <a:buClr>
                <a:schemeClr val="accent3"/>
              </a:buClr>
              <a:buFont typeface="Arial" charset="0"/>
              <a:buNone/>
              <a:defRPr/>
            </a:pPr>
            <a:r>
              <a:rPr lang="el-GR" sz="1400" b="1" dirty="0" smtClean="0">
                <a:solidFill>
                  <a:schemeClr val="tx1">
                    <a:lumMod val="85000"/>
                    <a:lumOff val="15000"/>
                  </a:schemeClr>
                </a:solidFill>
              </a:rPr>
              <a:t>Μεταδημότευση για υποβολή υποψηφιότητας </a:t>
            </a:r>
          </a:p>
          <a:p>
            <a:pPr marL="365760" indent="-256032" algn="just" fontAlgn="auto">
              <a:lnSpc>
                <a:spcPct val="170000"/>
              </a:lnSpc>
              <a:spcBef>
                <a:spcPts val="0"/>
              </a:spcBef>
              <a:spcAft>
                <a:spcPts val="0"/>
              </a:spcAft>
              <a:buClr>
                <a:schemeClr val="accent3"/>
              </a:buClr>
              <a:buFont typeface="Georgia"/>
              <a:buChar char="•"/>
              <a:defRPr/>
            </a:pPr>
            <a:r>
              <a:rPr lang="el-GR" sz="1400" dirty="0" smtClean="0">
                <a:solidFill>
                  <a:schemeClr val="tx1">
                    <a:lumMod val="85000"/>
                    <a:lumOff val="15000"/>
                  </a:schemeClr>
                </a:solidFill>
              </a:rPr>
              <a:t>δυνατότητα μεταδημότευσης χωρίς τη συνδρομή της προϋπόθεσης της διετούς κατοικίας.</a:t>
            </a:r>
          </a:p>
          <a:p>
            <a:pPr marL="365760" indent="-256032" algn="just" fontAlgn="auto">
              <a:lnSpc>
                <a:spcPct val="170000"/>
              </a:lnSpc>
              <a:spcBef>
                <a:spcPts val="0"/>
              </a:spcBef>
              <a:spcAft>
                <a:spcPts val="0"/>
              </a:spcAft>
              <a:buClr>
                <a:schemeClr val="accent3"/>
              </a:buClr>
              <a:buFont typeface="Georgia"/>
              <a:buChar char="•"/>
              <a:defRPr/>
            </a:pPr>
            <a:r>
              <a:rPr lang="el-GR" sz="1400" dirty="0" smtClean="0">
                <a:solidFill>
                  <a:schemeClr val="tx1">
                    <a:lumMod val="85000"/>
                    <a:lumOff val="15000"/>
                  </a:schemeClr>
                </a:solidFill>
              </a:rPr>
              <a:t>υποβολή αίτησης σε δήμο της περιφέρειας από την 1η Απριλίου 2019 μέχρι και την προηγούμενη της κατάθεσης στο αρμόδιο δικαστήριο της δήλωσης κατάρτισης των συνδυασμών, δηλ. μέχρι την 12η ώρα βραδινή της 4ης Μαΐου 2019. </a:t>
            </a:r>
          </a:p>
          <a:p>
            <a:pPr marL="365760" indent="-256032" algn="just" fontAlgn="auto">
              <a:lnSpc>
                <a:spcPct val="170000"/>
              </a:lnSpc>
              <a:spcBef>
                <a:spcPts val="0"/>
              </a:spcBef>
              <a:spcAft>
                <a:spcPts val="0"/>
              </a:spcAft>
              <a:buClr>
                <a:schemeClr val="accent3"/>
              </a:buClr>
              <a:buFont typeface="Georgia"/>
              <a:buNone/>
              <a:defRPr/>
            </a:pPr>
            <a:r>
              <a:rPr lang="el-GR" sz="1400" dirty="0" smtClean="0">
                <a:solidFill>
                  <a:schemeClr val="tx1">
                    <a:lumMod val="85000"/>
                    <a:lumOff val="15000"/>
                  </a:schemeClr>
                </a:solidFill>
              </a:rPr>
              <a:t>Τα δικαιολογητικά που απαιτούνται για τη μεταδημότευση είναι τα εξής:</a:t>
            </a:r>
          </a:p>
          <a:p>
            <a:pPr marL="658368" lvl="1" indent="-246888" algn="just" fontAlgn="auto">
              <a:lnSpc>
                <a:spcPct val="170000"/>
              </a:lnSpc>
              <a:spcBef>
                <a:spcPts val="0"/>
              </a:spcBef>
              <a:spcAft>
                <a:spcPts val="0"/>
              </a:spcAft>
              <a:buFont typeface="Georgia"/>
              <a:buChar char="▫"/>
              <a:defRPr/>
            </a:pPr>
            <a:r>
              <a:rPr lang="el-GR" sz="1400" i="1" dirty="0" smtClean="0"/>
              <a:t>Αίτηση</a:t>
            </a:r>
            <a:r>
              <a:rPr lang="el-GR" sz="1400" dirty="0" smtClean="0"/>
              <a:t> του ενδιαφερόμενου, η οποία κατατίθεται στο δήμο όπου επιθυμεί να </a:t>
            </a:r>
            <a:r>
              <a:rPr lang="el-GR" sz="1400" dirty="0" err="1" smtClean="0"/>
              <a:t>μεταδημοτεύσει</a:t>
            </a:r>
            <a:r>
              <a:rPr lang="el-GR" sz="1400" dirty="0" smtClean="0"/>
              <a:t>. Στην αίτηση αυτή ο ενδιαφερόμενος πρέπει να δηλώσει ρητά ότι θα θέσει υποψηφιότητα στην περιφέρεια στην οποία ανήκει χωρικά ο δήμος αυτός και για το λόγο αυτό ζητά την εγγραφή του στο δημοτολόγιο του δήμου.</a:t>
            </a:r>
          </a:p>
          <a:p>
            <a:pPr marL="658368" lvl="1" indent="-246888" algn="just" fontAlgn="auto">
              <a:lnSpc>
                <a:spcPct val="170000"/>
              </a:lnSpc>
              <a:spcBef>
                <a:spcPts val="0"/>
              </a:spcBef>
              <a:spcAft>
                <a:spcPts val="0"/>
              </a:spcAft>
              <a:buFont typeface="Georgia"/>
              <a:buChar char="▫"/>
              <a:defRPr/>
            </a:pPr>
            <a:r>
              <a:rPr lang="el-GR" sz="1400" i="1" dirty="0" smtClean="0"/>
              <a:t>Πιστοποιητικό </a:t>
            </a:r>
            <a:r>
              <a:rPr lang="el-GR" sz="1400" dirty="0" smtClean="0"/>
              <a:t>γέννησης ή πιστοποιητικό οικογενειακής κατάστασης από το δήμο από τον οποίο </a:t>
            </a:r>
            <a:r>
              <a:rPr lang="el-GR" sz="1400" dirty="0" err="1" smtClean="0"/>
              <a:t>μεταδημοτεύει</a:t>
            </a:r>
            <a:r>
              <a:rPr lang="el-GR" sz="1400" dirty="0" smtClean="0"/>
              <a:t>. </a:t>
            </a:r>
          </a:p>
          <a:p>
            <a:pPr marL="365760" indent="-256032" algn="just" fontAlgn="auto">
              <a:lnSpc>
                <a:spcPct val="170000"/>
              </a:lnSpc>
              <a:spcBef>
                <a:spcPts val="0"/>
              </a:spcBef>
              <a:spcAft>
                <a:spcPts val="0"/>
              </a:spcAft>
              <a:buClr>
                <a:schemeClr val="accent3"/>
              </a:buClr>
              <a:buFont typeface="Georgia"/>
              <a:buNone/>
              <a:defRPr/>
            </a:pPr>
            <a:r>
              <a:rPr lang="el-GR" sz="1400" b="1" baseline="30000" dirty="0" smtClean="0"/>
              <a:t>  </a:t>
            </a:r>
            <a:endParaRPr lang="el-GR" sz="1400" b="1" dirty="0" smtClean="0"/>
          </a:p>
          <a:p>
            <a:pPr marL="365760" indent="-256032" fontAlgn="auto">
              <a:lnSpc>
                <a:spcPct val="90000"/>
              </a:lnSpc>
              <a:spcAft>
                <a:spcPts val="0"/>
              </a:spcAft>
              <a:buClr>
                <a:schemeClr val="accent3"/>
              </a:buClr>
              <a:buFont typeface="Arial" charset="0"/>
              <a:buNone/>
              <a:defRPr/>
            </a:pPr>
            <a:r>
              <a:rPr lang="el-GR" sz="1400" b="1" dirty="0" smtClean="0"/>
              <a:t/>
            </a:r>
            <a:br>
              <a:rPr lang="el-GR" sz="1400" b="1" dirty="0" smtClean="0"/>
            </a:br>
            <a:endParaRPr lang="el-GR" sz="14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457200" y="1143000"/>
            <a:ext cx="8229600" cy="846138"/>
          </a:xfrm>
        </p:spPr>
        <p:txBody>
          <a:bodyPr/>
          <a:lstStyle/>
          <a:p>
            <a:r>
              <a:rPr lang="el-GR" sz="3200" smtClean="0"/>
              <a:t>Εκλόγιμοι</a:t>
            </a:r>
            <a:r>
              <a:rPr lang="en-US" sz="3200" smtClean="0"/>
              <a:t> (3)</a:t>
            </a:r>
            <a:endParaRPr lang="el-GR" sz="3200" smtClean="0"/>
          </a:p>
        </p:txBody>
      </p:sp>
      <p:sp>
        <p:nvSpPr>
          <p:cNvPr id="14339" name="Rectangle 3"/>
          <p:cNvSpPr>
            <a:spLocks noGrp="1" noRot="1" noChangeArrowheads="1"/>
          </p:cNvSpPr>
          <p:nvPr>
            <p:ph idx="1"/>
          </p:nvPr>
        </p:nvSpPr>
        <p:spPr>
          <a:xfrm>
            <a:off x="395288" y="2133600"/>
            <a:ext cx="8291512" cy="4440238"/>
          </a:xfrm>
        </p:spPr>
        <p:txBody>
          <a:bodyPr>
            <a:noAutofit/>
          </a:bodyPr>
          <a:lstStyle/>
          <a:p>
            <a:pPr marL="365760" indent="-256032" algn="just" fontAlgn="auto">
              <a:lnSpc>
                <a:spcPct val="170000"/>
              </a:lnSpc>
              <a:spcBef>
                <a:spcPts val="0"/>
              </a:spcBef>
              <a:spcAft>
                <a:spcPts val="0"/>
              </a:spcAft>
              <a:buClr>
                <a:schemeClr val="accent3"/>
              </a:buClr>
              <a:buFont typeface="Arial" charset="0"/>
              <a:buNone/>
              <a:defRPr/>
            </a:pPr>
            <a:r>
              <a:rPr lang="el-GR" sz="1400" b="1" dirty="0" smtClean="0">
                <a:solidFill>
                  <a:schemeClr val="tx1">
                    <a:lumMod val="65000"/>
                    <a:lumOff val="35000"/>
                  </a:schemeClr>
                </a:solidFill>
              </a:rPr>
              <a:t>Μεταδημότευση για υποβολή υποψηφιότητας</a:t>
            </a:r>
            <a:r>
              <a:rPr lang="en-US" sz="1400" b="1" dirty="0" smtClean="0">
                <a:solidFill>
                  <a:schemeClr val="tx1">
                    <a:lumMod val="65000"/>
                    <a:lumOff val="35000"/>
                  </a:schemeClr>
                </a:solidFill>
              </a:rPr>
              <a:t>- </a:t>
            </a:r>
            <a:r>
              <a:rPr lang="el-GR" sz="1400" b="1" dirty="0" smtClean="0">
                <a:solidFill>
                  <a:schemeClr val="tx1">
                    <a:lumMod val="65000"/>
                    <a:lumOff val="35000"/>
                  </a:schemeClr>
                </a:solidFill>
              </a:rPr>
              <a:t>παραδείγματα</a:t>
            </a:r>
          </a:p>
          <a:p>
            <a:pPr marL="365760" indent="-256032" algn="just" fontAlgn="auto">
              <a:lnSpc>
                <a:spcPct val="150000"/>
              </a:lnSpc>
              <a:spcBef>
                <a:spcPts val="0"/>
              </a:spcBef>
              <a:spcAft>
                <a:spcPts val="0"/>
              </a:spcAft>
              <a:buClr>
                <a:schemeClr val="accent3"/>
              </a:buClr>
              <a:buFont typeface="Georgia"/>
              <a:buChar char="•"/>
              <a:defRPr/>
            </a:pPr>
            <a:r>
              <a:rPr lang="el-GR" sz="1400" dirty="0" smtClean="0">
                <a:solidFill>
                  <a:schemeClr val="tx1">
                    <a:lumMod val="85000"/>
                    <a:lumOff val="15000"/>
                  </a:schemeClr>
                </a:solidFill>
              </a:rPr>
              <a:t>Δεν απαιτείται μεταδημότευση για υποψήφιο που είναι δημότης εκλογικής περιφέρειας άλλης από αυτή που θα θέσει υποψηφιότητα ως περιφερειακός σύμβουλος, εφόσον αυτές οι εκλογικές περιφέρειες ανήκουν στην ίδια περιφέρεια </a:t>
            </a:r>
            <a:r>
              <a:rPr lang="el-GR" sz="1400" dirty="0" err="1" smtClean="0">
                <a:solidFill>
                  <a:schemeClr val="tx1">
                    <a:lumMod val="85000"/>
                    <a:lumOff val="15000"/>
                  </a:schemeClr>
                </a:solidFill>
              </a:rPr>
              <a:t>π.χ</a:t>
            </a:r>
            <a:r>
              <a:rPr lang="el-GR" sz="1400" dirty="0" smtClean="0">
                <a:solidFill>
                  <a:schemeClr val="tx1">
                    <a:lumMod val="85000"/>
                    <a:lumOff val="15000"/>
                  </a:schemeClr>
                </a:solidFill>
              </a:rPr>
              <a:t> δημότης Πύργου (εκλογική περιφέρεια Ηλείας) μπορεί να θέσει υποψηφιότητα σε οποιαδήποτε εκλογική περιφέρεια (π.χ. εκλογική περιφέρεια Αιτωλοακαρνανίας) της περιφέρειας </a:t>
            </a:r>
            <a:r>
              <a:rPr lang="el-GR" sz="1400" dirty="0" err="1" smtClean="0">
                <a:solidFill>
                  <a:schemeClr val="tx1">
                    <a:lumMod val="85000"/>
                    <a:lumOff val="15000"/>
                  </a:schemeClr>
                </a:solidFill>
              </a:rPr>
              <a:t>Δυτ</a:t>
            </a:r>
            <a:r>
              <a:rPr lang="el-GR" sz="1400" dirty="0" smtClean="0">
                <a:solidFill>
                  <a:schemeClr val="tx1">
                    <a:lumMod val="85000"/>
                    <a:lumOff val="15000"/>
                  </a:schemeClr>
                </a:solidFill>
              </a:rPr>
              <a:t>. Ελλάδας</a:t>
            </a:r>
          </a:p>
          <a:p>
            <a:pPr marL="365760" indent="-256032" algn="just" fontAlgn="auto">
              <a:lnSpc>
                <a:spcPct val="150000"/>
              </a:lnSpc>
              <a:spcBef>
                <a:spcPts val="0"/>
              </a:spcBef>
              <a:spcAft>
                <a:spcPts val="0"/>
              </a:spcAft>
              <a:buClr>
                <a:schemeClr val="accent3"/>
              </a:buClr>
              <a:buFont typeface="Georgia"/>
              <a:buNone/>
              <a:defRPr/>
            </a:pPr>
            <a:endParaRPr lang="el-GR" sz="1400" dirty="0" smtClean="0">
              <a:solidFill>
                <a:schemeClr val="tx1">
                  <a:lumMod val="85000"/>
                  <a:lumOff val="15000"/>
                </a:schemeClr>
              </a:solidFill>
            </a:endParaRPr>
          </a:p>
          <a:p>
            <a:pPr marL="365760" indent="-256032" algn="just" fontAlgn="auto">
              <a:lnSpc>
                <a:spcPct val="150000"/>
              </a:lnSpc>
              <a:spcBef>
                <a:spcPts val="0"/>
              </a:spcBef>
              <a:spcAft>
                <a:spcPts val="0"/>
              </a:spcAft>
              <a:buClr>
                <a:schemeClr val="accent3"/>
              </a:buClr>
              <a:buFont typeface="Georgia"/>
              <a:buChar char="•"/>
              <a:defRPr/>
            </a:pPr>
            <a:r>
              <a:rPr lang="el-GR" sz="1400" dirty="0" smtClean="0">
                <a:solidFill>
                  <a:schemeClr val="tx1">
                    <a:lumMod val="85000"/>
                    <a:lumOff val="15000"/>
                  </a:schemeClr>
                </a:solidFill>
              </a:rPr>
              <a:t>Ο υποψήφιος περιφερειάρχης ή περιφερειακός σύμβουλος που δεν είναι δημότης δήμου της περιφέρειας όπου ενδιαφέρεται να εκλεγεί, μπορεί να </a:t>
            </a:r>
            <a:r>
              <a:rPr lang="el-GR" sz="1400" dirty="0" err="1" smtClean="0">
                <a:solidFill>
                  <a:schemeClr val="tx1">
                    <a:lumMod val="85000"/>
                    <a:lumOff val="15000"/>
                  </a:schemeClr>
                </a:solidFill>
              </a:rPr>
              <a:t>μεταδημοτεύσει</a:t>
            </a:r>
            <a:r>
              <a:rPr lang="el-GR" sz="1400" dirty="0" smtClean="0">
                <a:solidFill>
                  <a:schemeClr val="tx1">
                    <a:lumMod val="85000"/>
                    <a:lumOff val="15000"/>
                  </a:schemeClr>
                </a:solidFill>
              </a:rPr>
              <a:t> σε οποιοδήποτε δήμο αυτής προκειμένου να θέσει υποψηφιότητα. </a:t>
            </a:r>
            <a:r>
              <a:rPr lang="el-GR" sz="1400" dirty="0" err="1" smtClean="0">
                <a:solidFill>
                  <a:schemeClr val="tx1">
                    <a:lumMod val="85000"/>
                    <a:lumOff val="15000"/>
                  </a:schemeClr>
                </a:solidFill>
              </a:rPr>
              <a:t>Π.χ</a:t>
            </a:r>
            <a:r>
              <a:rPr lang="el-GR" sz="1400" dirty="0" smtClean="0">
                <a:solidFill>
                  <a:schemeClr val="tx1">
                    <a:lumMod val="85000"/>
                    <a:lumOff val="15000"/>
                  </a:schemeClr>
                </a:solidFill>
              </a:rPr>
              <a:t> δημότης Πύργου (περιφέρεια </a:t>
            </a:r>
            <a:r>
              <a:rPr lang="el-GR" sz="1400" dirty="0" err="1" smtClean="0">
                <a:solidFill>
                  <a:schemeClr val="tx1">
                    <a:lumMod val="85000"/>
                    <a:lumOff val="15000"/>
                  </a:schemeClr>
                </a:solidFill>
              </a:rPr>
              <a:t>Δυτ</a:t>
            </a:r>
            <a:r>
              <a:rPr lang="el-GR" sz="1400" dirty="0" smtClean="0">
                <a:solidFill>
                  <a:schemeClr val="tx1">
                    <a:lumMod val="85000"/>
                    <a:lumOff val="15000"/>
                  </a:schemeClr>
                </a:solidFill>
              </a:rPr>
              <a:t>. Ελλάδας) ο οποίος επιθυμεί να είναι υποψήφιος στην περιφέρεια Στερεάς Ελλάδας μπορεί να </a:t>
            </a:r>
            <a:r>
              <a:rPr lang="el-GR" sz="1400" dirty="0" err="1" smtClean="0">
                <a:solidFill>
                  <a:schemeClr val="tx1">
                    <a:lumMod val="85000"/>
                    <a:lumOff val="15000"/>
                  </a:schemeClr>
                </a:solidFill>
              </a:rPr>
              <a:t>μεταδημοτεύσει</a:t>
            </a:r>
            <a:r>
              <a:rPr lang="el-GR" sz="1400" dirty="0" smtClean="0">
                <a:solidFill>
                  <a:schemeClr val="tx1">
                    <a:lumMod val="85000"/>
                    <a:lumOff val="15000"/>
                  </a:schemeClr>
                </a:solidFill>
              </a:rPr>
              <a:t> σε οποιοδήποτε δήμο αυτής. </a:t>
            </a:r>
          </a:p>
          <a:p>
            <a:pPr marL="365760" indent="-256032" algn="just" fontAlgn="auto">
              <a:lnSpc>
                <a:spcPct val="170000"/>
              </a:lnSpc>
              <a:spcBef>
                <a:spcPts val="0"/>
              </a:spcBef>
              <a:spcAft>
                <a:spcPts val="0"/>
              </a:spcAft>
              <a:buClr>
                <a:schemeClr val="accent3"/>
              </a:buClr>
              <a:buFont typeface="Georgia"/>
              <a:buNone/>
              <a:defRPr/>
            </a:pPr>
            <a:endParaRPr lang="el-GR" sz="1400" b="1" dirty="0" smtClean="0">
              <a:solidFill>
                <a:schemeClr val="tx1">
                  <a:lumMod val="85000"/>
                  <a:lumOff val="15000"/>
                </a:schemeClr>
              </a:solidFill>
            </a:endParaRPr>
          </a:p>
          <a:p>
            <a:pPr marL="365760" indent="-256032" fontAlgn="auto">
              <a:lnSpc>
                <a:spcPct val="90000"/>
              </a:lnSpc>
              <a:spcAft>
                <a:spcPts val="0"/>
              </a:spcAft>
              <a:buClr>
                <a:schemeClr val="accent3"/>
              </a:buClr>
              <a:buFont typeface="Arial" charset="0"/>
              <a:buNone/>
              <a:defRPr/>
            </a:pPr>
            <a:r>
              <a:rPr lang="el-GR" sz="1400" b="1" dirty="0" smtClean="0"/>
              <a:t/>
            </a:r>
            <a:br>
              <a:rPr lang="el-GR" sz="1400" b="1" dirty="0" smtClean="0"/>
            </a:br>
            <a:endParaRPr lang="el-GR" sz="14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r>
              <a:rPr lang="el-GR" sz="3200" smtClean="0"/>
              <a:t>Κωλύματα &amp; Ασυμβίβαστα</a:t>
            </a:r>
          </a:p>
        </p:txBody>
      </p:sp>
      <p:sp>
        <p:nvSpPr>
          <p:cNvPr id="15363" name="Rectangle 3"/>
          <p:cNvSpPr>
            <a:spLocks noGrp="1" noRot="1" noChangeArrowheads="1"/>
          </p:cNvSpPr>
          <p:nvPr>
            <p:ph idx="1"/>
          </p:nvPr>
        </p:nvSpPr>
        <p:spPr/>
        <p:txBody>
          <a:bodyPr>
            <a:normAutofit lnSpcReduction="10000"/>
          </a:bodyPr>
          <a:lstStyle/>
          <a:p>
            <a:pPr marL="365760" indent="-256032" algn="just" fontAlgn="auto">
              <a:lnSpc>
                <a:spcPct val="150000"/>
              </a:lnSpc>
              <a:spcBef>
                <a:spcPts val="0"/>
              </a:spcBef>
              <a:spcAft>
                <a:spcPts val="600"/>
              </a:spcAft>
              <a:buClr>
                <a:schemeClr val="accent3"/>
              </a:buClr>
              <a:buFont typeface="Georgia"/>
              <a:buNone/>
              <a:defRPr/>
            </a:pPr>
            <a:r>
              <a:rPr lang="el-GR" sz="1600" dirty="0" smtClean="0">
                <a:solidFill>
                  <a:schemeClr val="tx1">
                    <a:lumMod val="85000"/>
                    <a:lumOff val="15000"/>
                  </a:schemeClr>
                </a:solidFill>
              </a:rPr>
              <a:t>τα </a:t>
            </a:r>
            <a:r>
              <a:rPr lang="el-GR" sz="1600" b="1" dirty="0" smtClean="0">
                <a:solidFill>
                  <a:schemeClr val="tx1">
                    <a:lumMod val="85000"/>
                    <a:lumOff val="15000"/>
                  </a:schemeClr>
                </a:solidFill>
              </a:rPr>
              <a:t>κωλύματα</a:t>
            </a:r>
            <a:r>
              <a:rPr lang="el-GR" sz="1600" dirty="0" smtClean="0">
                <a:solidFill>
                  <a:schemeClr val="tx1">
                    <a:lumMod val="85000"/>
                    <a:lumOff val="15000"/>
                  </a:schemeClr>
                </a:solidFill>
              </a:rPr>
              <a:t> εκλογιμότητας συντρέχουν </a:t>
            </a:r>
            <a:r>
              <a:rPr lang="el-GR" sz="1600" b="1" dirty="0" smtClean="0">
                <a:solidFill>
                  <a:schemeClr val="tx1">
                    <a:lumMod val="85000"/>
                    <a:lumOff val="15000"/>
                  </a:schemeClr>
                </a:solidFill>
              </a:rPr>
              <a:t>πριν</a:t>
            </a:r>
            <a:r>
              <a:rPr lang="el-GR" sz="1600" dirty="0" smtClean="0">
                <a:solidFill>
                  <a:schemeClr val="tx1">
                    <a:lumMod val="85000"/>
                    <a:lumOff val="15000"/>
                  </a:schemeClr>
                </a:solidFill>
              </a:rPr>
              <a:t> την εκλογή και αναδεικνύονται κατά την ανακήρυξη των υποψηφίων, ενώ τα </a:t>
            </a:r>
            <a:r>
              <a:rPr lang="el-GR" sz="1600" b="1" dirty="0" smtClean="0">
                <a:solidFill>
                  <a:schemeClr val="tx1">
                    <a:lumMod val="85000"/>
                    <a:lumOff val="15000"/>
                  </a:schemeClr>
                </a:solidFill>
              </a:rPr>
              <a:t>ασυμβίβαστα</a:t>
            </a:r>
            <a:r>
              <a:rPr lang="el-GR" sz="1600" dirty="0" smtClean="0">
                <a:solidFill>
                  <a:schemeClr val="tx1">
                    <a:lumMod val="85000"/>
                    <a:lumOff val="15000"/>
                  </a:schemeClr>
                </a:solidFill>
              </a:rPr>
              <a:t> ανακύπτουν </a:t>
            </a:r>
            <a:r>
              <a:rPr lang="el-GR" sz="1600" b="1" dirty="0" smtClean="0">
                <a:solidFill>
                  <a:schemeClr val="tx1">
                    <a:lumMod val="85000"/>
                    <a:lumOff val="15000"/>
                  </a:schemeClr>
                </a:solidFill>
              </a:rPr>
              <a:t>μετά</a:t>
            </a:r>
            <a:r>
              <a:rPr lang="el-GR" sz="1600" dirty="0" smtClean="0">
                <a:solidFill>
                  <a:schemeClr val="tx1">
                    <a:lumMod val="85000"/>
                    <a:lumOff val="15000"/>
                  </a:schemeClr>
                </a:solidFill>
              </a:rPr>
              <a:t> την εκλογή στο αιρετό αξίωμα και την εγκατάσταση των νέων αρχών</a:t>
            </a:r>
          </a:p>
          <a:p>
            <a:pPr marL="365760" indent="-256032" algn="just" fontAlgn="auto">
              <a:lnSpc>
                <a:spcPct val="150000"/>
              </a:lnSpc>
              <a:spcBef>
                <a:spcPts val="0"/>
              </a:spcBef>
              <a:spcAft>
                <a:spcPts val="600"/>
              </a:spcAft>
              <a:buClr>
                <a:schemeClr val="accent3"/>
              </a:buClr>
              <a:buFont typeface="Georgia"/>
              <a:buNone/>
              <a:defRPr/>
            </a:pPr>
            <a:endParaRPr lang="el-GR" sz="1600" dirty="0" smtClean="0">
              <a:solidFill>
                <a:schemeClr val="tx1">
                  <a:lumMod val="85000"/>
                  <a:lumOff val="15000"/>
                </a:schemeClr>
              </a:solidFill>
            </a:endParaRPr>
          </a:p>
          <a:p>
            <a:pPr marL="365760" indent="-256032" algn="just" fontAlgn="auto">
              <a:lnSpc>
                <a:spcPct val="150000"/>
              </a:lnSpc>
              <a:spcBef>
                <a:spcPts val="0"/>
              </a:spcBef>
              <a:spcAft>
                <a:spcPts val="600"/>
              </a:spcAft>
              <a:buClr>
                <a:schemeClr val="accent3"/>
              </a:buClr>
              <a:buFont typeface="Georgia"/>
              <a:buNone/>
              <a:defRPr/>
            </a:pPr>
            <a:r>
              <a:rPr lang="el-GR" sz="1600" dirty="0" smtClean="0">
                <a:solidFill>
                  <a:schemeClr val="tx1">
                    <a:lumMod val="85000"/>
                    <a:lumOff val="15000"/>
                  </a:schemeClr>
                </a:solidFill>
              </a:rPr>
              <a:t>Στη συνέχεια παρουσιάζεται κάθε κώλυμα και ασυμβίβαστο του άρθρου 117 του ν.3852/2010 όπως ισχύει, με τις τυχόν εξαιρέσεις  </a:t>
            </a:r>
          </a:p>
          <a:p>
            <a:pPr marL="365760" indent="-256032" algn="just" fontAlgn="auto">
              <a:lnSpc>
                <a:spcPct val="150000"/>
              </a:lnSpc>
              <a:spcBef>
                <a:spcPts val="0"/>
              </a:spcBef>
              <a:spcAft>
                <a:spcPts val="600"/>
              </a:spcAft>
              <a:buClr>
                <a:schemeClr val="accent3"/>
              </a:buClr>
              <a:buFont typeface="Georgia"/>
              <a:buNone/>
              <a:defRPr/>
            </a:pPr>
            <a:endParaRPr lang="el-GR" sz="1600" dirty="0" smtClean="0">
              <a:solidFill>
                <a:schemeClr val="tx1">
                  <a:lumMod val="65000"/>
                  <a:lumOff val="35000"/>
                </a:schemeClr>
              </a:solidFill>
            </a:endParaRPr>
          </a:p>
          <a:p>
            <a:pPr marL="365760" indent="-256032" algn="just" fontAlgn="auto">
              <a:lnSpc>
                <a:spcPct val="150000"/>
              </a:lnSpc>
              <a:spcBef>
                <a:spcPts val="0"/>
              </a:spcBef>
              <a:spcAft>
                <a:spcPts val="600"/>
              </a:spcAft>
              <a:buClr>
                <a:schemeClr val="accent3"/>
              </a:buClr>
              <a:buFont typeface="Georgia"/>
              <a:buNone/>
              <a:defRPr/>
            </a:pPr>
            <a:endParaRPr lang="el-GR" sz="1600" b="1" dirty="0" smtClean="0">
              <a:solidFill>
                <a:schemeClr val="tx1">
                  <a:lumMod val="65000"/>
                  <a:lumOff val="35000"/>
                </a:schemeClr>
              </a:solidFill>
            </a:endParaRPr>
          </a:p>
          <a:p>
            <a:pPr marL="365760" indent="-256032" fontAlgn="auto">
              <a:lnSpc>
                <a:spcPct val="80000"/>
              </a:lnSpc>
              <a:spcAft>
                <a:spcPts val="0"/>
              </a:spcAft>
              <a:buClr>
                <a:schemeClr val="accent3"/>
              </a:buClr>
              <a:buFont typeface="Wingdings" pitchFamily="2" charset="2"/>
              <a:buChar char="Ø"/>
              <a:defRPr/>
            </a:pPr>
            <a:endParaRPr lang="el-GR" sz="1200" b="1" dirty="0" smtClean="0"/>
          </a:p>
          <a:p>
            <a:pPr marL="365760" indent="-256032" fontAlgn="auto">
              <a:lnSpc>
                <a:spcPct val="80000"/>
              </a:lnSpc>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Wingdings" pitchFamily="2" charset="2"/>
              <a:buNone/>
              <a:defRPr/>
            </a:pPr>
            <a:r>
              <a:rPr lang="el-GR" sz="1200" b="1" dirty="0" smtClean="0"/>
              <a:t/>
            </a:r>
            <a:br>
              <a:rPr lang="el-GR" sz="1200" b="1" dirty="0" smtClean="0"/>
            </a:br>
            <a:endParaRPr lang="el-GR" sz="1200"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457200" y="1143000"/>
            <a:ext cx="8229600" cy="917575"/>
          </a:xfrm>
        </p:spPr>
        <p:txBody>
          <a:bodyPr/>
          <a:lstStyle/>
          <a:p>
            <a:r>
              <a:rPr lang="el-GR" sz="3200" smtClean="0"/>
              <a:t>Κωλύματα &amp; Ασυμβίβαστα</a:t>
            </a:r>
          </a:p>
        </p:txBody>
      </p:sp>
      <p:sp>
        <p:nvSpPr>
          <p:cNvPr id="15363" name="Rectangle 3"/>
          <p:cNvSpPr>
            <a:spLocks noGrp="1" noRot="1" noChangeArrowheads="1"/>
          </p:cNvSpPr>
          <p:nvPr>
            <p:ph idx="1"/>
          </p:nvPr>
        </p:nvSpPr>
        <p:spPr>
          <a:xfrm>
            <a:off x="457200" y="2060575"/>
            <a:ext cx="8229600" cy="4513263"/>
          </a:xfrm>
        </p:spPr>
        <p:txBody>
          <a:bodyPr>
            <a:normAutofit fontScale="25000" lnSpcReduction="20000"/>
          </a:bodyPr>
          <a:lstStyle/>
          <a:p>
            <a:pPr marL="365760" indent="-256032" algn="just" fontAlgn="auto">
              <a:lnSpc>
                <a:spcPct val="170000"/>
              </a:lnSpc>
              <a:spcBef>
                <a:spcPts val="0"/>
              </a:spcBef>
              <a:spcAft>
                <a:spcPts val="600"/>
              </a:spcAft>
              <a:buClr>
                <a:schemeClr val="accent3"/>
              </a:buClr>
              <a:buFont typeface="Georgia"/>
              <a:buNone/>
              <a:defRPr/>
            </a:pPr>
            <a:r>
              <a:rPr lang="el-GR" sz="5600" b="1" dirty="0" smtClean="0">
                <a:solidFill>
                  <a:schemeClr val="tx1">
                    <a:lumMod val="65000"/>
                    <a:lumOff val="35000"/>
                  </a:schemeClr>
                </a:solidFill>
              </a:rPr>
              <a:t>Κώλυμα έχουν</a:t>
            </a:r>
          </a:p>
          <a:p>
            <a:pPr marL="365760" indent="-256032" algn="just" fontAlgn="auto">
              <a:lnSpc>
                <a:spcPct val="170000"/>
              </a:lnSpc>
              <a:spcBef>
                <a:spcPts val="0"/>
              </a:spcBef>
              <a:spcAft>
                <a:spcPts val="600"/>
              </a:spcAft>
              <a:buClr>
                <a:schemeClr val="accent3"/>
              </a:buClr>
              <a:buFont typeface="Georgia"/>
              <a:buChar char="•"/>
              <a:defRPr/>
            </a:pPr>
            <a:r>
              <a:rPr lang="el-GR" sz="5600" dirty="0" smtClean="0">
                <a:solidFill>
                  <a:schemeClr val="tx1">
                    <a:lumMod val="85000"/>
                    <a:lumOff val="15000"/>
                  </a:schemeClr>
                </a:solidFill>
              </a:rPr>
              <a:t>Δικαστικοί λειτουργοί</a:t>
            </a:r>
          </a:p>
          <a:p>
            <a:pPr marL="365760" indent="-256032" algn="just" fontAlgn="auto">
              <a:lnSpc>
                <a:spcPct val="170000"/>
              </a:lnSpc>
              <a:spcBef>
                <a:spcPts val="0"/>
              </a:spcBef>
              <a:spcAft>
                <a:spcPts val="600"/>
              </a:spcAft>
              <a:buClr>
                <a:schemeClr val="accent3"/>
              </a:buClr>
              <a:buFont typeface="Georgia"/>
              <a:buChar char="•"/>
              <a:defRPr/>
            </a:pPr>
            <a:r>
              <a:rPr lang="el-GR" sz="5600" dirty="0" smtClean="0">
                <a:solidFill>
                  <a:schemeClr val="tx1">
                    <a:lumMod val="85000"/>
                    <a:lumOff val="15000"/>
                  </a:schemeClr>
                </a:solidFill>
              </a:rPr>
              <a:t>Αξιωματικοί των ενόπλων δυνάμεων και των σωμάτων ασφαλείας</a:t>
            </a:r>
            <a:r>
              <a:rPr lang="el-GR" sz="5600" b="1" dirty="0" smtClean="0">
                <a:solidFill>
                  <a:schemeClr val="tx1">
                    <a:lumMod val="85000"/>
                    <a:lumOff val="15000"/>
                  </a:schemeClr>
                </a:solidFill>
              </a:rPr>
              <a:t>,</a:t>
            </a:r>
            <a:endParaRPr lang="el-GR" sz="5600" dirty="0" smtClean="0">
              <a:solidFill>
                <a:schemeClr val="tx1">
                  <a:lumMod val="85000"/>
                  <a:lumOff val="15000"/>
                </a:schemeClr>
              </a:solidFill>
            </a:endParaRPr>
          </a:p>
          <a:p>
            <a:pPr marL="365760" indent="-256032" algn="just" fontAlgn="auto">
              <a:lnSpc>
                <a:spcPct val="170000"/>
              </a:lnSpc>
              <a:spcBef>
                <a:spcPts val="0"/>
              </a:spcBef>
              <a:spcAft>
                <a:spcPts val="600"/>
              </a:spcAft>
              <a:buClr>
                <a:schemeClr val="accent3"/>
              </a:buClr>
              <a:buFont typeface="Georgia"/>
              <a:buChar char="•"/>
              <a:defRPr/>
            </a:pPr>
            <a:r>
              <a:rPr lang="el-GR" sz="5600" dirty="0" smtClean="0">
                <a:solidFill>
                  <a:schemeClr val="tx1">
                    <a:lumMod val="85000"/>
                    <a:lumOff val="15000"/>
                  </a:schemeClr>
                </a:solidFill>
              </a:rPr>
              <a:t>Θρησκευτικοί λειτουργοί των γνωστών θρησκειών </a:t>
            </a:r>
          </a:p>
          <a:p>
            <a:pPr marL="365760" indent="-256032" algn="just" fontAlgn="auto">
              <a:lnSpc>
                <a:spcPct val="170000"/>
              </a:lnSpc>
              <a:spcBef>
                <a:spcPts val="0"/>
              </a:spcBef>
              <a:spcAft>
                <a:spcPts val="600"/>
              </a:spcAft>
              <a:buClr>
                <a:schemeClr val="accent3"/>
              </a:buClr>
              <a:buFont typeface="Georgia"/>
              <a:buNone/>
              <a:defRPr/>
            </a:pPr>
            <a:r>
              <a:rPr lang="el-GR" sz="5600" b="1" dirty="0" smtClean="0">
                <a:solidFill>
                  <a:schemeClr val="tx1">
                    <a:lumMod val="85000"/>
                    <a:lumOff val="15000"/>
                  </a:schemeClr>
                </a:solidFill>
              </a:rPr>
              <a:t>Κατ' εξαίρεση</a:t>
            </a:r>
            <a:r>
              <a:rPr lang="el-GR" sz="5600" dirty="0" smtClean="0">
                <a:solidFill>
                  <a:schemeClr val="tx1">
                    <a:lumMod val="85000"/>
                    <a:lumOff val="15000"/>
                  </a:schemeClr>
                </a:solidFill>
              </a:rPr>
              <a:t>, μπορούν να εκλεγούν</a:t>
            </a:r>
          </a:p>
          <a:p>
            <a:pPr marL="365760" indent="-256032" algn="just" fontAlgn="auto">
              <a:lnSpc>
                <a:spcPct val="170000"/>
              </a:lnSpc>
              <a:spcBef>
                <a:spcPts val="0"/>
              </a:spcBef>
              <a:spcAft>
                <a:spcPts val="600"/>
              </a:spcAft>
              <a:buClr>
                <a:schemeClr val="accent3"/>
              </a:buClr>
              <a:buFont typeface="Georgia"/>
              <a:buChar char="•"/>
              <a:defRPr/>
            </a:pPr>
            <a:r>
              <a:rPr lang="el-GR" sz="5600" dirty="0" smtClean="0">
                <a:solidFill>
                  <a:schemeClr val="tx1">
                    <a:lumMod val="85000"/>
                    <a:lumOff val="15000"/>
                  </a:schemeClr>
                </a:solidFill>
              </a:rPr>
              <a:t>δικαστικοί λειτουργοί και αξιωματικοί των ενόπλων δυνάμεων και των σωμάτων ασφαλείας, </a:t>
            </a:r>
          </a:p>
          <a:p>
            <a:pPr marL="365760" indent="-256032" algn="just" fontAlgn="auto">
              <a:lnSpc>
                <a:spcPct val="170000"/>
              </a:lnSpc>
              <a:spcBef>
                <a:spcPts val="0"/>
              </a:spcBef>
              <a:spcAft>
                <a:spcPts val="600"/>
              </a:spcAft>
              <a:buClr>
                <a:schemeClr val="accent3"/>
              </a:buClr>
              <a:buFont typeface="Georgia"/>
              <a:buNone/>
              <a:defRPr/>
            </a:pPr>
            <a:r>
              <a:rPr lang="el-GR" sz="5600" b="1" dirty="0" smtClean="0">
                <a:solidFill>
                  <a:schemeClr val="tx1">
                    <a:lumMod val="85000"/>
                    <a:lumOff val="15000"/>
                  </a:schemeClr>
                </a:solidFill>
              </a:rPr>
              <a:t>εφόσον </a:t>
            </a:r>
            <a:r>
              <a:rPr lang="el-GR" sz="5600" dirty="0" smtClean="0">
                <a:solidFill>
                  <a:schemeClr val="tx1">
                    <a:lumMod val="85000"/>
                    <a:lumOff val="15000"/>
                  </a:schemeClr>
                </a:solidFill>
              </a:rPr>
              <a:t>δεν υπηρέτησαν εντός των ορίων της περιφέρειας στην οποίο επιθυμούν να θέσουν υποψηφιότητα κατά τους τελευταίους είκοσι τέσσερις (24) μήνες πριν από τη διεξαγωγή των </a:t>
            </a:r>
            <a:r>
              <a:rPr lang="el-GR" sz="5600" dirty="0" err="1" smtClean="0">
                <a:solidFill>
                  <a:schemeClr val="tx1">
                    <a:lumMod val="85000"/>
                    <a:lumOff val="15000"/>
                  </a:schemeClr>
                </a:solidFill>
              </a:rPr>
              <a:t>αυτοδιοικητικών</a:t>
            </a:r>
            <a:r>
              <a:rPr lang="el-GR" sz="5600" dirty="0" smtClean="0">
                <a:solidFill>
                  <a:schemeClr val="tx1">
                    <a:lumMod val="85000"/>
                    <a:lumOff val="15000"/>
                  </a:schemeClr>
                </a:solidFill>
              </a:rPr>
              <a:t> εκλογών (δηλ. να μην υπηρετούν από 26 Μαΐου 2017), </a:t>
            </a:r>
          </a:p>
          <a:p>
            <a:pPr marL="365760" indent="-256032" algn="just" fontAlgn="auto">
              <a:lnSpc>
                <a:spcPct val="170000"/>
              </a:lnSpc>
              <a:spcBef>
                <a:spcPts val="0"/>
              </a:spcBef>
              <a:spcAft>
                <a:spcPts val="600"/>
              </a:spcAft>
              <a:buClr>
                <a:schemeClr val="accent3"/>
              </a:buClr>
              <a:buFont typeface="Georgia"/>
              <a:buNone/>
              <a:defRPr/>
            </a:pPr>
            <a:r>
              <a:rPr lang="el-GR" sz="5600" b="1" dirty="0" smtClean="0">
                <a:solidFill>
                  <a:schemeClr val="tx1">
                    <a:lumMod val="85000"/>
                    <a:lumOff val="15000"/>
                  </a:schemeClr>
                </a:solidFill>
              </a:rPr>
              <a:t>και υπό την προϋπόθεση</a:t>
            </a:r>
            <a:r>
              <a:rPr lang="el-GR" sz="5600" dirty="0" smtClean="0">
                <a:solidFill>
                  <a:schemeClr val="tx1">
                    <a:lumMod val="85000"/>
                    <a:lumOff val="15000"/>
                  </a:schemeClr>
                </a:solidFill>
              </a:rPr>
              <a:t> να παραιτηθούν από τη θέση τους πριν από την ημερομηνία ανακήρυξης των υποψηφίων (δηλ. μέχρι τη 12</a:t>
            </a:r>
            <a:r>
              <a:rPr lang="el-GR" sz="5600" baseline="30000" dirty="0" smtClean="0">
                <a:solidFill>
                  <a:schemeClr val="tx1">
                    <a:lumMod val="85000"/>
                    <a:lumOff val="15000"/>
                  </a:schemeClr>
                </a:solidFill>
              </a:rPr>
              <a:t>η</a:t>
            </a:r>
            <a:r>
              <a:rPr lang="el-GR" sz="5600" dirty="0" smtClean="0">
                <a:solidFill>
                  <a:schemeClr val="tx1">
                    <a:lumMod val="85000"/>
                    <a:lumOff val="15000"/>
                  </a:schemeClr>
                </a:solidFill>
              </a:rPr>
              <a:t> ώρα βραδινή της 10</a:t>
            </a:r>
            <a:r>
              <a:rPr lang="el-GR" sz="5600" baseline="30000" dirty="0" smtClean="0">
                <a:solidFill>
                  <a:schemeClr val="tx1">
                    <a:lumMod val="85000"/>
                    <a:lumOff val="15000"/>
                  </a:schemeClr>
                </a:solidFill>
              </a:rPr>
              <a:t>ης</a:t>
            </a:r>
            <a:r>
              <a:rPr lang="el-GR" sz="5600" dirty="0" smtClean="0">
                <a:solidFill>
                  <a:schemeClr val="tx1">
                    <a:lumMod val="85000"/>
                    <a:lumOff val="15000"/>
                  </a:schemeClr>
                </a:solidFill>
              </a:rPr>
              <a:t> Μαΐου 2019). </a:t>
            </a:r>
          </a:p>
          <a:p>
            <a:pPr marL="365760" indent="-256032" algn="just" fontAlgn="auto">
              <a:lnSpc>
                <a:spcPct val="170000"/>
              </a:lnSpc>
              <a:spcBef>
                <a:spcPts val="0"/>
              </a:spcBef>
              <a:spcAft>
                <a:spcPts val="600"/>
              </a:spcAft>
              <a:buClr>
                <a:schemeClr val="accent3"/>
              </a:buClr>
              <a:buFont typeface="Georgia"/>
              <a:buNone/>
              <a:defRPr/>
            </a:pPr>
            <a:endParaRPr lang="el-GR" sz="5600" dirty="0" smtClean="0"/>
          </a:p>
          <a:p>
            <a:pPr marL="365760" indent="-256032" algn="just" fontAlgn="auto">
              <a:lnSpc>
                <a:spcPct val="160000"/>
              </a:lnSpc>
              <a:spcBef>
                <a:spcPts val="0"/>
              </a:spcBef>
              <a:spcAft>
                <a:spcPts val="0"/>
              </a:spcAft>
              <a:buClr>
                <a:schemeClr val="accent3"/>
              </a:buClr>
              <a:buFont typeface="Georgia"/>
              <a:buNone/>
              <a:defRPr/>
            </a:pPr>
            <a:endParaRPr lang="el-GR" sz="2000" dirty="0" smtClean="0"/>
          </a:p>
          <a:p>
            <a:pPr marL="365760" indent="-256032" algn="just" fontAlgn="auto">
              <a:lnSpc>
                <a:spcPct val="160000"/>
              </a:lnSpc>
              <a:spcBef>
                <a:spcPts val="0"/>
              </a:spcBef>
              <a:spcAft>
                <a:spcPts val="0"/>
              </a:spcAft>
              <a:buClr>
                <a:schemeClr val="accent3"/>
              </a:buClr>
              <a:buFont typeface="Georgia"/>
              <a:buNone/>
              <a:defRPr/>
            </a:pPr>
            <a:endParaRPr lang="el-GR" sz="1200" b="1" dirty="0" smtClean="0"/>
          </a:p>
          <a:p>
            <a:pPr marL="365760" indent="-256032" algn="just" fontAlgn="auto">
              <a:lnSpc>
                <a:spcPct val="160000"/>
              </a:lnSpc>
              <a:spcBef>
                <a:spcPts val="0"/>
              </a:spcBef>
              <a:spcAft>
                <a:spcPts val="0"/>
              </a:spcAft>
              <a:buClr>
                <a:schemeClr val="accent3"/>
              </a:buClr>
              <a:buFont typeface="Wingdings" pitchFamily="2" charset="2"/>
              <a:buChar char="Ø"/>
              <a:defRPr/>
            </a:pPr>
            <a:endParaRPr lang="el-GR" sz="1200" b="1" dirty="0" smtClean="0"/>
          </a:p>
          <a:p>
            <a:pPr marL="365760" indent="-256032" algn="just" fontAlgn="auto">
              <a:lnSpc>
                <a:spcPct val="160000"/>
              </a:lnSpc>
              <a:spcBef>
                <a:spcPts val="0"/>
              </a:spcBef>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Arial" charset="0"/>
              <a:buNone/>
              <a:defRPr/>
            </a:pPr>
            <a:endParaRPr lang="el-GR" sz="1200" b="1" dirty="0" smtClean="0"/>
          </a:p>
          <a:p>
            <a:pPr marL="365760" indent="-256032" fontAlgn="auto">
              <a:lnSpc>
                <a:spcPct val="80000"/>
              </a:lnSpc>
              <a:spcAft>
                <a:spcPts val="0"/>
              </a:spcAft>
              <a:buClr>
                <a:schemeClr val="accent3"/>
              </a:buClr>
              <a:buFont typeface="Wingdings" pitchFamily="2" charset="2"/>
              <a:buNone/>
              <a:defRPr/>
            </a:pPr>
            <a:r>
              <a:rPr lang="el-GR" sz="1200" b="1" dirty="0" smtClean="0"/>
              <a:t/>
            </a:r>
            <a:br>
              <a:rPr lang="el-GR" sz="1200" b="1" dirty="0" smtClean="0"/>
            </a:br>
            <a:endParaRPr lang="el-GR" sz="1200"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if_ekloges(3)">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Προσαρμοσμένος 1">
      <a:majorFont>
        <a:latin typeface="Tahoma"/>
        <a:ea typeface=""/>
        <a:cs typeface=""/>
      </a:majorFont>
      <a:minorFont>
        <a:latin typeface="Tahoma"/>
        <a:ea typeface=""/>
        <a:cs typeface=""/>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perif_ekloges(3)</Template>
  <TotalTime>0</TotalTime>
  <Words>1979</Words>
  <Application>Microsoft Office PowerPoint</Application>
  <PresentationFormat>Προβολή στην οθόνη (4:3)</PresentationFormat>
  <Paragraphs>199</Paragraphs>
  <Slides>20</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20</vt:i4>
      </vt:variant>
    </vt:vector>
  </HeadingPairs>
  <TitlesOfParts>
    <vt:vector size="27" baseType="lpstr">
      <vt:lpstr>Tahoma</vt:lpstr>
      <vt:lpstr>Arial</vt:lpstr>
      <vt:lpstr>Georgia</vt:lpstr>
      <vt:lpstr>Wingdings 2</vt:lpstr>
      <vt:lpstr>Calibri</vt:lpstr>
      <vt:lpstr>Wingdings</vt:lpstr>
      <vt:lpstr>perif_ekloges(3)</vt:lpstr>
      <vt:lpstr>Περιφερειακές εκλογές Εκλογείς- Εκλόγιμοι Κωλύματα &amp; Ασυμβίβαστα</vt:lpstr>
      <vt:lpstr>Περιφερειακές εκλογές</vt:lpstr>
      <vt:lpstr>Εκλογείς (1)</vt:lpstr>
      <vt:lpstr>Εκλογείς (2)</vt:lpstr>
      <vt:lpstr>Εκλόγιμοι (1)</vt:lpstr>
      <vt:lpstr>Εκλόγιμοι(2)</vt:lpstr>
      <vt:lpstr>Εκλόγιμοι (3)</vt:lpstr>
      <vt:lpstr>Κωλύματα &amp; Ασυμβίβαστα</vt:lpstr>
      <vt:lpstr>Κωλύματα &amp; Ασυμβίβαστα</vt:lpstr>
      <vt:lpstr>Κωλύματα &amp; Ασυμβίβαστα</vt:lpstr>
      <vt:lpstr>Κωλύματα &amp; Ασυμβίβαστα</vt:lpstr>
      <vt:lpstr>Κωλύματα &amp; Ασυμβίβαστα</vt:lpstr>
      <vt:lpstr>Κωλύματα &amp; Ασυμβίβαστα</vt:lpstr>
      <vt:lpstr>Κωλύματα &amp; Ασυμβίβαστα</vt:lpstr>
      <vt:lpstr>Κωλύματα &amp; Ασυμβίβαστα</vt:lpstr>
      <vt:lpstr>Κωλύματα &amp; Ασυμβίβαστα</vt:lpstr>
      <vt:lpstr>Κωλύματα &amp; Ασυμβίβαστα</vt:lpstr>
      <vt:lpstr>Κωλύματα &amp; Ασυμβίβαστα</vt:lpstr>
      <vt:lpstr>Κωλύματα &amp; Ασυμβίβαστα</vt:lpstr>
      <vt:lpstr>Κωλύματα &amp; Ασυμβίβαστα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Περιφερειακές εκλογές Εκλογείς- Εκλόγιμοι Κωλύματα &amp; Ασυμβίβαστα</dc:title>
  <dc:creator>s.theodorakopoulou</dc:creator>
  <cp:lastModifiedBy>s.theodorakopoulou</cp:lastModifiedBy>
  <cp:revision>1</cp:revision>
  <dcterms:created xsi:type="dcterms:W3CDTF">2024-09-25T08:36:57Z</dcterms:created>
  <dcterms:modified xsi:type="dcterms:W3CDTF">2024-09-25T08:37:12Z</dcterms:modified>
</cp:coreProperties>
</file>