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2" r:id="rId2"/>
  </p:sldMasterIdLst>
  <p:notesMasterIdLst>
    <p:notesMasterId r:id="rId45"/>
  </p:notesMasterIdLst>
  <p:handoutMasterIdLst>
    <p:handoutMasterId r:id="rId46"/>
  </p:handoutMasterIdLst>
  <p:sldIdLst>
    <p:sldId id="363" r:id="rId3"/>
    <p:sldId id="457" r:id="rId4"/>
    <p:sldId id="458" r:id="rId5"/>
    <p:sldId id="541" r:id="rId6"/>
    <p:sldId id="542" r:id="rId7"/>
    <p:sldId id="460" r:id="rId8"/>
    <p:sldId id="543" r:id="rId9"/>
    <p:sldId id="544" r:id="rId10"/>
    <p:sldId id="545" r:id="rId11"/>
    <p:sldId id="546" r:id="rId12"/>
    <p:sldId id="547" r:id="rId13"/>
    <p:sldId id="377" r:id="rId14"/>
    <p:sldId id="461" r:id="rId15"/>
    <p:sldId id="462" r:id="rId16"/>
    <p:sldId id="533" r:id="rId17"/>
    <p:sldId id="534" r:id="rId18"/>
    <p:sldId id="535" r:id="rId19"/>
    <p:sldId id="536" r:id="rId20"/>
    <p:sldId id="537" r:id="rId21"/>
    <p:sldId id="538" r:id="rId22"/>
    <p:sldId id="539" r:id="rId23"/>
    <p:sldId id="474" r:id="rId24"/>
    <p:sldId id="475" r:id="rId25"/>
    <p:sldId id="476" r:id="rId26"/>
    <p:sldId id="478" r:id="rId27"/>
    <p:sldId id="477" r:id="rId28"/>
    <p:sldId id="479" r:id="rId29"/>
    <p:sldId id="505" r:id="rId30"/>
    <p:sldId id="506" r:id="rId31"/>
    <p:sldId id="509" r:id="rId32"/>
    <p:sldId id="510" r:id="rId33"/>
    <p:sldId id="528" r:id="rId34"/>
    <p:sldId id="508" r:id="rId35"/>
    <p:sldId id="540" r:id="rId36"/>
    <p:sldId id="511" r:id="rId37"/>
    <p:sldId id="548" r:id="rId38"/>
    <p:sldId id="549" r:id="rId39"/>
    <p:sldId id="551" r:id="rId40"/>
    <p:sldId id="552" r:id="rId41"/>
    <p:sldId id="553" r:id="rId42"/>
    <p:sldId id="500" r:id="rId43"/>
    <p:sldId id="496" r:id="rId44"/>
  </p:sldIdLst>
  <p:sldSz cx="12188825"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6">
          <p15:clr>
            <a:srgbClr val="A4A3A4"/>
          </p15:clr>
        </p15:guide>
        <p15:guide id="2" pos="3839">
          <p15:clr>
            <a:srgbClr val="A4A3A4"/>
          </p15:clr>
        </p15:guide>
      </p15:sldGuideLst>
    </p:ext>
    <p:ext uri="{2D200454-40CA-4A62-9FC3-DE9A4176ACB9}">
      <p15:notesGuideLst xmlns:p15="http://schemas.microsoft.com/office/powerpoint/2012/main">
        <p15:guide id="1" orient="horz" pos="2910">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6B96BE"/>
    <a:srgbClr val="C5E0B4"/>
    <a:srgbClr val="000000"/>
    <a:srgbClr val="A9D18E"/>
    <a:srgbClr val="7F7F7F"/>
    <a:srgbClr val="A3BBC3"/>
    <a:srgbClr val="EDF1F3"/>
    <a:srgbClr val="718412"/>
    <a:srgbClr val="344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24" autoAdjust="0"/>
    <p:restoredTop sz="96489" autoAdjust="0"/>
  </p:normalViewPr>
  <p:slideViewPr>
    <p:cSldViewPr>
      <p:cViewPr varScale="1">
        <p:scale>
          <a:sx n="116" d="100"/>
          <a:sy n="116" d="100"/>
        </p:scale>
        <p:origin x="-144" y="-114"/>
      </p:cViewPr>
      <p:guideLst>
        <p:guide orient="horz" pos="2126"/>
        <p:guide pos="3839"/>
      </p:guideLst>
    </p:cSldViewPr>
  </p:slideViewPr>
  <p:notesTextViewPr>
    <p:cViewPr>
      <p:scale>
        <a:sx n="1" d="1"/>
        <a:sy n="1" d="1"/>
      </p:scale>
      <p:origin x="0" y="0"/>
    </p:cViewPr>
  </p:notesTextViewPr>
  <p:notesViewPr>
    <p:cSldViewPr showGuides="1">
      <p:cViewPr varScale="1">
        <p:scale>
          <a:sx n="90" d="100"/>
          <a:sy n="90" d="100"/>
        </p:scale>
        <p:origin x="2658" y="90"/>
      </p:cViewPr>
      <p:guideLst>
        <p:guide orient="horz" pos="2910"/>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E:\20&#959;%20&#928;&#929;&#913;&#922;&#932;&#921;&#922;&#927;_&#923;&#928;\&#913;&#929;&#935;&#917;&#921;&#927;_&#935;&#929;&#917;&#937;&#931;&#917;&#937;&#925;_2023_04_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20&#959;%20&#928;&#929;&#913;&#922;&#932;&#921;&#922;&#927;_&#923;&#928;\&#913;&#929;&#935;&#917;&#921;&#927;_&#935;&#929;&#917;&#937;&#931;&#917;&#937;&#925;_2023_04_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1.81206601970044E-3"/>
          <c:y val="6.0843699296917299E-3"/>
          <c:w val="0.99637586796059896"/>
          <c:h val="0.87500902021401195"/>
        </c:manualLayout>
      </c:layout>
      <c:pie3DChart>
        <c:varyColors val="1"/>
        <c:ser>
          <c:idx val="0"/>
          <c:order val="0"/>
          <c:dPt>
            <c:idx val="0"/>
            <c:bubble3D val="0"/>
            <c:spPr>
              <a:solidFill>
                <a:schemeClr val="accent1"/>
              </a:solidFill>
              <a:ln w="25400">
                <a:solidFill>
                  <a:schemeClr val="lt1"/>
                </a:solidFill>
              </a:ln>
              <a:effectLst/>
              <a:scene3d>
                <a:camera prst="orthographicFront"/>
                <a:lightRig rig="threePt" dir="t"/>
              </a:scene3d>
              <a:sp3d contourW="25400">
                <a:contourClr>
                  <a:schemeClr val="lt1"/>
                </a:contourClr>
              </a:sp3d>
            </c:spPr>
          </c:dPt>
          <c:dPt>
            <c:idx val="1"/>
            <c:bubble3D val="0"/>
            <c:spPr>
              <a:solidFill>
                <a:schemeClr val="accent2"/>
              </a:solidFill>
              <a:ln w="25400">
                <a:solidFill>
                  <a:schemeClr val="lt1"/>
                </a:solidFill>
              </a:ln>
              <a:effectLst/>
              <a:scene3d>
                <a:camera prst="orthographicFront"/>
                <a:lightRig rig="threePt" dir="t"/>
              </a:scene3d>
              <a:sp3d contourW="25400">
                <a:contourClr>
                  <a:schemeClr val="lt1"/>
                </a:contourClr>
              </a:sp3d>
            </c:spPr>
          </c:dPt>
          <c:dPt>
            <c:idx val="2"/>
            <c:bubble3D val="0"/>
            <c:spPr>
              <a:solidFill>
                <a:schemeClr val="accent3"/>
              </a:solidFill>
              <a:ln w="25400">
                <a:solidFill>
                  <a:schemeClr val="lt1"/>
                </a:solidFill>
              </a:ln>
              <a:effectLst/>
              <a:scene3d>
                <a:camera prst="orthographicFront"/>
                <a:lightRig rig="threePt" dir="t"/>
              </a:scene3d>
              <a:sp3d contourW="25400">
                <a:contourClr>
                  <a:schemeClr val="lt1"/>
                </a:contourClr>
              </a:sp3d>
            </c:spPr>
          </c:dPt>
          <c:dPt>
            <c:idx val="3"/>
            <c:bubble3D val="0"/>
            <c:spPr>
              <a:solidFill>
                <a:schemeClr val="accent4"/>
              </a:solidFill>
              <a:ln w="25400">
                <a:solidFill>
                  <a:schemeClr val="lt1"/>
                </a:solidFill>
              </a:ln>
              <a:effectLst/>
              <a:scene3d>
                <a:camera prst="orthographicFront"/>
                <a:lightRig rig="threePt" dir="t"/>
              </a:scene3d>
              <a:sp3d contourW="25400">
                <a:contourClr>
                  <a:schemeClr val="lt1"/>
                </a:contourClr>
              </a:sp3d>
            </c:spPr>
          </c:dPt>
          <c:dPt>
            <c:idx val="4"/>
            <c:bubble3D val="0"/>
            <c:spPr>
              <a:solidFill>
                <a:schemeClr val="accent5"/>
              </a:solidFill>
              <a:ln w="25400">
                <a:solidFill>
                  <a:schemeClr val="lt1"/>
                </a:solidFill>
              </a:ln>
              <a:effectLst/>
              <a:scene3d>
                <a:camera prst="orthographicFront"/>
                <a:lightRig rig="threePt" dir="t"/>
              </a:scene3d>
              <a:sp3d contourW="25400">
                <a:contourClr>
                  <a:schemeClr val="lt1"/>
                </a:contourClr>
              </a:sp3d>
            </c:spPr>
          </c:dPt>
          <c:dPt>
            <c:idx val="5"/>
            <c:bubble3D val="0"/>
            <c:spPr>
              <a:solidFill>
                <a:schemeClr val="accent6"/>
              </a:solidFill>
              <a:ln w="25400">
                <a:solidFill>
                  <a:schemeClr val="lt1"/>
                </a:solidFill>
              </a:ln>
              <a:effectLst/>
              <a:scene3d>
                <a:camera prst="orthographicFront"/>
                <a:lightRig rig="threePt" dir="t"/>
              </a:scene3d>
              <a:sp3d contourW="25400">
                <a:contourClr>
                  <a:schemeClr val="lt1"/>
                </a:contourClr>
              </a:sp3d>
            </c:spPr>
          </c:dPt>
          <c:dPt>
            <c:idx val="6"/>
            <c:bubble3D val="0"/>
            <c:spPr>
              <a:solidFill>
                <a:schemeClr val="accent1">
                  <a:lumMod val="60000"/>
                </a:schemeClr>
              </a:solidFill>
              <a:ln w="25400">
                <a:solidFill>
                  <a:schemeClr val="lt1"/>
                </a:solidFill>
              </a:ln>
              <a:effectLst/>
              <a:scene3d>
                <a:camera prst="orthographicFront"/>
                <a:lightRig rig="threePt" dir="t"/>
              </a:scene3d>
              <a:sp3d contourW="25400">
                <a:contourClr>
                  <a:schemeClr val="lt1"/>
                </a:contourClr>
              </a:sp3d>
            </c:spPr>
          </c:dPt>
          <c:dPt>
            <c:idx val="7"/>
            <c:bubble3D val="0"/>
            <c:spPr>
              <a:solidFill>
                <a:schemeClr val="accent2">
                  <a:lumMod val="60000"/>
                </a:schemeClr>
              </a:solidFill>
              <a:ln w="25400">
                <a:solidFill>
                  <a:schemeClr val="lt1"/>
                </a:solidFill>
              </a:ln>
              <a:effectLst/>
              <a:scene3d>
                <a:camera prst="orthographicFront"/>
                <a:lightRig rig="threePt" dir="t"/>
              </a:scene3d>
              <a:sp3d contourW="25400">
                <a:contourClr>
                  <a:schemeClr val="lt1"/>
                </a:contourClr>
              </a:sp3d>
            </c:spPr>
          </c:dPt>
          <c:dPt>
            <c:idx val="8"/>
            <c:bubble3D val="0"/>
            <c:spPr>
              <a:solidFill>
                <a:schemeClr val="accent3">
                  <a:lumMod val="60000"/>
                </a:schemeClr>
              </a:solidFill>
              <a:ln w="25400">
                <a:solidFill>
                  <a:schemeClr val="lt1"/>
                </a:solidFill>
              </a:ln>
              <a:effectLst/>
              <a:scene3d>
                <a:camera prst="orthographicFront"/>
                <a:lightRig rig="threePt" dir="t"/>
              </a:scene3d>
              <a:sp3d contourW="25400">
                <a:contourClr>
                  <a:schemeClr val="lt1"/>
                </a:contourClr>
              </a:sp3d>
            </c:spPr>
          </c:dPt>
          <c:dPt>
            <c:idx val="9"/>
            <c:bubble3D val="0"/>
            <c:spPr>
              <a:solidFill>
                <a:schemeClr val="accent4">
                  <a:lumMod val="60000"/>
                </a:schemeClr>
              </a:solidFill>
              <a:ln w="25400">
                <a:solidFill>
                  <a:schemeClr val="lt1"/>
                </a:solidFill>
              </a:ln>
              <a:effectLst/>
              <a:scene3d>
                <a:camera prst="orthographicFront"/>
                <a:lightRig rig="threePt" dir="t"/>
              </a:scene3d>
              <a:sp3d contourW="25400">
                <a:contourClr>
                  <a:schemeClr val="lt1"/>
                </a:contourClr>
              </a:sp3d>
            </c:spPr>
          </c:dPt>
          <c:dPt>
            <c:idx val="10"/>
            <c:bubble3D val="0"/>
            <c:spPr>
              <a:solidFill>
                <a:schemeClr val="accent5">
                  <a:lumMod val="60000"/>
                </a:schemeClr>
              </a:solidFill>
              <a:ln w="25400">
                <a:solidFill>
                  <a:schemeClr val="lt1"/>
                </a:solidFill>
              </a:ln>
              <a:effectLst/>
              <a:scene3d>
                <a:camera prst="orthographicFront"/>
                <a:lightRig rig="threePt" dir="t"/>
              </a:scene3d>
              <a:sp3d contourW="25400">
                <a:contourClr>
                  <a:schemeClr val="lt1"/>
                </a:contourClr>
              </a:sp3d>
            </c:spPr>
          </c:dPt>
          <c:dPt>
            <c:idx val="11"/>
            <c:bubble3D val="0"/>
            <c:spPr>
              <a:solidFill>
                <a:schemeClr val="accent6">
                  <a:lumMod val="60000"/>
                </a:schemeClr>
              </a:solidFill>
              <a:ln w="25400">
                <a:solidFill>
                  <a:schemeClr val="lt1"/>
                </a:solidFill>
              </a:ln>
              <a:effectLst/>
              <a:scene3d>
                <a:camera prst="orthographicFront"/>
                <a:lightRig rig="threePt" dir="t"/>
              </a:scene3d>
              <a:sp3d contourW="25400">
                <a:contourClr>
                  <a:schemeClr val="lt1"/>
                </a:contourClr>
              </a:sp3d>
            </c:spPr>
          </c:dPt>
          <c:dPt>
            <c:idx val="12"/>
            <c:bubble3D val="0"/>
            <c:spPr>
              <a:solidFill>
                <a:schemeClr val="accent1">
                  <a:lumMod val="80000"/>
                  <a:lumOff val="20000"/>
                </a:schemeClr>
              </a:solidFill>
              <a:ln w="25400">
                <a:solidFill>
                  <a:schemeClr val="lt1"/>
                </a:solidFill>
              </a:ln>
              <a:effectLst/>
              <a:scene3d>
                <a:camera prst="orthographicFront"/>
                <a:lightRig rig="threePt" dir="t"/>
              </a:scene3d>
              <a:sp3d contourW="25400">
                <a:contourClr>
                  <a:schemeClr val="lt1"/>
                </a:contourClr>
              </a:sp3d>
            </c:spPr>
          </c:dPt>
          <c:dPt>
            <c:idx val="13"/>
            <c:bubble3D val="0"/>
            <c:spPr>
              <a:solidFill>
                <a:schemeClr val="accent2">
                  <a:lumMod val="80000"/>
                  <a:lumOff val="20000"/>
                </a:schemeClr>
              </a:solidFill>
              <a:ln w="25400">
                <a:solidFill>
                  <a:schemeClr val="lt1"/>
                </a:solidFill>
              </a:ln>
              <a:effectLst/>
              <a:scene3d>
                <a:camera prst="orthographicFront"/>
                <a:lightRig rig="threePt" dir="t"/>
              </a:scene3d>
              <a:sp3d contourW="25400">
                <a:contourClr>
                  <a:schemeClr val="lt1"/>
                </a:contourClr>
              </a:sp3d>
            </c:spPr>
          </c:dPt>
          <c:dLbls>
            <c:dLbl>
              <c:idx val="7"/>
              <c:layout>
                <c:manualLayout>
                  <c:x val="8.0333413868084094E-3"/>
                  <c:y val="9.8702001081665807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8"/>
              <c:layout>
                <c:manualLayout>
                  <c:x val="-3.56366272046388E-3"/>
                  <c:y val="5.8921479819663098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9"/>
              <c:layout>
                <c:manualLayout>
                  <c:x val="-1.2503020053152901E-2"/>
                  <c:y val="-1.2295008386990099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0"/>
              <c:layout>
                <c:manualLayout>
                  <c:x val="2.0415559313843899E-2"/>
                  <c:y val="2.02812330989724E-3"/>
                </c:manualLayout>
              </c:layout>
              <c:spPr>
                <a:noFill/>
                <a:ln>
                  <a:noFill/>
                </a:ln>
                <a:effectLst/>
              </c:spPr>
              <c:txPr>
                <a:bodyPr rot="0" spcFirstLastPara="1"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Lst>
            </c:dLbl>
            <c:dLbl>
              <c:idx val="11"/>
              <c:layout>
                <c:manualLayout>
                  <c:x val="1.54022710799711E-2"/>
                  <c:y val="-1.7036235803136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layout>
                <c:manualLayout>
                  <c:x val="1.51606668277362E-2"/>
                  <c:y val="9.8702001081665807E-3"/>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l-GR"/>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Συγκεντρωτικά!$A$2:$A$15</c:f>
              <c:strCache>
                <c:ptCount val="14"/>
                <c:pt idx="0">
                  <c:v>ΑΤ01 ΥΔΡΕΥΣΗ</c:v>
                </c:pt>
                <c:pt idx="1">
                  <c:v>ΑΤ02 ΛΥΜΑΤΑ</c:v>
                </c:pt>
                <c:pt idx="2">
                  <c:v>ΑΤ03 ΑΠΕ</c:v>
                </c:pt>
                <c:pt idx="3">
                  <c:v>ΑΤ04 ΑΠΟΡΡΙΜΜΑΤΑ</c:v>
                </c:pt>
                <c:pt idx="4">
                  <c:v>ΑΤ05 ΑΓΡΟΤΙΚΗ ΟΔΟΠΟΙΙΑ</c:v>
                </c:pt>
                <c:pt idx="5">
                  <c:v>ΑΤ06 ΑΣΤΙΚΗ ΑΝΑΖΩΟΓΟΝΗΣΗ</c:v>
                </c:pt>
                <c:pt idx="6">
                  <c:v>ΑΤ07 ΚΤΙΡΙΑΚΟ ΑΠΟΘΕΜΑ</c:v>
                </c:pt>
                <c:pt idx="7">
                  <c:v>ΑΤ08 SMART</c:v>
                </c:pt>
                <c:pt idx="8">
                  <c:v>ΑΤ09 ΜΕΛΕΤΕΣ</c:v>
                </c:pt>
                <c:pt idx="9">
                  <c:v>ΑΤ10 ΣΥΝΤΗΡΗΣΗ ΣΧΟΛΕΙΩΝ</c:v>
                </c:pt>
                <c:pt idx="10">
                  <c:v>ΑΤ11 ΠΡΟΣΕΙΣΜΙΚΟΣ</c:v>
                </c:pt>
                <c:pt idx="11">
                  <c:v>ΑΤ12 ΗΛΕΚΤΡΟΚΙΝΗΣΗ</c:v>
                </c:pt>
                <c:pt idx="12">
                  <c:v>ΑΤ13</c:v>
                </c:pt>
                <c:pt idx="13">
                  <c:v>ΑΤ14 1821</c:v>
                </c:pt>
              </c:strCache>
            </c:strRef>
          </c:cat>
          <c:val>
            <c:numRef>
              <c:f>Συγκεντρωτικά!$L$2:$L$15</c:f>
              <c:numCache>
                <c:formatCode>#,##0</c:formatCode>
                <c:ptCount val="14"/>
                <c:pt idx="0">
                  <c:v>588158651.49793601</c:v>
                </c:pt>
                <c:pt idx="1">
                  <c:v>170331211.56568</c:v>
                </c:pt>
                <c:pt idx="2">
                  <c:v>145351607.90000001</c:v>
                </c:pt>
                <c:pt idx="3">
                  <c:v>143993233.13</c:v>
                </c:pt>
                <c:pt idx="4">
                  <c:v>356360530.72719997</c:v>
                </c:pt>
                <c:pt idx="5">
                  <c:v>678300495.25665796</c:v>
                </c:pt>
                <c:pt idx="6">
                  <c:v>146577758.36000001</c:v>
                </c:pt>
                <c:pt idx="7">
                  <c:v>116524067.54000001</c:v>
                </c:pt>
                <c:pt idx="8">
                  <c:v>30404903.1644</c:v>
                </c:pt>
                <c:pt idx="9">
                  <c:v>53377976.210000001</c:v>
                </c:pt>
                <c:pt idx="10">
                  <c:v>5029258.66</c:v>
                </c:pt>
                <c:pt idx="11">
                  <c:v>110654696.59999999</c:v>
                </c:pt>
                <c:pt idx="12">
                  <c:v>0</c:v>
                </c:pt>
                <c:pt idx="13">
                  <c:v>25507858.548</c:v>
                </c:pt>
              </c:numCache>
            </c:numRef>
          </c:val>
          <c:extLst>
            <c:ext xmlns:c16="http://schemas.microsoft.com/office/drawing/2014/chart" uri="{C3380CC4-5D6E-409C-BE32-E72D297353CC}">
              <c16:uniqueId val="{00000000-4F71-9449-85B5-B16F37496D99}"/>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5.4085835742417501E-2"/>
          <c:y val="0.79220642874186198"/>
          <c:w val="0.89917845164613497"/>
          <c:h val="0.19047755394212099"/>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1.81203189176129E-3"/>
          <c:y val="4.3415340086830701E-3"/>
          <c:w val="0.99637593621647702"/>
          <c:h val="0.72858834363899505"/>
        </c:manualLayout>
      </c:layout>
      <c:pie3DChart>
        <c:varyColors val="1"/>
        <c:ser>
          <c:idx val="0"/>
          <c:order val="0"/>
          <c:dPt>
            <c:idx val="0"/>
            <c:bubble3D val="0"/>
            <c:spPr>
              <a:solidFill>
                <a:schemeClr val="accent1"/>
              </a:solidFill>
              <a:ln w="25400">
                <a:solidFill>
                  <a:schemeClr val="lt1"/>
                </a:solidFill>
              </a:ln>
              <a:effectLst/>
              <a:scene3d>
                <a:camera prst="orthographicFront"/>
                <a:lightRig rig="threePt" dir="t"/>
              </a:scene3d>
              <a:sp3d contourW="25400">
                <a:contourClr>
                  <a:schemeClr val="lt1"/>
                </a:contourClr>
              </a:sp3d>
            </c:spPr>
          </c:dPt>
          <c:dPt>
            <c:idx val="1"/>
            <c:bubble3D val="0"/>
            <c:spPr>
              <a:solidFill>
                <a:schemeClr val="accent2"/>
              </a:solidFill>
              <a:ln w="25400">
                <a:solidFill>
                  <a:schemeClr val="lt1"/>
                </a:solidFill>
              </a:ln>
              <a:effectLst/>
              <a:scene3d>
                <a:camera prst="orthographicFront"/>
                <a:lightRig rig="threePt" dir="t"/>
              </a:scene3d>
              <a:sp3d contourW="25400">
                <a:contourClr>
                  <a:schemeClr val="lt1"/>
                </a:contourClr>
              </a:sp3d>
            </c:spPr>
          </c:dPt>
          <c:dPt>
            <c:idx val="2"/>
            <c:bubble3D val="0"/>
            <c:spPr>
              <a:solidFill>
                <a:schemeClr val="accent3"/>
              </a:solidFill>
              <a:ln w="25400">
                <a:solidFill>
                  <a:schemeClr val="lt1"/>
                </a:solidFill>
              </a:ln>
              <a:effectLst/>
              <a:scene3d>
                <a:camera prst="orthographicFront"/>
                <a:lightRig rig="threePt" dir="t"/>
              </a:scene3d>
              <a:sp3d contourW="25400">
                <a:contourClr>
                  <a:schemeClr val="lt1"/>
                </a:contourClr>
              </a:sp3d>
            </c:spPr>
          </c:dPt>
          <c:dPt>
            <c:idx val="3"/>
            <c:bubble3D val="0"/>
            <c:spPr>
              <a:solidFill>
                <a:schemeClr val="accent4"/>
              </a:solidFill>
              <a:ln w="25400">
                <a:solidFill>
                  <a:schemeClr val="lt1"/>
                </a:solidFill>
              </a:ln>
              <a:effectLst/>
              <a:scene3d>
                <a:camera prst="orthographicFront"/>
                <a:lightRig rig="threePt" dir="t"/>
              </a:scene3d>
              <a:sp3d contourW="25400">
                <a:contourClr>
                  <a:schemeClr val="lt1"/>
                </a:contourClr>
              </a:sp3d>
            </c:spPr>
          </c:dPt>
          <c:dPt>
            <c:idx val="4"/>
            <c:bubble3D val="0"/>
            <c:spPr>
              <a:solidFill>
                <a:schemeClr val="accent5"/>
              </a:solidFill>
              <a:ln w="25400">
                <a:solidFill>
                  <a:schemeClr val="lt1"/>
                </a:solidFill>
              </a:ln>
              <a:effectLst/>
              <a:scene3d>
                <a:camera prst="orthographicFront"/>
                <a:lightRig rig="threePt" dir="t"/>
              </a:scene3d>
              <a:sp3d contourW="25400">
                <a:contourClr>
                  <a:schemeClr val="lt1"/>
                </a:contourClr>
              </a:sp3d>
            </c:spPr>
          </c:dPt>
          <c:dPt>
            <c:idx val="5"/>
            <c:bubble3D val="0"/>
            <c:spPr>
              <a:solidFill>
                <a:schemeClr val="accent6"/>
              </a:solidFill>
              <a:ln w="25400">
                <a:solidFill>
                  <a:schemeClr val="lt1"/>
                </a:solidFill>
              </a:ln>
              <a:effectLst/>
              <a:scene3d>
                <a:camera prst="orthographicFront"/>
                <a:lightRig rig="threePt" dir="t"/>
              </a:scene3d>
              <a:sp3d contourW="25400">
                <a:contourClr>
                  <a:schemeClr val="lt1"/>
                </a:contourClr>
              </a:sp3d>
            </c:spPr>
          </c:dPt>
          <c:dPt>
            <c:idx val="6"/>
            <c:bubble3D val="0"/>
            <c:spPr>
              <a:solidFill>
                <a:schemeClr val="accent1">
                  <a:lumMod val="60000"/>
                </a:schemeClr>
              </a:solidFill>
              <a:ln w="25400">
                <a:solidFill>
                  <a:schemeClr val="lt1"/>
                </a:solidFill>
              </a:ln>
              <a:effectLst/>
              <a:scene3d>
                <a:camera prst="orthographicFront"/>
                <a:lightRig rig="threePt" dir="t"/>
              </a:scene3d>
              <a:sp3d contourW="25400">
                <a:contourClr>
                  <a:schemeClr val="lt1"/>
                </a:contourClr>
              </a:sp3d>
            </c:spPr>
          </c:dPt>
          <c:dPt>
            <c:idx val="7"/>
            <c:bubble3D val="0"/>
            <c:spPr>
              <a:solidFill>
                <a:schemeClr val="accent2">
                  <a:lumMod val="60000"/>
                </a:schemeClr>
              </a:solidFill>
              <a:ln w="25400">
                <a:solidFill>
                  <a:schemeClr val="lt1"/>
                </a:solidFill>
              </a:ln>
              <a:effectLst/>
              <a:scene3d>
                <a:camera prst="orthographicFront"/>
                <a:lightRig rig="threePt" dir="t"/>
              </a:scene3d>
              <a:sp3d contourW="25400">
                <a:contourClr>
                  <a:schemeClr val="lt1"/>
                </a:contourClr>
              </a:sp3d>
            </c:spPr>
          </c:dPt>
          <c:dPt>
            <c:idx val="8"/>
            <c:bubble3D val="0"/>
            <c:spPr>
              <a:solidFill>
                <a:schemeClr val="accent3">
                  <a:lumMod val="60000"/>
                </a:schemeClr>
              </a:solidFill>
              <a:ln w="25400">
                <a:solidFill>
                  <a:schemeClr val="lt1"/>
                </a:solidFill>
              </a:ln>
              <a:effectLst/>
              <a:scene3d>
                <a:camera prst="orthographicFront"/>
                <a:lightRig rig="threePt" dir="t"/>
              </a:scene3d>
              <a:sp3d contourW="25400">
                <a:contourClr>
                  <a:schemeClr val="lt1"/>
                </a:contourClr>
              </a:sp3d>
            </c:spPr>
          </c:dPt>
          <c:dPt>
            <c:idx val="9"/>
            <c:bubble3D val="0"/>
            <c:spPr>
              <a:solidFill>
                <a:schemeClr val="accent4">
                  <a:lumMod val="60000"/>
                </a:schemeClr>
              </a:solidFill>
              <a:ln w="25400">
                <a:solidFill>
                  <a:schemeClr val="lt1"/>
                </a:solidFill>
              </a:ln>
              <a:effectLst/>
              <a:scene3d>
                <a:camera prst="orthographicFront"/>
                <a:lightRig rig="threePt" dir="t"/>
              </a:scene3d>
              <a:sp3d contourW="25400">
                <a:contourClr>
                  <a:schemeClr val="lt1"/>
                </a:contourClr>
              </a:sp3d>
            </c:spPr>
          </c:dPt>
          <c:dPt>
            <c:idx val="10"/>
            <c:bubble3D val="0"/>
            <c:spPr>
              <a:solidFill>
                <a:schemeClr val="accent5">
                  <a:lumMod val="60000"/>
                </a:schemeClr>
              </a:solidFill>
              <a:ln w="25400">
                <a:solidFill>
                  <a:schemeClr val="lt1"/>
                </a:solidFill>
              </a:ln>
              <a:effectLst/>
              <a:scene3d>
                <a:camera prst="orthographicFront"/>
                <a:lightRig rig="threePt" dir="t"/>
              </a:scene3d>
              <a:sp3d contourW="25400">
                <a:contourClr>
                  <a:schemeClr val="lt1"/>
                </a:contourClr>
              </a:sp3d>
            </c:spPr>
          </c:dPt>
          <c:dPt>
            <c:idx val="11"/>
            <c:bubble3D val="0"/>
            <c:spPr>
              <a:solidFill>
                <a:schemeClr val="accent6">
                  <a:lumMod val="60000"/>
                </a:schemeClr>
              </a:solidFill>
              <a:ln w="25400">
                <a:solidFill>
                  <a:schemeClr val="lt1"/>
                </a:solidFill>
              </a:ln>
              <a:effectLst/>
              <a:scene3d>
                <a:camera prst="orthographicFront"/>
                <a:lightRig rig="threePt" dir="t"/>
              </a:scene3d>
              <a:sp3d contourW="25400">
                <a:contourClr>
                  <a:schemeClr val="lt1"/>
                </a:contourClr>
              </a:sp3d>
            </c:spPr>
          </c:dPt>
          <c:dPt>
            <c:idx val="12"/>
            <c:bubble3D val="0"/>
            <c:spPr>
              <a:solidFill>
                <a:schemeClr val="accent1">
                  <a:lumMod val="80000"/>
                  <a:lumOff val="20000"/>
                </a:schemeClr>
              </a:solidFill>
              <a:ln w="25400">
                <a:solidFill>
                  <a:schemeClr val="lt1"/>
                </a:solidFill>
              </a:ln>
              <a:effectLst/>
              <a:scene3d>
                <a:camera prst="orthographicFront"/>
                <a:lightRig rig="threePt" dir="t"/>
              </a:scene3d>
              <a:sp3d contourW="25400">
                <a:contourClr>
                  <a:schemeClr val="lt1"/>
                </a:contourClr>
              </a:sp3d>
            </c:spPr>
          </c:dPt>
          <c:dLbls>
            <c:dLbl>
              <c:idx val="0"/>
              <c:layout>
                <c:manualLayout>
                  <c:x val="-8.6253369272237205E-3"/>
                  <c:y val="3.31168831168831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2.7732854147948498E-2"/>
                  <c:y val="-1.6623376623376599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1.8149146451033198E-2"/>
                  <c:y val="-1.0389610389610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5.69032644504343E-3"/>
                  <c:y val="-1.2987012987013E-3"/>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l-GR"/>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Γραφήματα!$B$3:$B$15</c:f>
              <c:strCache>
                <c:ptCount val="13"/>
                <c:pt idx="0">
                  <c:v>ΑΝΑΤΟΛΙΚΗΣ ΜΑΚΕΔΟΝΙΑΣ ΚΑΙ ΘΡΑΚΗΣ</c:v>
                </c:pt>
                <c:pt idx="1">
                  <c:v>ΑΤΤΙΚΗΣ</c:v>
                </c:pt>
                <c:pt idx="2">
                  <c:v>ΒΟΡΕΙΟΥ ΑΙΓΑΙΟΥ</c:v>
                </c:pt>
                <c:pt idx="3">
                  <c:v>ΔΥΤΙΚΗΣ ΕΛΛΑΔΑΣ</c:v>
                </c:pt>
                <c:pt idx="4">
                  <c:v>ΔΥΤΙΚΗΣ ΜΑΚΕΔΟΝΙΑΣ</c:v>
                </c:pt>
                <c:pt idx="5">
                  <c:v>ΗΠΕΙΡΟΥ</c:v>
                </c:pt>
                <c:pt idx="6">
                  <c:v>ΘΕΣΣΑΛΙΑΣ</c:v>
                </c:pt>
                <c:pt idx="7">
                  <c:v>ΙΟΝΙΩΝ ΝΗΣΩΝ</c:v>
                </c:pt>
                <c:pt idx="8">
                  <c:v>ΚΕΝΤΡΙΚΗΣ ΜΑΚΕΔΟΝΙΑΣ</c:v>
                </c:pt>
                <c:pt idx="9">
                  <c:v>ΚΡΗΤΗΣ</c:v>
                </c:pt>
                <c:pt idx="10">
                  <c:v>ΝΟΤΙΟΥ ΑΙΓΑΙΟΥ</c:v>
                </c:pt>
                <c:pt idx="11">
                  <c:v>ΠΕΛΟΠΟΝΝΗΣΟΥ</c:v>
                </c:pt>
                <c:pt idx="12">
                  <c:v>ΣΤΕΡΕΑΣ ΕΛΛΑΔΑΣ</c:v>
                </c:pt>
              </c:strCache>
            </c:strRef>
          </c:cat>
          <c:val>
            <c:numRef>
              <c:f>Γραφήματα!$F$3:$F$15</c:f>
              <c:numCache>
                <c:formatCode>#,##0</c:formatCode>
                <c:ptCount val="13"/>
                <c:pt idx="0">
                  <c:v>156922603.477615</c:v>
                </c:pt>
                <c:pt idx="1">
                  <c:v>716163785.58899999</c:v>
                </c:pt>
                <c:pt idx="2">
                  <c:v>72013031.136000007</c:v>
                </c:pt>
                <c:pt idx="3">
                  <c:v>139054791.05199999</c:v>
                </c:pt>
                <c:pt idx="4">
                  <c:v>81675070.133200005</c:v>
                </c:pt>
                <c:pt idx="5">
                  <c:v>102802545.31999999</c:v>
                </c:pt>
                <c:pt idx="6">
                  <c:v>197237287.53</c:v>
                </c:pt>
                <c:pt idx="7">
                  <c:v>89522546.579999998</c:v>
                </c:pt>
                <c:pt idx="8">
                  <c:v>318000033.94440001</c:v>
                </c:pt>
                <c:pt idx="9">
                  <c:v>158214101.71900001</c:v>
                </c:pt>
                <c:pt idx="10">
                  <c:v>163507292.69600001</c:v>
                </c:pt>
                <c:pt idx="11">
                  <c:v>191078722.882258</c:v>
                </c:pt>
                <c:pt idx="12">
                  <c:v>184380437.1004</c:v>
                </c:pt>
              </c:numCache>
            </c:numRef>
          </c:val>
          <c:extLst>
            <c:ext xmlns:c16="http://schemas.microsoft.com/office/drawing/2014/chart" uri="{C3380CC4-5D6E-409C-BE32-E72D297353CC}">
              <c16:uniqueId val="{00000000-51DC-0442-863C-CF8CF753B597}"/>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3.5131571374108203E-2"/>
          <c:y val="0.72345109000836105"/>
          <c:w val="0.94643702413023501"/>
          <c:h val="0.257531477345047"/>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3077739" cy="469424"/>
          </a:xfrm>
          <a:prstGeom prst="rect">
            <a:avLst/>
          </a:prstGeom>
        </p:spPr>
        <p:txBody>
          <a:bodyPr vert="horz" lIns="94229" tIns="47114" rIns="94229" bIns="47114"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l" rtl="0">
              <a:defRPr sz="1200"/>
            </a:lvl1pPr>
          </a:lstStyle>
          <a:p>
            <a:pPr algn="r" rtl="0"/>
            <a:fld id="{60EF0509-AE43-4EB5-8303-9327858C9C2D}" type="datetime1">
              <a:rPr lang="el-GR" smtClean="0"/>
              <a:t>21/4/23</a:t>
            </a:fld>
            <a:endParaRPr lang="el-GR" dirty="0"/>
          </a:p>
        </p:txBody>
      </p:sp>
      <p:sp>
        <p:nvSpPr>
          <p:cNvPr id="4" name="Σύμβολο κράτησης θέσης υποσέλιδου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l" rtl="0">
              <a:defRPr sz="1200"/>
            </a:lvl1pPr>
          </a:lstStyle>
          <a:p>
            <a:pPr algn="r" rtl="0"/>
            <a:fld id="{79429053-DC2A-4342-ADD4-2FD729D91E2C}" type="slidenum">
              <a:rPr lang="el-GR"/>
              <a:t>‹#›</a:t>
            </a:fld>
            <a:endParaRPr lang="el-G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3077739" cy="469424"/>
          </a:xfrm>
          <a:prstGeom prst="rect">
            <a:avLst/>
          </a:prstGeom>
        </p:spPr>
        <p:txBody>
          <a:bodyPr vert="horz" lIns="94229" tIns="47114" rIns="94229" bIns="47114"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4023092" y="0"/>
            <a:ext cx="3077739" cy="469424"/>
          </a:xfrm>
          <a:prstGeom prst="rect">
            <a:avLst/>
          </a:prstGeom>
        </p:spPr>
        <p:txBody>
          <a:bodyPr vert="horz" lIns="94229" tIns="47114" rIns="94229" bIns="47114" rtlCol="0"/>
          <a:lstStyle>
            <a:lvl1pPr algn="r" rtl="0">
              <a:defRPr sz="1200"/>
            </a:lvl1pPr>
          </a:lstStyle>
          <a:p>
            <a:fld id="{61CF018A-5C42-4AB6-8972-3EBD44B88A5E}" type="datetime1">
              <a:rPr lang="el-GR" smtClean="0"/>
              <a:t>21/4/23</a:t>
            </a:fld>
            <a:endParaRPr lang="el-GR" dirty="0"/>
          </a:p>
        </p:txBody>
      </p:sp>
      <p:sp>
        <p:nvSpPr>
          <p:cNvPr id="4" name="Σύμβολο κράτησης θέσης εικόνας διαφάνειας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rtl="0"/>
            <a:endParaRPr lang="el-GR" dirty="0"/>
          </a:p>
        </p:txBody>
      </p:sp>
      <p:sp>
        <p:nvSpPr>
          <p:cNvPr id="5" name="Σύμβολο κράτησης θέσης σημειώσεων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rtl="0">
              <a:defRPr sz="1200"/>
            </a:lvl1pPr>
          </a:lstStyle>
          <a:p>
            <a:fld id="{3EBA5BD7-F043-4D1B-AA17-CD412FC534DE}" type="slidenum">
              <a:rPr lang="el-GR" smtClean="0"/>
              <a:t>‹#›</a:t>
            </a:fld>
            <a:endParaRPr lang="el-GR"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165" algn="l" defTabSz="1219200" rtl="0" eaLnBrk="1" latinLnBrk="0" hangingPunct="1">
      <a:defRPr sz="1600" kern="1200">
        <a:solidFill>
          <a:schemeClr val="tx1"/>
        </a:solidFill>
        <a:latin typeface="+mn-lt"/>
        <a:ea typeface="+mn-ea"/>
        <a:cs typeface="+mn-cs"/>
      </a:defRPr>
    </a:lvl4pPr>
    <a:lvl5pPr marL="2437765"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5" name="Θέση υποσέλιδου 4"/>
          <p:cNvSpPr>
            <a:spLocks noGrp="1"/>
          </p:cNvSpPr>
          <p:nvPr>
            <p:ph type="ftr" sz="quarter" idx="10"/>
          </p:nvPr>
        </p:nvSpPr>
        <p:spPr/>
        <p:txBody>
          <a:bodyPr/>
          <a:lstStyle/>
          <a:p>
            <a:r>
              <a:rPr lang="el-GR" noProof="0" dirty="0"/>
              <a:t>Υπουργείο Εσωτερικών </a:t>
            </a:r>
          </a:p>
        </p:txBody>
      </p:sp>
      <p:sp>
        <p:nvSpPr>
          <p:cNvPr id="6" name="Θέση κεφαλίδας 5"/>
          <p:cNvSpPr>
            <a:spLocks noGrp="1"/>
          </p:cNvSpPr>
          <p:nvPr>
            <p:ph type="hdr" sz="quarter" idx="11"/>
          </p:nvPr>
        </p:nvSpPr>
        <p:spPr/>
        <p:txBody>
          <a:bodyPr/>
          <a:lstStyle/>
          <a:p>
            <a:r>
              <a:rPr lang="el-GR" noProof="0" dirty="0"/>
              <a:t>Ειδική Γραμματεία για την Προστασία των Ζώων Συντροφιάς</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AA58BC-F1A2-4599-A3CF-673F05B326C6}" type="datetime1">
              <a:rPr lang="en-US" smtClean="0"/>
              <a:t>4/21/23</a:t>
            </a:fld>
            <a:endParaRPr lang="el-GR" dirty="0"/>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DFFAE2-5A52-4439-BAC0-5FA421D25BB8}" type="datetime1">
              <a:rPr lang="en-US" smtClean="0"/>
              <a:t>4/21/23</a:t>
            </a:fld>
            <a:endParaRPr lang="el-GR" dirty="0"/>
          </a:p>
        </p:txBody>
      </p:sp>
      <p:sp>
        <p:nvSpPr>
          <p:cNvPr id="7" name="Slide Number Placeholder 6"/>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1305F6-A099-4950-A4D4-E607246733CA}" type="datetime1">
              <a:rPr lang="en-US" smtClean="0"/>
              <a:t>4/21/23</a:t>
            </a:fld>
            <a:endParaRPr lang="el-GR" dirty="0"/>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768FE-B516-44BE-B417-F7BAD6557E04}" type="datetime1">
              <a:rPr lang="en-US" smtClean="0"/>
              <a:t>4/21/23</a:t>
            </a:fld>
            <a:endParaRPr lang="el-GR" dirty="0"/>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41146-D50A-4A97-9789-70BABE1EBEC9}" type="datetime1">
              <a:rPr lang="en-US" smtClean="0"/>
              <a:t>4/21/23</a:t>
            </a:fld>
            <a:endParaRPr lang="el-GR" dirty="0"/>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AA58BC-F1A2-4599-A3CF-673F05B326C6}" type="datetime1">
              <a:rPr lang="en-US" smtClean="0"/>
              <a:t>4/21/23</a:t>
            </a:fld>
            <a:endParaRPr lang="el-GR" dirty="0"/>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A0480-05AE-4103-8F30-FA2C785F63FF}" type="datetime1">
              <a:rPr lang="en-US" smtClean="0"/>
              <a:t>4/21/23</a:t>
            </a:fld>
            <a:endParaRPr lang="el-GR" dirty="0"/>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B6BAB9-6236-4389-93F5-236FFCA8C0F2}" type="datetime1">
              <a:rPr lang="en-US" smtClean="0"/>
              <a:t>4/21/23</a:t>
            </a:fld>
            <a:endParaRPr lang="el-GR" dirty="0"/>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A5757F-E943-4590-9197-E49D8C7ABE25}" type="datetime1">
              <a:rPr lang="en-US" smtClean="0"/>
              <a:t>4/21/23</a:t>
            </a:fld>
            <a:endParaRPr lang="el-GR" dirty="0"/>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1FF21A-1DDB-4DE2-BAE0-F611CB825117}" type="datetime1">
              <a:rPr lang="en-US" smtClean="0"/>
              <a:t>4/21/23</a:t>
            </a:fld>
            <a:endParaRPr lang="el-GR" dirty="0"/>
          </a:p>
        </p:txBody>
      </p:sp>
      <p:sp>
        <p:nvSpPr>
          <p:cNvPr id="8" name="Footer Placeholder 7"/>
          <p:cNvSpPr>
            <a:spLocks noGrp="1"/>
          </p:cNvSpPr>
          <p:nvPr>
            <p:ph type="ftr" sz="quarter" idx="11"/>
          </p:nvPr>
        </p:nvSpPr>
        <p:spPr>
          <a:xfrm>
            <a:off x="4037549" y="6356351"/>
            <a:ext cx="4113728"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3C1731-0ED9-4431-B417-7DB9E6CD0870}" type="datetime1">
              <a:rPr lang="en-US" smtClean="0"/>
              <a:t>4/21/23</a:t>
            </a:fld>
            <a:endParaRPr lang="el-GR" dirty="0"/>
          </a:p>
        </p:txBody>
      </p:sp>
      <p:sp>
        <p:nvSpPr>
          <p:cNvPr id="4" name="Footer Placeholder 3"/>
          <p:cNvSpPr>
            <a:spLocks noGrp="1"/>
          </p:cNvSpPr>
          <p:nvPr>
            <p:ph type="ftr" sz="quarter" idx="11"/>
          </p:nvPr>
        </p:nvSpPr>
        <p:spPr>
          <a:xfrm>
            <a:off x="4037549" y="6356351"/>
            <a:ext cx="4113728"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014DD1E-5D91-48A3-AD6D-45FBA980D106}" type="slidenum">
              <a:rPr lang="el-GR" smtClean="0"/>
              <a:t>‹#›</a:t>
            </a:fld>
            <a:endParaRPr lang="el-GR" dirty="0"/>
          </a:p>
        </p:txBody>
      </p:sp>
      <p:pic>
        <p:nvPicPr>
          <p:cNvPr id="6" name="Picture 5" descr="A picture containing outdoor&#10;&#10;Description automatically generated"/>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3489" r="25892"/>
          <a:stretch>
            <a:fillRect/>
          </a:stretch>
        </p:blipFill>
        <p:spPr>
          <a:xfrm>
            <a:off x="0" y="0"/>
            <a:ext cx="12188825" cy="6885749"/>
          </a:xfrm>
          <a:prstGeom prst="rect">
            <a:avLst/>
          </a:prstGeom>
        </p:spPr>
      </p:pic>
      <p:sp>
        <p:nvSpPr>
          <p:cNvPr id="7" name="Flowchart: Delay 6"/>
          <p:cNvSpPr/>
          <p:nvPr userDrawn="1"/>
        </p:nvSpPr>
        <p:spPr>
          <a:xfrm rot="5400000">
            <a:off x="9780822" y="-926245"/>
            <a:ext cx="1226707" cy="2875271"/>
          </a:xfrm>
          <a:prstGeom prst="flowChartDelay">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5253" y="185738"/>
            <a:ext cx="2443775" cy="4984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A0480-05AE-4103-8F30-FA2C785F63FF}" type="datetime1">
              <a:rPr lang="en-US" smtClean="0"/>
              <a:t>4/21/23</a:t>
            </a:fld>
            <a:endParaRPr lang="el-GR" dirty="0"/>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12" name="Picture 11" descr="A body of water with a sunset&#10;&#10;Description automatically generated with medium confidence"/>
          <p:cNvPicPr>
            <a:picLocks noChangeAspect="1"/>
          </p:cNvPicPr>
          <p:nvPr userDrawn="1"/>
        </p:nvPicPr>
        <p:blipFill rotWithShape="1">
          <a:blip r:embed="rId2" cstate="print">
            <a:alphaModFix amt="85000"/>
            <a:extLst>
              <a:ext uri="{28A0092B-C50C-407E-A947-70E740481C1C}">
                <a14:useLocalDpi xmlns:a14="http://schemas.microsoft.com/office/drawing/2010/main" val="0"/>
              </a:ext>
            </a:extLst>
          </a:blip>
          <a:srcRect t="14439"/>
          <a:stretch>
            <a:fillRect/>
          </a:stretch>
        </p:blipFill>
        <p:spPr>
          <a:xfrm>
            <a:off x="-23788" y="0"/>
            <a:ext cx="12212613" cy="687605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DBD586-90BD-4C77-9C68-CB14D9AC2A5F}" type="datetime1">
              <a:rPr lang="en-US" smtClean="0"/>
              <a:t>4/21/23</a:t>
            </a:fld>
            <a:endParaRPr lang="el-GR" dirty="0"/>
          </a:p>
        </p:txBody>
      </p:sp>
      <p:sp>
        <p:nvSpPr>
          <p:cNvPr id="5" name="Slide Number Placeholder 4"/>
          <p:cNvSpPr>
            <a:spLocks noGrp="1"/>
          </p:cNvSpPr>
          <p:nvPr>
            <p:ph type="sldNum" sz="quarter" idx="12"/>
          </p:nvPr>
        </p:nvSpPr>
        <p:spPr/>
        <p:txBody>
          <a:bodyPr/>
          <a:lstStyle/>
          <a:p>
            <a:fld id="{C014DD1E-5D91-48A3-AD6D-45FBA980D106}" type="slidenum">
              <a:rPr lang="el-GR" smtClean="0"/>
              <a:t>‹#›</a:t>
            </a:fld>
            <a:endParaRPr lang="el-GR" dirty="0"/>
          </a:p>
        </p:txBody>
      </p:sp>
      <p:sp>
        <p:nvSpPr>
          <p:cNvPr id="7" name="Flowchart: Delay 6"/>
          <p:cNvSpPr/>
          <p:nvPr userDrawn="1"/>
        </p:nvSpPr>
        <p:spPr>
          <a:xfrm rot="5400000">
            <a:off x="9780822" y="-926245"/>
            <a:ext cx="1226707" cy="2875271"/>
          </a:xfrm>
          <a:prstGeom prst="flowChartDelay">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5253" y="185738"/>
            <a:ext cx="2443775" cy="4984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15" name="Picture 14" descr="A picture containing text&#10;&#10;Description automatically generated"/>
          <p:cNvPicPr>
            <a:picLocks noChangeAspect="1"/>
          </p:cNvPicPr>
          <p:nvPr userDrawn="1"/>
        </p:nvPicPr>
        <p:blipFill rotWithShape="1">
          <a:blip r:embed="rId2" cstate="print">
            <a:alphaModFix amt="35000"/>
            <a:extLst>
              <a:ext uri="{28A0092B-C50C-407E-A947-70E740481C1C}">
                <a14:useLocalDpi xmlns:a14="http://schemas.microsoft.com/office/drawing/2010/main" val="0"/>
              </a:ext>
            </a:extLst>
          </a:blip>
          <a:srcRect l="23555" r="11600"/>
          <a:stretch>
            <a:fillRect/>
          </a:stretch>
        </p:blipFill>
        <p:spPr>
          <a:xfrm>
            <a:off x="0" y="0"/>
            <a:ext cx="12215092"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DBD586-90BD-4C77-9C68-CB14D9AC2A5F}" type="datetime1">
              <a:rPr lang="en-US" smtClean="0"/>
              <a:t>4/21/23</a:t>
            </a:fld>
            <a:endParaRPr lang="el-GR" dirty="0"/>
          </a:p>
        </p:txBody>
      </p:sp>
      <p:sp>
        <p:nvSpPr>
          <p:cNvPr id="5" name="Slide Number Placeholder 4"/>
          <p:cNvSpPr>
            <a:spLocks noGrp="1"/>
          </p:cNvSpPr>
          <p:nvPr>
            <p:ph type="sldNum" sz="quarter" idx="12"/>
          </p:nvPr>
        </p:nvSpPr>
        <p:spPr/>
        <p:txBody>
          <a:bodyPr/>
          <a:lstStyle/>
          <a:p>
            <a:fld id="{C014DD1E-5D91-48A3-AD6D-45FBA980D106}" type="slidenum">
              <a:rPr lang="el-GR" smtClean="0"/>
              <a:t>‹#›</a:t>
            </a:fld>
            <a:endParaRPr lang="el-GR" dirty="0"/>
          </a:p>
        </p:txBody>
      </p:sp>
      <p:sp>
        <p:nvSpPr>
          <p:cNvPr id="7" name="Flowchart: Delay 6"/>
          <p:cNvSpPr/>
          <p:nvPr userDrawn="1"/>
        </p:nvSpPr>
        <p:spPr>
          <a:xfrm rot="5400000">
            <a:off x="9780822" y="-926245"/>
            <a:ext cx="1226707" cy="2875271"/>
          </a:xfrm>
          <a:prstGeom prst="flowChartDelay">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5253" y="185738"/>
            <a:ext cx="2443775" cy="4984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2C2C0-F235-41EB-9C16-806E5B0ECBCB}" type="datetime1">
              <a:rPr lang="en-US" smtClean="0"/>
              <a:t>4/21/23</a:t>
            </a:fld>
            <a:endParaRPr lang="el-GR" dirty="0"/>
          </a:p>
        </p:txBody>
      </p:sp>
      <p:sp>
        <p:nvSpPr>
          <p:cNvPr id="3" name="Footer Placeholder 2"/>
          <p:cNvSpPr>
            <a:spLocks noGrp="1"/>
          </p:cNvSpPr>
          <p:nvPr>
            <p:ph type="ftr" sz="quarter" idx="11"/>
          </p:nvPr>
        </p:nvSpPr>
        <p:spPr>
          <a:xfrm>
            <a:off x="4037549" y="6356351"/>
            <a:ext cx="4113728"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DFFAE2-5A52-4439-BAC0-5FA421D25BB8}" type="datetime1">
              <a:rPr lang="en-US" smtClean="0"/>
              <a:t>4/21/23</a:t>
            </a:fld>
            <a:endParaRPr lang="el-GR" dirty="0"/>
          </a:p>
        </p:txBody>
      </p:sp>
      <p:sp>
        <p:nvSpPr>
          <p:cNvPr id="7" name="Slide Number Placeholder 6"/>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1305F6-A099-4950-A4D4-E607246733CA}" type="datetime1">
              <a:rPr lang="en-US" smtClean="0"/>
              <a:t>4/21/23</a:t>
            </a:fld>
            <a:endParaRPr lang="el-GR" dirty="0"/>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768FE-B516-44BE-B417-F7BAD6557E04}" type="datetime1">
              <a:rPr lang="en-US" smtClean="0"/>
              <a:t>4/21/23</a:t>
            </a:fld>
            <a:endParaRPr lang="el-GR" dirty="0"/>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41146-D50A-4A97-9789-70BABE1EBEC9}" type="datetime1">
              <a:rPr lang="en-US" smtClean="0"/>
              <a:t>4/21/23</a:t>
            </a:fld>
            <a:endParaRPr lang="el-GR" dirty="0"/>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B6BAB9-6236-4389-93F5-236FFCA8C0F2}" type="datetime1">
              <a:rPr lang="en-US" smtClean="0"/>
              <a:t>4/21/23</a:t>
            </a:fld>
            <a:endParaRPr lang="el-GR" dirty="0"/>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A5757F-E943-4590-9197-E49D8C7ABE25}" type="datetime1">
              <a:rPr lang="en-US" smtClean="0"/>
              <a:t>4/21/23</a:t>
            </a:fld>
            <a:endParaRPr lang="el-GR" dirty="0"/>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1FF21A-1DDB-4DE2-BAE0-F611CB825117}" type="datetime1">
              <a:rPr lang="en-US" smtClean="0"/>
              <a:t>4/21/23</a:t>
            </a:fld>
            <a:endParaRPr lang="el-GR" dirty="0"/>
          </a:p>
        </p:txBody>
      </p:sp>
      <p:sp>
        <p:nvSpPr>
          <p:cNvPr id="8" name="Footer Placeholder 7"/>
          <p:cNvSpPr>
            <a:spLocks noGrp="1"/>
          </p:cNvSpPr>
          <p:nvPr>
            <p:ph type="ftr" sz="quarter" idx="11"/>
          </p:nvPr>
        </p:nvSpPr>
        <p:spPr>
          <a:xfrm>
            <a:off x="4037549" y="6356351"/>
            <a:ext cx="4113728"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3C1731-0ED9-4431-B417-7DB9E6CD0870}" type="datetime1">
              <a:rPr lang="en-US" smtClean="0"/>
              <a:t>4/21/23</a:t>
            </a:fld>
            <a:endParaRPr lang="el-GR" dirty="0"/>
          </a:p>
        </p:txBody>
      </p:sp>
      <p:sp>
        <p:nvSpPr>
          <p:cNvPr id="4" name="Footer Placeholder 3"/>
          <p:cNvSpPr>
            <a:spLocks noGrp="1"/>
          </p:cNvSpPr>
          <p:nvPr>
            <p:ph type="ftr" sz="quarter" idx="11"/>
          </p:nvPr>
        </p:nvSpPr>
        <p:spPr>
          <a:xfrm>
            <a:off x="4037549" y="6356351"/>
            <a:ext cx="4113728"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014DD1E-5D91-48A3-AD6D-45FBA980D106}" type="slidenum">
              <a:rPr lang="el-GR" smtClean="0"/>
              <a:t>‹#›</a:t>
            </a:fld>
            <a:endParaRPr lang="el-GR" dirty="0"/>
          </a:p>
        </p:txBody>
      </p:sp>
      <p:pic>
        <p:nvPicPr>
          <p:cNvPr id="6" name="Picture 5" descr="A picture containing outdoor&#10;&#10;Description automatically generated"/>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3489" r="25892"/>
          <a:stretch>
            <a:fillRect/>
          </a:stretch>
        </p:blipFill>
        <p:spPr>
          <a:xfrm>
            <a:off x="0" y="0"/>
            <a:ext cx="12188825" cy="6885749"/>
          </a:xfrm>
          <a:prstGeom prst="rect">
            <a:avLst/>
          </a:prstGeom>
        </p:spPr>
      </p:pic>
      <p:sp>
        <p:nvSpPr>
          <p:cNvPr id="7" name="Flowchart: Delay 6"/>
          <p:cNvSpPr/>
          <p:nvPr userDrawn="1"/>
        </p:nvSpPr>
        <p:spPr>
          <a:xfrm rot="5400000">
            <a:off x="9780822" y="-926245"/>
            <a:ext cx="1226707" cy="2875271"/>
          </a:xfrm>
          <a:prstGeom prst="flowChartDelay">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5253" y="185738"/>
            <a:ext cx="2443775" cy="4984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12" name="Picture 11" descr="A body of water with a sunset&#10;&#10;Description automatically generated with medium confidence"/>
          <p:cNvPicPr>
            <a:picLocks noChangeAspect="1"/>
          </p:cNvPicPr>
          <p:nvPr userDrawn="1"/>
        </p:nvPicPr>
        <p:blipFill rotWithShape="1">
          <a:blip r:embed="rId2" cstate="print">
            <a:alphaModFix amt="85000"/>
            <a:extLst>
              <a:ext uri="{28A0092B-C50C-407E-A947-70E740481C1C}">
                <a14:useLocalDpi xmlns:a14="http://schemas.microsoft.com/office/drawing/2010/main" val="0"/>
              </a:ext>
            </a:extLst>
          </a:blip>
          <a:srcRect t="14439"/>
          <a:stretch>
            <a:fillRect/>
          </a:stretch>
        </p:blipFill>
        <p:spPr>
          <a:xfrm>
            <a:off x="-23788" y="0"/>
            <a:ext cx="12212613" cy="687605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DBD586-90BD-4C77-9C68-CB14D9AC2A5F}" type="datetime1">
              <a:rPr lang="en-US" smtClean="0"/>
              <a:t>4/21/23</a:t>
            </a:fld>
            <a:endParaRPr lang="el-GR" dirty="0"/>
          </a:p>
        </p:txBody>
      </p:sp>
      <p:sp>
        <p:nvSpPr>
          <p:cNvPr id="5" name="Slide Number Placeholder 4"/>
          <p:cNvSpPr>
            <a:spLocks noGrp="1"/>
          </p:cNvSpPr>
          <p:nvPr>
            <p:ph type="sldNum" sz="quarter" idx="12"/>
          </p:nvPr>
        </p:nvSpPr>
        <p:spPr/>
        <p:txBody>
          <a:bodyPr/>
          <a:lstStyle/>
          <a:p>
            <a:fld id="{C014DD1E-5D91-48A3-AD6D-45FBA980D106}" type="slidenum">
              <a:rPr lang="el-GR" smtClean="0"/>
              <a:t>‹#›</a:t>
            </a:fld>
            <a:endParaRPr lang="el-GR" dirty="0"/>
          </a:p>
        </p:txBody>
      </p:sp>
      <p:sp>
        <p:nvSpPr>
          <p:cNvPr id="7" name="Flowchart: Delay 6"/>
          <p:cNvSpPr/>
          <p:nvPr userDrawn="1"/>
        </p:nvSpPr>
        <p:spPr>
          <a:xfrm rot="5400000">
            <a:off x="9780822" y="-926245"/>
            <a:ext cx="1226707" cy="2875271"/>
          </a:xfrm>
          <a:prstGeom prst="flowChartDelay">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5253" y="185738"/>
            <a:ext cx="2443775" cy="4984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15" name="Picture 14" descr="A picture containing text&#10;&#10;Description automatically generated"/>
          <p:cNvPicPr>
            <a:picLocks noChangeAspect="1"/>
          </p:cNvPicPr>
          <p:nvPr userDrawn="1"/>
        </p:nvPicPr>
        <p:blipFill rotWithShape="1">
          <a:blip r:embed="rId2" cstate="print">
            <a:alphaModFix amt="35000"/>
            <a:extLst>
              <a:ext uri="{28A0092B-C50C-407E-A947-70E740481C1C}">
                <a14:useLocalDpi xmlns:a14="http://schemas.microsoft.com/office/drawing/2010/main" val="0"/>
              </a:ext>
            </a:extLst>
          </a:blip>
          <a:srcRect l="23555" r="11600"/>
          <a:stretch>
            <a:fillRect/>
          </a:stretch>
        </p:blipFill>
        <p:spPr>
          <a:xfrm>
            <a:off x="0" y="0"/>
            <a:ext cx="12215092"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DBD586-90BD-4C77-9C68-CB14D9AC2A5F}" type="datetime1">
              <a:rPr lang="en-US" smtClean="0"/>
              <a:t>4/21/23</a:t>
            </a:fld>
            <a:endParaRPr lang="el-GR" dirty="0"/>
          </a:p>
        </p:txBody>
      </p:sp>
      <p:sp>
        <p:nvSpPr>
          <p:cNvPr id="5" name="Slide Number Placeholder 4"/>
          <p:cNvSpPr>
            <a:spLocks noGrp="1"/>
          </p:cNvSpPr>
          <p:nvPr>
            <p:ph type="sldNum" sz="quarter" idx="12"/>
          </p:nvPr>
        </p:nvSpPr>
        <p:spPr/>
        <p:txBody>
          <a:bodyPr/>
          <a:lstStyle/>
          <a:p>
            <a:fld id="{C014DD1E-5D91-48A3-AD6D-45FBA980D106}" type="slidenum">
              <a:rPr lang="el-GR" smtClean="0"/>
              <a:t>‹#›</a:t>
            </a:fld>
            <a:endParaRPr lang="el-GR" dirty="0"/>
          </a:p>
        </p:txBody>
      </p:sp>
      <p:sp>
        <p:nvSpPr>
          <p:cNvPr id="7" name="Flowchart: Delay 6"/>
          <p:cNvSpPr/>
          <p:nvPr userDrawn="1"/>
        </p:nvSpPr>
        <p:spPr>
          <a:xfrm rot="5400000">
            <a:off x="9780822" y="-926245"/>
            <a:ext cx="1226707" cy="2875271"/>
          </a:xfrm>
          <a:prstGeom prst="flowChartDelay">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5253" y="185738"/>
            <a:ext cx="2443775" cy="4984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2C2C0-F235-41EB-9C16-806E5B0ECBCB}" type="datetime1">
              <a:rPr lang="en-US" smtClean="0"/>
              <a:t>4/21/23</a:t>
            </a:fld>
            <a:endParaRPr lang="el-GR" dirty="0"/>
          </a:p>
        </p:txBody>
      </p:sp>
      <p:sp>
        <p:nvSpPr>
          <p:cNvPr id="3" name="Footer Placeholder 2"/>
          <p:cNvSpPr>
            <a:spLocks noGrp="1"/>
          </p:cNvSpPr>
          <p:nvPr>
            <p:ph type="ftr" sz="quarter" idx="11"/>
          </p:nvPr>
        </p:nvSpPr>
        <p:spPr>
          <a:xfrm>
            <a:off x="4037549" y="6356351"/>
            <a:ext cx="4113728"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014DD1E-5D91-48A3-AD6D-45FBA980D106}" type="slidenum">
              <a:rPr lang="el-GR" smtClean="0"/>
              <a:t>‹#›</a:t>
            </a:fld>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text, reptile, turtle&#10;&#10;Description automatically generated"/>
          <p:cNvPicPr>
            <a:picLocks noChangeAspect="1"/>
          </p:cNvPicPr>
          <p:nvPr userDrawn="1"/>
        </p:nvPicPr>
        <p:blipFill>
          <a:blip r:embed="rId15" cstate="print">
            <a:alphaModFix amt="20000"/>
            <a:extLst>
              <a:ext uri="{28A0092B-C50C-407E-A947-70E740481C1C}">
                <a14:useLocalDpi xmlns:a14="http://schemas.microsoft.com/office/drawing/2010/main" val="0"/>
              </a:ext>
            </a:extLst>
          </a:blip>
          <a:stretch>
            <a:fillRect/>
          </a:stretch>
        </p:blipFill>
        <p:spPr>
          <a:xfrm>
            <a:off x="12500" y="2420888"/>
            <a:ext cx="12188825" cy="6096241"/>
          </a:xfrm>
          <a:prstGeom prst="rect">
            <a:avLst/>
          </a:prstGeom>
        </p:spPr>
      </p:pic>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8D300672-A3E5-46E9-A5C9-0A426446C07D}" type="datetime1">
              <a:rPr lang="en-US" smtClean="0"/>
              <a:t>4/21/23</a:t>
            </a:fld>
            <a:endParaRPr lang="el-GR"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C014DD1E-5D91-48A3-AD6D-45FBA980D106}" type="slidenum">
              <a:rPr lang="el-GR" smtClean="0"/>
              <a:t>‹#›</a:t>
            </a:fld>
            <a:endParaRPr lang="el-GR" dirty="0"/>
          </a:p>
        </p:txBody>
      </p:sp>
      <p:sp>
        <p:nvSpPr>
          <p:cNvPr id="7" name="Flowchart: Delay 6"/>
          <p:cNvSpPr/>
          <p:nvPr userDrawn="1"/>
        </p:nvSpPr>
        <p:spPr>
          <a:xfrm rot="5400000">
            <a:off x="9780822" y="-926245"/>
            <a:ext cx="1226707" cy="2875271"/>
          </a:xfrm>
          <a:prstGeom prst="flowChartDelay">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ext&#10;&#10;Description automatically generated with medium confidence"/>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190756" y="194204"/>
            <a:ext cx="2443775" cy="4984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text, reptile, turtle&#10;&#10;Description automatically generated"/>
          <p:cNvPicPr>
            <a:picLocks noChangeAspect="1"/>
          </p:cNvPicPr>
          <p:nvPr userDrawn="1"/>
        </p:nvPicPr>
        <p:blipFill>
          <a:blip r:embed="rId15" cstate="print">
            <a:alphaModFix amt="20000"/>
            <a:extLst>
              <a:ext uri="{28A0092B-C50C-407E-A947-70E740481C1C}">
                <a14:useLocalDpi xmlns:a14="http://schemas.microsoft.com/office/drawing/2010/main" val="0"/>
              </a:ext>
            </a:extLst>
          </a:blip>
          <a:stretch>
            <a:fillRect/>
          </a:stretch>
        </p:blipFill>
        <p:spPr>
          <a:xfrm>
            <a:off x="12500" y="2420888"/>
            <a:ext cx="12188825" cy="6096241"/>
          </a:xfrm>
          <a:prstGeom prst="rect">
            <a:avLst/>
          </a:prstGeom>
        </p:spPr>
      </p:pic>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8D300672-A3E5-46E9-A5C9-0A426446C07D}" type="datetime1">
              <a:rPr lang="en-US" smtClean="0"/>
              <a:t>4/21/23</a:t>
            </a:fld>
            <a:endParaRPr lang="el-GR"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C014DD1E-5D91-48A3-AD6D-45FBA980D106}" type="slidenum">
              <a:rPr lang="el-GR" smtClean="0"/>
              <a:t>‹#›</a:t>
            </a:fld>
            <a:endParaRPr lang="el-GR" dirty="0"/>
          </a:p>
        </p:txBody>
      </p:sp>
      <p:sp>
        <p:nvSpPr>
          <p:cNvPr id="7" name="Flowchart: Delay 6"/>
          <p:cNvSpPr/>
          <p:nvPr userDrawn="1"/>
        </p:nvSpPr>
        <p:spPr>
          <a:xfrm rot="5400000">
            <a:off x="9780822" y="-926245"/>
            <a:ext cx="1226707" cy="2875271"/>
          </a:xfrm>
          <a:prstGeom prst="flowChartDelay">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ext&#10;&#10;Description automatically generated with medium confidence"/>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190756" y="194204"/>
            <a:ext cx="2443775" cy="498492"/>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21041" y="2500306"/>
            <a:ext cx="3989996" cy="1325563"/>
          </a:xfrm>
        </p:spPr>
        <p:txBody>
          <a:bodyPr>
            <a:normAutofit/>
          </a:bodyPr>
          <a:lstStyle/>
          <a:p>
            <a:r>
              <a:rPr lang="en-US" altLang="el-GR" sz="2400" b="1" dirty="0">
                <a:solidFill>
                  <a:srgbClr val="003366"/>
                </a:solidFill>
                <a:latin typeface="+mn-lt"/>
              </a:rPr>
              <a:t>4</a:t>
            </a:r>
            <a:r>
              <a:rPr lang="el-GR" sz="2400" b="1" dirty="0">
                <a:solidFill>
                  <a:srgbClr val="003366"/>
                </a:solidFill>
                <a:latin typeface="+mn-lt"/>
              </a:rPr>
              <a:t> ΧΡΟΝΙΑ ΔΙΑΚΥΒΕΡΝΗΣΗΣ</a:t>
            </a:r>
          </a:p>
        </p:txBody>
      </p:sp>
      <p:sp>
        <p:nvSpPr>
          <p:cNvPr id="3" name="Θέση περιεχομένου 2"/>
          <p:cNvSpPr>
            <a:spLocks noGrp="1"/>
          </p:cNvSpPr>
          <p:nvPr>
            <p:ph idx="1"/>
          </p:nvPr>
        </p:nvSpPr>
        <p:spPr>
          <a:xfrm>
            <a:off x="736562" y="2500306"/>
            <a:ext cx="6302990" cy="1417714"/>
          </a:xfrm>
        </p:spPr>
        <p:txBody>
          <a:bodyPr>
            <a:noAutofit/>
          </a:bodyPr>
          <a:lstStyle/>
          <a:p>
            <a:pPr marL="0" indent="0">
              <a:lnSpc>
                <a:spcPct val="100000"/>
              </a:lnSpc>
              <a:buClr>
                <a:schemeClr val="tx2">
                  <a:lumMod val="60000"/>
                  <a:lumOff val="40000"/>
                </a:schemeClr>
              </a:buClr>
              <a:buNone/>
            </a:pPr>
            <a:r>
              <a:rPr lang="el-GR" sz="3200" b="1" dirty="0">
                <a:solidFill>
                  <a:srgbClr val="0070C0"/>
                </a:solidFill>
              </a:rPr>
              <a:t>Ενδυναμώνουμε την Αυτοδιοίκηση για μια Αυτοδύναμη Ελλάδα</a:t>
            </a:r>
          </a:p>
        </p:txBody>
      </p:sp>
      <p:sp>
        <p:nvSpPr>
          <p:cNvPr id="4" name="Θέση περιεχομένου 2"/>
          <p:cNvSpPr txBox="1"/>
          <p:nvPr/>
        </p:nvSpPr>
        <p:spPr>
          <a:xfrm>
            <a:off x="808000" y="3929066"/>
            <a:ext cx="4159849" cy="782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tx2">
                  <a:lumMod val="60000"/>
                  <a:lumOff val="40000"/>
                </a:schemeClr>
              </a:buClr>
              <a:buFont typeface="Arial" panose="020B0604020202020204" pitchFamily="34" charset="0"/>
              <a:buNone/>
            </a:pPr>
            <a:r>
              <a:rPr lang="el-GR" sz="2000" b="1" dirty="0">
                <a:solidFill>
                  <a:srgbClr val="0070C0"/>
                </a:solidFill>
              </a:rPr>
              <a:t>Στέλιος Πέτσας</a:t>
            </a:r>
          </a:p>
          <a:p>
            <a:pPr marL="0" indent="0">
              <a:lnSpc>
                <a:spcPct val="100000"/>
              </a:lnSpc>
              <a:spcBef>
                <a:spcPts val="0"/>
              </a:spcBef>
              <a:buClr>
                <a:schemeClr val="tx2">
                  <a:lumMod val="60000"/>
                  <a:lumOff val="40000"/>
                </a:schemeClr>
              </a:buClr>
              <a:buFont typeface="Arial" panose="020B0604020202020204" pitchFamily="34" charset="0"/>
              <a:buNone/>
            </a:pPr>
            <a:r>
              <a:rPr lang="el-GR" dirty="0">
                <a:solidFill>
                  <a:srgbClr val="0070C0"/>
                </a:solidFill>
              </a:rPr>
              <a:t>Αναπληρωτής Υπουργός</a:t>
            </a:r>
            <a:r>
              <a:rPr lang="en-US" dirty="0">
                <a:solidFill>
                  <a:srgbClr val="0070C0"/>
                </a:solidFill>
              </a:rPr>
              <a:t> </a:t>
            </a:r>
            <a:r>
              <a:rPr lang="el-GR" dirty="0">
                <a:solidFill>
                  <a:srgbClr val="0070C0"/>
                </a:solidFill>
              </a:rPr>
              <a:t>Εσωτερικών</a:t>
            </a:r>
          </a:p>
        </p:txBody>
      </p:sp>
      <p:cxnSp>
        <p:nvCxnSpPr>
          <p:cNvPr id="6" name="Straight Connector 5"/>
          <p:cNvCxnSpPr/>
          <p:nvPr/>
        </p:nvCxnSpPr>
        <p:spPr>
          <a:xfrm>
            <a:off x="7380296" y="2214554"/>
            <a:ext cx="0" cy="2472088"/>
          </a:xfrm>
          <a:prstGeom prst="line">
            <a:avLst/>
          </a:prstGeom>
          <a:ln w="31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618352" y="6329837"/>
            <a:ext cx="8294726" cy="5261"/>
          </a:xfrm>
          <a:prstGeom prst="line">
            <a:avLst/>
          </a:prstGeom>
          <a:ln w="9525">
            <a:solidFill>
              <a:srgbClr val="FFFFFF"/>
            </a:solidFill>
            <a:miter lim="400000"/>
          </a:ln>
          <a:effectLst/>
        </p:spPr>
        <p:txBody>
          <a:bodyPr lIns="22853" tIns="22853" rIns="22853" bIns="22853"/>
          <a:lstStyle/>
          <a:p>
            <a:pPr marL="0" marR="0" lvl="0" indent="0" algn="ctr" defTabSz="412750" rtl="0" eaLnBrk="1" fontAlgn="auto" latinLnBrk="0" hangingPunct="0">
              <a:lnSpc>
                <a:spcPct val="100000"/>
              </a:lnSpc>
              <a:spcBef>
                <a:spcPts val="0"/>
              </a:spcBef>
              <a:spcAft>
                <a:spcPts val="0"/>
              </a:spcAft>
              <a:buClrTx/>
              <a:buSzTx/>
              <a:buFontTx/>
              <a:buNone/>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grpSp>
        <p:nvGrpSpPr>
          <p:cNvPr id="3" name="Group 307"/>
          <p:cNvGrpSpPr/>
          <p:nvPr/>
        </p:nvGrpSpPr>
        <p:grpSpPr>
          <a:xfrm>
            <a:off x="1603633" y="748339"/>
            <a:ext cx="9023483" cy="868897"/>
            <a:chOff x="1346800" y="-3040830"/>
            <a:chExt cx="10191858" cy="1712970"/>
          </a:xfrm>
        </p:grpSpPr>
        <p:sp>
          <p:nvSpPr>
            <p:cNvPr id="4" name="Shape 303"/>
            <p:cNvSpPr/>
            <p:nvPr/>
          </p:nvSpPr>
          <p:spPr>
            <a:xfrm>
              <a:off x="1346800" y="-2772718"/>
              <a:ext cx="10065282" cy="1444858"/>
            </a:xfrm>
            <a:prstGeom prst="rect">
              <a:avLst/>
            </a:prstGeom>
            <a:solidFill>
              <a:srgbClr val="51729B"/>
            </a:solidFill>
            <a:ln w="12700" cap="flat">
              <a:noFill/>
              <a:miter lim="400000"/>
            </a:ln>
            <a:effectLst/>
          </p:spPr>
          <p:txBody>
            <a:bodyPr wrap="square" lIns="50786" tIns="50786" rIns="50786" bIns="5078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p:cNvSpPr/>
            <p:nvPr/>
          </p:nvSpPr>
          <p:spPr>
            <a:xfrm>
              <a:off x="1473376" y="-3040830"/>
              <a:ext cx="10065282" cy="1444858"/>
            </a:xfrm>
            <a:prstGeom prst="rect">
              <a:avLst/>
            </a:prstGeom>
            <a:noFill/>
            <a:ln w="12700" cap="flat">
              <a:noFill/>
              <a:miter lim="400000"/>
            </a:ln>
            <a:effectLst/>
          </p:spPr>
          <p:txBody>
            <a:bodyPr wrap="square" lIns="50786" tIns="50786" rIns="50786" bIns="50786"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endPar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Ο ΑΝΑΠΤΥΞΙΑΚΟΣ ΡΟΛΟΣ ΤΗΣ </a:t>
              </a:r>
            </a:p>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ΤΟΠΙΚΗΣ ΑΥΤΟΔΙΟΙΚΗΣΗΣ</a:t>
              </a:r>
            </a:p>
          </p:txBody>
        </p:sp>
      </p:grpSp>
      <p:sp>
        <p:nvSpPr>
          <p:cNvPr id="9" name="TextBox 8"/>
          <p:cNvSpPr txBox="1"/>
          <p:nvPr/>
        </p:nvSpPr>
        <p:spPr>
          <a:xfrm>
            <a:off x="1829180" y="1633774"/>
            <a:ext cx="8428127" cy="3683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l-GR"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rPr>
              <a:t>III</a:t>
            </a:r>
            <a:r>
              <a:rPr kumimoji="0" lang="el-GR"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rPr>
              <a:t>. ΠΕΡΙΟΥΣΙΑ</a:t>
            </a:r>
            <a:endParaRPr kumimoji="0" lang="en-US"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921140" y="2371225"/>
            <a:ext cx="4122105" cy="52197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Ρυθμίσεις για ανάπτυξη τραπεζοκαθισμάτων σε κοινόχρηστους χώρους λόγω πανδημίας.</a:t>
            </a:r>
          </a:p>
        </p:txBody>
      </p:sp>
      <p:sp>
        <p:nvSpPr>
          <p:cNvPr id="16" name="TextBox 15"/>
          <p:cNvSpPr txBox="1"/>
          <p:nvPr/>
        </p:nvSpPr>
        <p:spPr>
          <a:xfrm>
            <a:off x="6478745" y="2364646"/>
            <a:ext cx="4122105" cy="52197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Ρύθμιση ζητημάτων μίσθωσης δημοτικών  ακινήτων και κυλικείων σχολείων.</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1971107" y="3419362"/>
            <a:ext cx="4122105" cy="73723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Απογραφή ακίνητης περιουσίας δημοτικών, βρεφικών και βρεφονηπιακών σταθμών.</a:t>
            </a:r>
          </a:p>
          <a:p>
            <a:pPr marL="0" marR="0" lvl="0" indent="0" algn="l" defTabSz="914400" rtl="0" eaLnBrk="1" fontAlgn="base"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6478745" y="3401383"/>
            <a:ext cx="3932838" cy="73723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Ρύθμιση ζητημάτων κατανομής περιουσιακών στοιχείων επιχειρήσεων </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και συνδέσμων με διαδημοτικό χαρακτήρα.</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940788" y="4412054"/>
            <a:ext cx="3793789" cy="7372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Παραχώρηση δημοτικών ακινήτων στο δημόσιο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για την υλοποίηση προγραμμάτων στεγαστικής αποκατάστασης πυροπλήκτων.</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6478745" y="4387070"/>
            <a:ext cx="3932838" cy="7372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Ρυθμίσεις όσον αφορά στην αυθαίρετη κατάληψη κοινόχρηστων χώρων για την ανάπτυξη τραπεζοκαθισμάτων.</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1566888" y="2297824"/>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566887" y="3317726"/>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2</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1545343" y="4300908"/>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3</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6043243" y="4318277"/>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6</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6043244" y="3312652"/>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5</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6043245" y="2270852"/>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4</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618352" y="6329837"/>
            <a:ext cx="8294726" cy="5261"/>
          </a:xfrm>
          <a:prstGeom prst="line">
            <a:avLst/>
          </a:prstGeom>
          <a:ln w="9525">
            <a:solidFill>
              <a:srgbClr val="FFFFFF"/>
            </a:solidFill>
            <a:miter lim="400000"/>
          </a:ln>
          <a:effectLst/>
        </p:spPr>
        <p:txBody>
          <a:bodyPr lIns="22853" tIns="22853" rIns="22853" bIns="22853"/>
          <a:lstStyle/>
          <a:p>
            <a:pPr marL="0" marR="0" lvl="0" indent="0" algn="ctr" defTabSz="412750" rtl="0" eaLnBrk="1" fontAlgn="auto" latinLnBrk="0" hangingPunct="0">
              <a:lnSpc>
                <a:spcPct val="100000"/>
              </a:lnSpc>
              <a:spcBef>
                <a:spcPts val="0"/>
              </a:spcBef>
              <a:spcAft>
                <a:spcPts val="0"/>
              </a:spcAft>
              <a:buClrTx/>
              <a:buSzTx/>
              <a:buFontTx/>
              <a:buNone/>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grpSp>
        <p:nvGrpSpPr>
          <p:cNvPr id="3" name="Group 307"/>
          <p:cNvGrpSpPr/>
          <p:nvPr/>
        </p:nvGrpSpPr>
        <p:grpSpPr>
          <a:xfrm>
            <a:off x="1603633" y="748339"/>
            <a:ext cx="9023483" cy="868897"/>
            <a:chOff x="1346800" y="-3040830"/>
            <a:chExt cx="10191858" cy="1712970"/>
          </a:xfrm>
        </p:grpSpPr>
        <p:sp>
          <p:nvSpPr>
            <p:cNvPr id="4" name="Shape 303"/>
            <p:cNvSpPr/>
            <p:nvPr/>
          </p:nvSpPr>
          <p:spPr>
            <a:xfrm>
              <a:off x="1346800" y="-2772718"/>
              <a:ext cx="10065282" cy="1444858"/>
            </a:xfrm>
            <a:prstGeom prst="rect">
              <a:avLst/>
            </a:prstGeom>
            <a:solidFill>
              <a:srgbClr val="51729B"/>
            </a:solidFill>
            <a:ln w="12700" cap="flat">
              <a:noFill/>
              <a:miter lim="400000"/>
            </a:ln>
            <a:effectLst/>
          </p:spPr>
          <p:txBody>
            <a:bodyPr wrap="square" lIns="50786" tIns="50786" rIns="50786" bIns="5078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p:cNvSpPr/>
            <p:nvPr/>
          </p:nvSpPr>
          <p:spPr>
            <a:xfrm>
              <a:off x="1473376" y="-3040830"/>
              <a:ext cx="10065282" cy="1444858"/>
            </a:xfrm>
            <a:prstGeom prst="rect">
              <a:avLst/>
            </a:prstGeom>
            <a:noFill/>
            <a:ln w="12700" cap="flat">
              <a:noFill/>
              <a:miter lim="400000"/>
            </a:ln>
            <a:effectLst/>
          </p:spPr>
          <p:txBody>
            <a:bodyPr wrap="square" lIns="50786" tIns="50786" rIns="50786" bIns="50786"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endPar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Ο ΑΝΑΠΤΥΞΙΑΚΟΣ ΡΟΛΟΣ ΤΗΣ </a:t>
              </a:r>
            </a:p>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ΤΟΠΙΚΗΣ ΑΥΤΟΔΙΟΙΚΗΣΗΣ</a:t>
              </a:r>
            </a:p>
          </p:txBody>
        </p:sp>
      </p:grpSp>
      <p:sp>
        <p:nvSpPr>
          <p:cNvPr id="9" name="TextBox 8"/>
          <p:cNvSpPr txBox="1"/>
          <p:nvPr/>
        </p:nvSpPr>
        <p:spPr>
          <a:xfrm>
            <a:off x="1602964" y="1639306"/>
            <a:ext cx="8981383" cy="3683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l-GR"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rPr>
              <a:t>IV</a:t>
            </a:r>
            <a:r>
              <a:rPr kumimoji="0" lang="el-GR"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rPr>
              <a:t>. ΠΑΡΑΚΟΛΟΥΘΗΣΗ ΚΑΙ ΕΠΕΞΕΡΓΑΣΙΑ ΟΙΚΟΝΟΜΙΚΩΝ ΣΤΟΙΧΕΙΩΝ</a:t>
            </a:r>
            <a:endParaRPr kumimoji="0" lang="en-US"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715699" y="2225879"/>
            <a:ext cx="4122105" cy="203009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Σχεδιασμός και εφαρμογή ολοκληρωμένης πολιτικής για τη μείωση των ληξιπρόθεσμων οφειλών των ΟΤΑ,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με αποτέλεσμα τη μείωση των ληξιπρόθεσμων οφειλών των δήμων και των περιφερειών στα επίπεδα των 90 εκατ. € το 2021 και το 2022 έναντι 187 εκατ.€ το 2018, επιτυγχάνοντας την καλύτερη επίδοση από το 2012 που ξεκίνησε η μέτρηση και παρακολούθηση του συγκεκριμένου μεγέθους</a:t>
            </a:r>
            <a:r>
              <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a:t>
            </a: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6767649" y="2302610"/>
            <a:ext cx="4097437" cy="203009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Δημιουργία μηχανισμού παρακολούθησης των έργων που έχουν αναλάβει να εκτελέσουν οι φορείς της αυτοδιοίκησης με πόρους της Κεντρικής Κυβέρνησης</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με σκοπό την επίσπευση των διαδικασιών υλοποίησής τους και της δημιουργίας αποτελέσματος για τους δημότες και τις επιχειρήσεις, καθώς και τον εξορθολογισμό της κατανομής των πόρων του κρατικού προϋπολογισμού.</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731523" y="4302362"/>
            <a:ext cx="4716047" cy="20300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Ενίσχυση των ίδιων εσόδων των δήμων μέσω της πλατφόρμας για την οικειοθελή αποκάλυψη της μη δηλωμένης επιφάνειας (τ.μ.) στους δήμους με σκοπό τον σωστό υπολογισμό των δημοτικών τελών</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με αποτέλεσμα την αύξηση της δημοσιονομικής δυνατότητας των δήμων κατά περίπου 110 εκατ. € η οποία επιστράφηκε δίκαια στους δημότες μέσω της μείωσης των τελών ή μέσω της παροχής πρόσθετων υπηρεσιών.</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6795899" y="4138405"/>
            <a:ext cx="3719150" cy="181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Εξορθολογισμός των κριτηρίων έκτακτης χρηματοδότησης των ΟΤΑ, βάσει των στοιχείων εκτέλεσης του προϋπολογισμού και της οικονομικής κατάστασης των φορέων,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όπως αυτή προκύπτει από τα υποβαλλόμενα στοιχεία στον Κόμβο Διαλειτουργικότητας του ΥΠΕΣ.</a:t>
            </a:r>
          </a:p>
        </p:txBody>
      </p:sp>
      <p:sp>
        <p:nvSpPr>
          <p:cNvPr id="2" name="TextBox 1"/>
          <p:cNvSpPr txBox="1"/>
          <p:nvPr/>
        </p:nvSpPr>
        <p:spPr>
          <a:xfrm>
            <a:off x="1323563" y="2148944"/>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303690" y="4216518"/>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2</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6351024" y="2200988"/>
            <a:ext cx="1301576"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3</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6351023" y="4258961"/>
            <a:ext cx="1301576"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4</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kumimoji="0" lang="el-GR" sz="2000" b="0" i="0" u="none" strike="noStrike" kern="1200" cap="none" spc="0" normalizeH="0" baseline="0" noProof="0" dirty="0">
                <a:ln>
                  <a:noFill/>
                </a:ln>
                <a:solidFill>
                  <a:srgbClr val="0070C0"/>
                </a:solidFill>
                <a:effectLst/>
                <a:uLnTx/>
                <a:uFillTx/>
                <a:latin typeface="Calibri Light" panose="020F0302020204030204"/>
                <a:ea typeface="+mj-ea"/>
                <a:cs typeface="Calibri" panose="020F0502020204030204" pitchFamily="34" charset="0"/>
              </a:rPr>
              <a:t>(Ιούλιος 2019 – Φεβρουάριος 2023)</a:t>
            </a:r>
            <a:br>
              <a:rPr kumimoji="0" lang="el-GR" sz="2000" b="0" i="0" u="none" strike="noStrike" kern="1200" cap="none" spc="0" normalizeH="0" baseline="0" noProof="0" dirty="0">
                <a:ln>
                  <a:noFill/>
                </a:ln>
                <a:solidFill>
                  <a:schemeClr val="accent6">
                    <a:lumMod val="60000"/>
                    <a:lumOff val="40000"/>
                  </a:schemeClr>
                </a:solidFill>
                <a:effectLst/>
                <a:uLnTx/>
                <a:uFillTx/>
                <a:latin typeface="Calibri Light" panose="020F0302020204030204"/>
                <a:ea typeface="+mj-ea"/>
                <a:cs typeface="Calibri" panose="020F0502020204030204" pitchFamily="34" charset="0"/>
              </a:rPr>
            </a:br>
            <a:r>
              <a:rPr lang="el-GR" dirty="0">
                <a:solidFill>
                  <a:schemeClr val="tx2">
                    <a:lumMod val="75000"/>
                  </a:schemeClr>
                </a:solidFill>
                <a:latin typeface="+mn-lt"/>
              </a:rPr>
              <a:t>Β1.</a:t>
            </a:r>
            <a:r>
              <a:rPr kumimoji="0" lang="el-GR" sz="2000" i="0" u="none" strike="noStrike" kern="1200" cap="none" spc="0" normalizeH="0" baseline="0" noProof="0" dirty="0">
                <a:ln>
                  <a:noFill/>
                </a:ln>
                <a:solidFill>
                  <a:schemeClr val="tx2">
                    <a:lumMod val="75000"/>
                  </a:schemeClr>
                </a:solidFill>
                <a:effectLst/>
                <a:uLnTx/>
                <a:uFillTx/>
                <a:latin typeface="Calibri Light" panose="020F0302020204030204"/>
                <a:ea typeface="+mj-ea"/>
                <a:cs typeface="Calibri" panose="020F0502020204030204" pitchFamily="34" charset="0"/>
              </a:rPr>
              <a:t> </a:t>
            </a:r>
            <a:r>
              <a:rPr kumimoji="0" lang="el-GR" sz="3200" b="1" i="0" u="none" strike="noStrike" kern="1200" cap="none" spc="0" normalizeH="0" baseline="0" noProof="0" dirty="0">
                <a:ln>
                  <a:noFill/>
                </a:ln>
                <a:solidFill>
                  <a:schemeClr val="tx2">
                    <a:lumMod val="75000"/>
                  </a:schemeClr>
                </a:solidFill>
                <a:effectLst/>
                <a:uLnTx/>
                <a:uFillTx/>
                <a:latin typeface="+mn-lt"/>
                <a:ea typeface="+mj-ea"/>
                <a:cs typeface="Calibri" panose="020F0502020204030204" pitchFamily="34" charset="0"/>
              </a:rPr>
              <a:t>Βελτίωση της οικονομικής κατάστασης των Δήμων </a:t>
            </a:r>
            <a:endParaRPr lang="en-US" sz="1800" b="1" dirty="0">
              <a:solidFill>
                <a:schemeClr val="tx2">
                  <a:lumMod val="75000"/>
                </a:schemeClr>
              </a:solidFill>
              <a:latin typeface="+mn-lt"/>
            </a:endParaRPr>
          </a:p>
        </p:txBody>
      </p:sp>
      <p:sp>
        <p:nvSpPr>
          <p:cNvPr id="3" name="Θέση περιεχομένου 2"/>
          <p:cNvSpPr>
            <a:spLocks noGrp="1"/>
          </p:cNvSpPr>
          <p:nvPr>
            <p:ph idx="1"/>
          </p:nvPr>
        </p:nvSpPr>
        <p:spPr>
          <a:xfrm>
            <a:off x="6579821" y="1813966"/>
            <a:ext cx="4464496" cy="4351338"/>
          </a:xfrm>
        </p:spPr>
        <p:txBody>
          <a:bodyPr>
            <a:normAutofit/>
          </a:bodyPr>
          <a:lstStyle/>
          <a:p>
            <a:pPr algn="just">
              <a:lnSpc>
                <a:spcPct val="150000"/>
              </a:lnSpc>
              <a:buClr>
                <a:schemeClr val="tx2">
                  <a:lumMod val="60000"/>
                  <a:lumOff val="40000"/>
                </a:schemeClr>
              </a:buClr>
              <a:buFont typeface="Wingdings" panose="05000000000000000000" pitchFamily="2" charset="2"/>
              <a:buChar char="§"/>
            </a:pPr>
            <a:r>
              <a:rPr lang="el-GR" dirty="0">
                <a:solidFill>
                  <a:schemeClr val="tx1">
                    <a:lumMod val="85000"/>
                    <a:lumOff val="15000"/>
                  </a:schemeClr>
                </a:solidFill>
              </a:rPr>
              <a:t>Αύξηση των χρηματικών διαθεσίμων κατά 154 εκατ. ευρώ, στα 2,19 εκατ. € στις 28.02.2023.</a:t>
            </a:r>
          </a:p>
          <a:p>
            <a:pPr algn="just">
              <a:lnSpc>
                <a:spcPct val="150000"/>
              </a:lnSpc>
              <a:buClr>
                <a:schemeClr val="tx2">
                  <a:lumMod val="60000"/>
                  <a:lumOff val="40000"/>
                </a:schemeClr>
              </a:buClr>
              <a:buFont typeface="Wingdings" panose="05000000000000000000" pitchFamily="2" charset="2"/>
              <a:buChar char="§"/>
            </a:pPr>
            <a:r>
              <a:rPr lang="el-GR" dirty="0">
                <a:solidFill>
                  <a:schemeClr val="tx1">
                    <a:lumMod val="85000"/>
                    <a:lumOff val="15000"/>
                  </a:schemeClr>
                </a:solidFill>
              </a:rPr>
              <a:t>Αποκλιμάκωση του τραπεζικού δανεισμού, έστω και αργή λόγω της αναστολής των πληρωμών προς το ΤΠΔ και λόγω της λήψης δανείων από την ΕΤΕΠ για την πραγματοποίηση επενδύσεων.</a:t>
            </a:r>
          </a:p>
          <a:p>
            <a:pPr marL="0" indent="0">
              <a:buNone/>
            </a:pPr>
            <a:endParaRPr lang="en-US" dirty="0"/>
          </a:p>
        </p:txBody>
      </p:sp>
      <p:sp>
        <p:nvSpPr>
          <p:cNvPr id="6" name="Θέση περιεχομένου 2"/>
          <p:cNvSpPr txBox="1"/>
          <p:nvPr/>
        </p:nvSpPr>
        <p:spPr>
          <a:xfrm>
            <a:off x="1341884" y="1813966"/>
            <a:ext cx="4464496" cy="4351338"/>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chemeClr val="tx2">
                  <a:lumMod val="60000"/>
                  <a:lumOff val="40000"/>
                </a:schemeClr>
              </a:buClr>
              <a:buFont typeface="Wingdings" panose="05000000000000000000" pitchFamily="2" charset="2"/>
              <a:buChar char="§"/>
            </a:pPr>
            <a:r>
              <a:rPr lang="el-GR" dirty="0">
                <a:solidFill>
                  <a:schemeClr val="tx1">
                    <a:lumMod val="85000"/>
                    <a:lumOff val="15000"/>
                  </a:schemeClr>
                </a:solidFill>
              </a:rPr>
              <a:t>Βελτίωση της άμεσης χρηματοοικονομικής θέσης κατά 130 εκατ. ευρώ (+50%), από 265 εκατ. ευρώ σε 395 εκατ. ευρώ, με προοπτική περαιτέρω ουσιαστικής ενίσχυσής της λόγω των πρωτοβουλιών για την αύξηση των δημοτικών εσόδων.</a:t>
            </a:r>
          </a:p>
          <a:p>
            <a:pPr algn="just">
              <a:lnSpc>
                <a:spcPct val="150000"/>
              </a:lnSpc>
              <a:buClr>
                <a:schemeClr val="tx2">
                  <a:lumMod val="60000"/>
                  <a:lumOff val="40000"/>
                </a:schemeClr>
              </a:buClr>
              <a:buFont typeface="Wingdings" panose="05000000000000000000" pitchFamily="2" charset="2"/>
              <a:buChar char="§"/>
            </a:pPr>
            <a:r>
              <a:rPr lang="el-GR" dirty="0">
                <a:solidFill>
                  <a:schemeClr val="tx1">
                    <a:lumMod val="85000"/>
                    <a:lumOff val="15000"/>
                  </a:schemeClr>
                </a:solidFill>
              </a:rPr>
              <a:t>Μείωση των ληξιπρόθεσμων υποχρεώσεων σε προμηθευτές κατά 45%, από 171 εκατ. ευρώ τον Αύγουστο του 2019, στα επίπεδα των 90 εκατ. ευρώ τo 2021 και το 2022, με την προσπάθεια για την περαιτέρω μείωσή τους να συνεχίζεται.</a:t>
            </a:r>
          </a:p>
          <a:p>
            <a:pPr marL="0" indent="0">
              <a:lnSpc>
                <a:spcPct val="150000"/>
              </a:lnSpc>
              <a:buFont typeface="Arial" panose="020B0604020202020204" pitchFamily="34" charse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kumimoji="0" lang="el-GR" sz="3200" i="0" u="none" strike="noStrike" kern="1200" cap="none" spc="0" normalizeH="0" baseline="0" noProof="0" dirty="0">
                <a:ln>
                  <a:noFill/>
                </a:ln>
                <a:solidFill>
                  <a:schemeClr val="tx2">
                    <a:lumMod val="75000"/>
                  </a:schemeClr>
                </a:solidFill>
                <a:effectLst/>
                <a:uLnTx/>
                <a:uFillTx/>
                <a:latin typeface="+mn-lt"/>
                <a:ea typeface="+mj-ea"/>
                <a:cs typeface="Calibri" panose="020F0502020204030204" pitchFamily="34" charset="0"/>
              </a:rPr>
              <a:t>Β1. </a:t>
            </a:r>
            <a:r>
              <a:rPr kumimoji="0" lang="el-GR" sz="3200" b="1" i="0" u="none" strike="noStrike" kern="1200" cap="none" spc="0" normalizeH="0" baseline="0" noProof="0" dirty="0">
                <a:ln>
                  <a:noFill/>
                </a:ln>
                <a:solidFill>
                  <a:schemeClr val="tx2">
                    <a:lumMod val="75000"/>
                  </a:schemeClr>
                </a:solidFill>
                <a:effectLst/>
                <a:uLnTx/>
                <a:uFillTx/>
                <a:latin typeface="+mn-lt"/>
                <a:ea typeface="+mj-ea"/>
                <a:cs typeface="Calibri" panose="020F0502020204030204" pitchFamily="34" charset="0"/>
              </a:rPr>
              <a:t>Βασικά οικονομικά στοιχεία Δήμων </a:t>
            </a:r>
            <a:r>
              <a:rPr kumimoji="0" lang="el-GR" sz="1400" i="0" u="none" strike="noStrike" kern="1200" cap="none" spc="0" normalizeH="0" baseline="0" noProof="0" dirty="0">
                <a:ln>
                  <a:noFill/>
                </a:ln>
                <a:solidFill>
                  <a:schemeClr val="tx2">
                    <a:lumMod val="75000"/>
                  </a:schemeClr>
                </a:solidFill>
                <a:effectLst/>
                <a:uLnTx/>
                <a:uFillTx/>
                <a:latin typeface="Calibri Light" panose="020F0302020204030204"/>
                <a:ea typeface="+mj-ea"/>
                <a:cs typeface="Calibri" panose="020F0502020204030204" pitchFamily="34" charset="0"/>
              </a:rPr>
              <a:t>(ποσά σε εκατ. ευρώ)</a:t>
            </a:r>
            <a:endParaRPr lang="en-US" sz="1400" dirty="0">
              <a:solidFill>
                <a:schemeClr val="tx2">
                  <a:lumMod val="75000"/>
                </a:schemeClr>
              </a:solidFill>
              <a:latin typeface="+mj-lt"/>
            </a:endParaRPr>
          </a:p>
        </p:txBody>
      </p:sp>
      <p:pic>
        <p:nvPicPr>
          <p:cNvPr id="4" name="Θέση περιεχομένου 3"/>
          <p:cNvPicPr>
            <a:picLocks noGrp="1" noChangeAspect="1"/>
          </p:cNvPicPr>
          <p:nvPr>
            <p:ph idx="1"/>
          </p:nvPr>
        </p:nvPicPr>
        <p:blipFill>
          <a:blip r:embed="rId2"/>
          <a:stretch>
            <a:fillRect/>
          </a:stretch>
        </p:blipFill>
        <p:spPr>
          <a:xfrm>
            <a:off x="1125855" y="1268730"/>
            <a:ext cx="936498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7720" y="499745"/>
            <a:ext cx="10513060" cy="1123950"/>
          </a:xfrm>
        </p:spPr>
        <p:txBody>
          <a:bodyPr>
            <a:normAutofit fontScale="90000"/>
          </a:bodyPr>
          <a:lstStyle/>
          <a:p>
            <a:pPr marL="85725" indent="0" defTabSz="914400">
              <a:lnSpc>
                <a:spcPct val="100000"/>
              </a:lnSpc>
              <a:spcBef>
                <a:spcPts val="0"/>
              </a:spcBef>
              <a:defRPr/>
            </a:pPr>
            <a:br>
              <a:rPr kumimoji="0" lang="el-GR" sz="2000" b="0" i="0" u="none" strike="noStrike" kern="1200" cap="none" spc="0" normalizeH="0" baseline="0" noProof="0" dirty="0">
                <a:ln>
                  <a:noFill/>
                </a:ln>
                <a:solidFill>
                  <a:srgbClr val="70AD47">
                    <a:lumMod val="60000"/>
                    <a:lumOff val="40000"/>
                  </a:srgbClr>
                </a:solidFill>
                <a:effectLst/>
                <a:uLnTx/>
                <a:uFillTx/>
                <a:latin typeface="Calibri Light" panose="020F0302020204030204"/>
                <a:ea typeface="+mj-ea"/>
                <a:cs typeface="Calibri" panose="020F0502020204030204" pitchFamily="34" charset="0"/>
              </a:rPr>
            </a:br>
            <a:r>
              <a:rPr lang="el-GR" dirty="0">
                <a:solidFill>
                  <a:schemeClr val="tx2">
                    <a:lumMod val="75000"/>
                  </a:schemeClr>
                </a:solidFill>
                <a:latin typeface="+mn-lt"/>
              </a:rPr>
              <a:t>Β2. </a:t>
            </a:r>
            <a:r>
              <a:rPr lang="el-GR" b="1" dirty="0">
                <a:solidFill>
                  <a:schemeClr val="tx2">
                    <a:lumMod val="75000"/>
                  </a:schemeClr>
                </a:solidFill>
                <a:latin typeface="+mn-lt"/>
              </a:rPr>
              <a:t>Αυξημένες τακτικές &amp; έκτακτες χρηματοδοτήσεις </a:t>
            </a:r>
            <a:br>
              <a:rPr lang="el-GR" b="1" dirty="0">
                <a:solidFill>
                  <a:schemeClr val="accent1">
                    <a:lumMod val="75000"/>
                  </a:schemeClr>
                </a:solidFill>
              </a:rPr>
            </a:br>
            <a:endParaRPr lang="en-US" sz="1800" b="1" dirty="0">
              <a:solidFill>
                <a:srgbClr val="002060"/>
              </a:solidFill>
              <a:latin typeface="+mn-lt"/>
            </a:endParaRPr>
          </a:p>
        </p:txBody>
      </p:sp>
      <p:sp>
        <p:nvSpPr>
          <p:cNvPr id="3" name="Θέση περιεχομένου 2"/>
          <p:cNvSpPr>
            <a:spLocks noGrp="1"/>
          </p:cNvSpPr>
          <p:nvPr>
            <p:ph idx="1"/>
          </p:nvPr>
        </p:nvSpPr>
        <p:spPr>
          <a:xfrm>
            <a:off x="6526480" y="2348001"/>
            <a:ext cx="4627159" cy="4351338"/>
          </a:xfrm>
        </p:spPr>
        <p:txBody>
          <a:bodyPr>
            <a:normAutofit/>
          </a:bodyPr>
          <a:lstStyle/>
          <a:p>
            <a:pPr marL="271780" indent="-227330" algn="just">
              <a:lnSpc>
                <a:spcPct val="150000"/>
              </a:lnSpc>
              <a:buClr>
                <a:schemeClr val="tx2">
                  <a:lumMod val="60000"/>
                  <a:lumOff val="40000"/>
                </a:schemeClr>
              </a:buClr>
              <a:buFont typeface="Wingdings" panose="05000000000000000000" pitchFamily="2" charset="2"/>
              <a:buChar char="§"/>
            </a:pPr>
            <a:r>
              <a:rPr lang="el-GR" sz="1700" dirty="0">
                <a:solidFill>
                  <a:schemeClr val="tx1">
                    <a:lumMod val="85000"/>
                    <a:lumOff val="15000"/>
                  </a:schemeClr>
                </a:solidFill>
              </a:rPr>
              <a:t>Από τον Ιανουάριο του 2023, για τη βελτίωση της ποιότητας ζωής στις τοπικές κοινωνίες, </a:t>
            </a:r>
            <a:r>
              <a:rPr lang="el-GR" sz="1700" b="1" dirty="0">
                <a:solidFill>
                  <a:schemeClr val="tx1">
                    <a:lumMod val="85000"/>
                    <a:lumOff val="15000"/>
                  </a:schemeClr>
                </a:solidFill>
              </a:rPr>
              <a:t>οι Κ.Α.Π. αυξήθηκαν κατά 120 εκατ. ευρώ ετησίως</a:t>
            </a:r>
            <a:r>
              <a:rPr lang="el-GR" sz="1700" dirty="0">
                <a:solidFill>
                  <a:schemeClr val="tx1">
                    <a:lumMod val="85000"/>
                    <a:lumOff val="15000"/>
                  </a:schemeClr>
                </a:solidFill>
              </a:rPr>
              <a:t>, χρήματα που μεταφράζονται σε καλύτερες υπηρεσίες για όλους. </a:t>
            </a:r>
          </a:p>
          <a:p>
            <a:pPr marL="271780" indent="0" algn="just">
              <a:lnSpc>
                <a:spcPct val="150000"/>
              </a:lnSpc>
              <a:buClr>
                <a:schemeClr val="tx2">
                  <a:lumMod val="60000"/>
                  <a:lumOff val="40000"/>
                </a:schemeClr>
              </a:buClr>
              <a:buNone/>
            </a:pPr>
            <a:r>
              <a:rPr lang="el-GR" sz="1700" dirty="0">
                <a:solidFill>
                  <a:schemeClr val="tx1">
                    <a:lumMod val="85000"/>
                    <a:lumOff val="15000"/>
                  </a:schemeClr>
                </a:solidFill>
              </a:rPr>
              <a:t>Παράλληλα, επαναξιολογείται ο τρόπος με τον οποίο χορηγούνται οι Κ.Α.Π., προκειμένου να είναι </a:t>
            </a:r>
            <a:r>
              <a:rPr lang="el-GR" sz="1700" b="1" dirty="0">
                <a:solidFill>
                  <a:schemeClr val="tx1">
                    <a:lumMod val="85000"/>
                    <a:lumOff val="15000"/>
                  </a:schemeClr>
                </a:solidFill>
              </a:rPr>
              <a:t>πιο δίκαιοι και να ανταποκρίνονται στις πραγματικές ανάγκες των Δήμων</a:t>
            </a:r>
            <a:r>
              <a:rPr lang="el-GR" sz="1700" dirty="0">
                <a:solidFill>
                  <a:schemeClr val="tx1">
                    <a:lumMod val="85000"/>
                    <a:lumOff val="15000"/>
                  </a:schemeClr>
                </a:solidFill>
              </a:rPr>
              <a:t>.</a:t>
            </a:r>
          </a:p>
          <a:p>
            <a:pPr>
              <a:lnSpc>
                <a:spcPct val="150000"/>
              </a:lnSpc>
              <a:buClr>
                <a:schemeClr val="tx2">
                  <a:lumMod val="60000"/>
                  <a:lumOff val="40000"/>
                </a:schemeClr>
              </a:buClr>
              <a:buFont typeface="Wingdings" panose="05000000000000000000" pitchFamily="2" charset="2"/>
              <a:buChar char="§"/>
            </a:pPr>
            <a:endParaRPr lang="el-GR" sz="1600" dirty="0">
              <a:solidFill>
                <a:schemeClr val="tx1">
                  <a:lumMod val="85000"/>
                  <a:lumOff val="15000"/>
                </a:schemeClr>
              </a:solidFill>
            </a:endParaRPr>
          </a:p>
          <a:p>
            <a:pPr marL="0" indent="0">
              <a:buNone/>
            </a:pPr>
            <a:endParaRPr lang="en-US" dirty="0"/>
          </a:p>
        </p:txBody>
      </p:sp>
      <p:sp>
        <p:nvSpPr>
          <p:cNvPr id="6" name="Θέση περιεχομένου 2"/>
          <p:cNvSpPr txBox="1"/>
          <p:nvPr/>
        </p:nvSpPr>
        <p:spPr>
          <a:xfrm>
            <a:off x="1270129" y="2348636"/>
            <a:ext cx="44644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chemeClr val="tx2">
                  <a:lumMod val="60000"/>
                  <a:lumOff val="40000"/>
                </a:schemeClr>
              </a:buClr>
              <a:buFont typeface="Wingdings" panose="05000000000000000000" pitchFamily="2" charset="2"/>
              <a:buChar char="§"/>
            </a:pPr>
            <a:r>
              <a:rPr lang="el-GR" sz="1700" dirty="0">
                <a:solidFill>
                  <a:schemeClr val="tx1">
                    <a:lumMod val="85000"/>
                    <a:lumOff val="15000"/>
                  </a:schemeClr>
                </a:solidFill>
              </a:rPr>
              <a:t>Οι </a:t>
            </a:r>
            <a:r>
              <a:rPr lang="el-GR" sz="1700" b="1" dirty="0">
                <a:solidFill>
                  <a:schemeClr val="tx1">
                    <a:lumMod val="85000"/>
                    <a:lumOff val="15000"/>
                  </a:schemeClr>
                </a:solidFill>
              </a:rPr>
              <a:t>Κεντρικοί Αυτοτελείς Πόροι (Κ.Α.Π.) </a:t>
            </a:r>
            <a:r>
              <a:rPr lang="el-GR" sz="1700" dirty="0">
                <a:solidFill>
                  <a:schemeClr val="tx1">
                    <a:lumMod val="85000"/>
                    <a:lumOff val="15000"/>
                  </a:schemeClr>
                </a:solidFill>
              </a:rPr>
              <a:t>συρρικνώθηκαν κατά τη διάρκεια της μεγάλης κρίσης της προηγούμενης δεκαετίας. Το διάστημα 2020-21 αυξήσαμε διαδοχικά, με συμπληρωματικές χρηματοδοτήσεις, το ποσό για τους Κ.Α.Π., έτσι ώστε να </a:t>
            </a:r>
            <a:r>
              <a:rPr lang="el-GR" sz="1700" b="1" dirty="0">
                <a:solidFill>
                  <a:schemeClr val="tx1">
                    <a:lumMod val="85000"/>
                    <a:lumOff val="15000"/>
                  </a:schemeClr>
                </a:solidFill>
              </a:rPr>
              <a:t>αρχίσει σταδιακά να αντιστρέφεται η πορεία συρρίκνωσης των τελευταίων ετών.</a:t>
            </a:r>
          </a:p>
          <a:p>
            <a:pPr marL="0" indent="0">
              <a:lnSpc>
                <a:spcPct val="150000"/>
              </a:lnSpc>
              <a:buFont typeface="Arial" panose="020B0604020202020204" pitchFamily="34" charset="0"/>
              <a:buNone/>
            </a:pPr>
            <a:endParaRPr lang="en-US" dirty="0"/>
          </a:p>
        </p:txBody>
      </p:sp>
      <p:sp>
        <p:nvSpPr>
          <p:cNvPr id="4" name="Τίτλος 1"/>
          <p:cNvSpPr>
            <a:spLocks noGrp="1"/>
          </p:cNvSpPr>
          <p:nvPr/>
        </p:nvSpPr>
        <p:spPr>
          <a:xfrm>
            <a:off x="807720" y="1628775"/>
            <a:ext cx="10513060" cy="737870"/>
          </a:xfrm>
          <a:prstGeom prst="rect">
            <a:avLst/>
          </a:prstGeom>
        </p:spPr>
        <p:txBody>
          <a:bodyPr vert="horz" lIns="91440" tIns="45720" rIns="91440" bIns="45720" rtlCol="0" anchor="ctr">
            <a:normAutofit fontScale="25000"/>
          </a:bodyPr>
          <a:lstStyle>
            <a:lvl1pPr algn="l" defTabSz="914400" rtl="0" eaLnBrk="1" latinLnBrk="0" hangingPunct="1">
              <a:lnSpc>
                <a:spcPct val="90000"/>
              </a:lnSpc>
              <a:spcBef>
                <a:spcPct val="0"/>
              </a:spcBef>
              <a:buNone/>
              <a:defRPr sz="3200" kern="1200">
                <a:solidFill>
                  <a:schemeClr val="tx1"/>
                </a:solidFill>
                <a:latin typeface="Calibri" panose="020F0502020204030204" pitchFamily="34" charset="0"/>
                <a:ea typeface="+mj-ea"/>
                <a:cs typeface="Calibri" panose="020F0502020204030204" pitchFamily="34" charset="0"/>
              </a:defRPr>
            </a:lvl1pPr>
          </a:lstStyle>
          <a:p>
            <a:pPr marL="85725" indent="0" algn="ctr" defTabSz="914400">
              <a:lnSpc>
                <a:spcPct val="100000"/>
              </a:lnSpc>
              <a:spcBef>
                <a:spcPts val="0"/>
              </a:spcBef>
              <a:defRPr/>
            </a:pPr>
            <a:br>
              <a:rPr kumimoji="0" lang="el-GR" sz="2000" b="0" i="0" u="none" strike="noStrike" kern="1200" cap="none" spc="0" normalizeH="0" baseline="0" noProof="0" dirty="0">
                <a:ln>
                  <a:noFill/>
                </a:ln>
                <a:solidFill>
                  <a:srgbClr val="70AD47">
                    <a:lumMod val="60000"/>
                    <a:lumOff val="40000"/>
                  </a:srgbClr>
                </a:solidFill>
                <a:effectLst/>
                <a:uLnTx/>
                <a:uFillTx/>
                <a:latin typeface="Calibri Light" panose="020F0302020204030204"/>
                <a:ea typeface="+mj-ea"/>
                <a:cs typeface="Calibri" panose="020F0502020204030204" pitchFamily="34" charset="0"/>
              </a:rPr>
            </a:br>
            <a:r>
              <a:rPr lang="el-GR" sz="9600" b="1" i="1" dirty="0">
                <a:solidFill>
                  <a:schemeClr val="accent1"/>
                </a:solidFill>
                <a:effectLst>
                  <a:outerShdw blurRad="38100" dist="25400" dir="5400000" algn="ctr" rotWithShape="0">
                    <a:srgbClr val="6E747A">
                      <a:alpha val="43000"/>
                    </a:srgbClr>
                  </a:outerShdw>
                </a:effectLst>
                <a:latin typeface="+mn-lt"/>
              </a:rPr>
              <a:t>Αυξήσαμε τους Κ.Α.Π. -- Το είπαμε και το κάναμε ! </a:t>
            </a:r>
            <a:br>
              <a:rPr lang="el-GR" sz="9600" b="1" i="1" dirty="0">
                <a:solidFill>
                  <a:schemeClr val="accent1"/>
                </a:solidFill>
                <a:effectLst>
                  <a:outerShdw blurRad="38100" dist="25400" dir="5400000" algn="ctr" rotWithShape="0">
                    <a:srgbClr val="6E747A">
                      <a:alpha val="43000"/>
                    </a:srgbClr>
                  </a:outerShdw>
                </a:effectLst>
              </a:rPr>
            </a:br>
            <a:endParaRPr lang="el-GR" sz="9600" b="1" i="1" dirty="0">
              <a:solidFill>
                <a:schemeClr val="accent1"/>
              </a:solidFill>
              <a:effectLst>
                <a:outerShdw blurRad="38100" dist="25400" dir="5400000" algn="ctr" rotWithShape="0">
                  <a:srgbClr val="6E747A">
                    <a:alpha val="43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351" y="365924"/>
            <a:ext cx="10510124" cy="1420430"/>
          </a:xfrm>
        </p:spPr>
        <p:txBody>
          <a:bodyPr>
            <a:normAutofit/>
          </a:bodyPr>
          <a:lstStyle/>
          <a:p>
            <a:pPr>
              <a:lnSpc>
                <a:spcPct val="100000"/>
              </a:lnSpc>
            </a:pPr>
            <a:r>
              <a:rPr kumimoji="0" lang="el-GR" sz="2000" b="0" i="0" u="none" strike="noStrike" kern="1200" cap="none" spc="0" normalizeH="0" baseline="0" noProof="0" dirty="0">
                <a:ln>
                  <a:noFill/>
                </a:ln>
                <a:solidFill>
                  <a:srgbClr val="0070C0"/>
                </a:solidFill>
                <a:effectLst/>
                <a:uLnTx/>
                <a:uFillTx/>
                <a:latin typeface="Calibri Light" panose="020F0302020204030204"/>
                <a:ea typeface="+mj-ea"/>
                <a:cs typeface="Calibri" panose="020F0502020204030204" pitchFamily="34" charset="0"/>
              </a:rPr>
              <a:t>(Ιούλιος 2019 – Μάρτιος 2023)</a:t>
            </a:r>
            <a:br>
              <a:rPr kumimoji="0" lang="el-GR" sz="2000" b="0" i="0" u="none" strike="noStrike" kern="1200" cap="none" spc="0" normalizeH="0" baseline="0" noProof="0" dirty="0">
                <a:ln>
                  <a:noFill/>
                </a:ln>
                <a:solidFill>
                  <a:srgbClr val="70AD47">
                    <a:lumMod val="60000"/>
                    <a:lumOff val="40000"/>
                  </a:srgbClr>
                </a:solidFill>
                <a:effectLst/>
                <a:uLnTx/>
                <a:uFillTx/>
                <a:latin typeface="Calibri Light" panose="020F0302020204030204"/>
                <a:ea typeface="+mj-ea"/>
                <a:cs typeface="Calibri" panose="020F0502020204030204" pitchFamily="34" charset="0"/>
              </a:rPr>
            </a:br>
            <a:r>
              <a:rPr lang="el-GR" dirty="0">
                <a:solidFill>
                  <a:schemeClr val="tx2">
                    <a:lumMod val="75000"/>
                  </a:schemeClr>
                </a:solidFill>
                <a:latin typeface="Calibri" panose="020F0502020204030204"/>
              </a:rPr>
              <a:t>Β2. </a:t>
            </a:r>
            <a:r>
              <a:rPr lang="el-GR" b="1" dirty="0">
                <a:solidFill>
                  <a:schemeClr val="tx2">
                    <a:lumMod val="75000"/>
                  </a:schemeClr>
                </a:solidFill>
                <a:latin typeface="Calibri" panose="020F0502020204030204"/>
              </a:rPr>
              <a:t>Έκτακτες επιχορηγήσεις/χρηματοδοτήσεις </a:t>
            </a:r>
            <a:endParaRPr lang="en-US" b="1" dirty="0">
              <a:solidFill>
                <a:schemeClr val="tx2">
                  <a:lumMod val="75000"/>
                </a:schemeClr>
              </a:solidFill>
              <a:latin typeface="+mj-lt"/>
            </a:endParaRPr>
          </a:p>
        </p:txBody>
      </p:sp>
      <p:sp>
        <p:nvSpPr>
          <p:cNvPr id="6" name="Θέση περιεχομένου 2"/>
          <p:cNvSpPr txBox="1"/>
          <p:nvPr/>
        </p:nvSpPr>
        <p:spPr>
          <a:xfrm>
            <a:off x="6094413" y="2925075"/>
            <a:ext cx="3887419" cy="1420430"/>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2">
                  <a:lumMod val="60000"/>
                  <a:lumOff val="40000"/>
                </a:schemeClr>
              </a:buClr>
              <a:buNone/>
            </a:pPr>
            <a:r>
              <a:rPr lang="el-GR" sz="2400" b="1" dirty="0">
                <a:solidFill>
                  <a:srgbClr val="002060"/>
                </a:solidFill>
                <a:latin typeface="Calibri" panose="020F0502020204030204"/>
              </a:rPr>
              <a:t>σε Δήμους &amp; Περιφέρειες    από τον Προϋπολογισμό του ΥΠΕΣ</a:t>
            </a:r>
            <a:r>
              <a:rPr lang="en-US" sz="2400" b="1" dirty="0">
                <a:solidFill>
                  <a:srgbClr val="002060"/>
                </a:solidFill>
                <a:latin typeface="Calibri" panose="020F0502020204030204"/>
              </a:rPr>
              <a:t>:</a:t>
            </a:r>
            <a:endParaRPr lang="el-GR" sz="2400" b="1" dirty="0">
              <a:solidFill>
                <a:srgbClr val="003366"/>
              </a:solidFill>
              <a:effectLst>
                <a:outerShdw blurRad="38100" dist="38100" dir="2700000" algn="tl">
                  <a:srgbClr val="000000">
                    <a:alpha val="43137"/>
                  </a:srgbClr>
                </a:outerShdw>
              </a:effectLst>
            </a:endParaRPr>
          </a:p>
        </p:txBody>
      </p:sp>
      <p:cxnSp>
        <p:nvCxnSpPr>
          <p:cNvPr id="14" name="Straight Connector 13"/>
          <p:cNvCxnSpPr/>
          <p:nvPr/>
        </p:nvCxnSpPr>
        <p:spPr>
          <a:xfrm flipV="1">
            <a:off x="2350972" y="1629269"/>
            <a:ext cx="0" cy="2159677"/>
          </a:xfrm>
          <a:prstGeom prst="line">
            <a:avLst/>
          </a:prstGeom>
          <a:ln w="31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p:cNvSpPr txBox="1"/>
          <p:nvPr/>
        </p:nvSpPr>
        <p:spPr>
          <a:xfrm>
            <a:off x="2566939" y="2681407"/>
            <a:ext cx="3786854" cy="1420430"/>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6600" dirty="0">
                <a:solidFill>
                  <a:schemeClr val="accent1">
                    <a:lumMod val="75000"/>
                  </a:schemeClr>
                </a:solidFill>
                <a:latin typeface="Impact" panose="020B0806030902050204" pitchFamily="34" charset="0"/>
              </a:rPr>
              <a:t>€</a:t>
            </a:r>
            <a:r>
              <a:rPr lang="el-GR" sz="7200" dirty="0">
                <a:solidFill>
                  <a:schemeClr val="accent1">
                    <a:lumMod val="75000"/>
                  </a:schemeClr>
                </a:solidFill>
                <a:latin typeface="Impact" panose="020B0806030902050204" pitchFamily="34" charset="0"/>
              </a:rPr>
              <a:t> 1,4 </a:t>
            </a:r>
            <a:r>
              <a:rPr lang="el-GR" sz="6000" dirty="0">
                <a:solidFill>
                  <a:schemeClr val="accent1">
                    <a:lumMod val="75000"/>
                  </a:schemeClr>
                </a:solidFill>
                <a:latin typeface="Impact" panose="020B0806030902050204" pitchFamily="34" charset="0"/>
              </a:rPr>
              <a:t>δισ.</a:t>
            </a:r>
            <a:r>
              <a:rPr lang="el-GR" sz="7200" dirty="0">
                <a:solidFill>
                  <a:schemeClr val="accent1">
                    <a:lumMod val="75000"/>
                  </a:schemeClr>
                </a:solidFill>
                <a:latin typeface="Impact" panose="020B0806030902050204" pitchFamily="34" charset="0"/>
              </a:rPr>
              <a:t> </a:t>
            </a:r>
            <a:endParaRPr lang="el-GR" sz="7200" b="1" i="1" dirty="0">
              <a:solidFill>
                <a:schemeClr val="accent1">
                  <a:lumMod val="75000"/>
                </a:schemeClr>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351" y="365924"/>
            <a:ext cx="10510124" cy="1420430"/>
          </a:xfrm>
        </p:spPr>
        <p:txBody>
          <a:bodyPr>
            <a:normAutofit/>
          </a:bodyPr>
          <a:lstStyle/>
          <a:p>
            <a:pPr>
              <a:lnSpc>
                <a:spcPct val="100000"/>
              </a:lnSpc>
            </a:pPr>
            <a:r>
              <a:rPr kumimoji="0" lang="el-GR" sz="2000" b="0" i="0" u="none" strike="noStrike" kern="1200" cap="none" spc="0" normalizeH="0" baseline="0" noProof="0" dirty="0">
                <a:ln>
                  <a:noFill/>
                </a:ln>
                <a:solidFill>
                  <a:srgbClr val="0070C0"/>
                </a:solidFill>
                <a:effectLst/>
                <a:uLnTx/>
                <a:uFillTx/>
                <a:latin typeface="Calibri Light" panose="020F0302020204030204"/>
                <a:ea typeface="+mj-ea"/>
                <a:cs typeface="Calibri" panose="020F0502020204030204" pitchFamily="34" charset="0"/>
              </a:rPr>
              <a:t>(Ιούλιος 2019 – Μάρτιος 2023)</a:t>
            </a:r>
            <a:br>
              <a:rPr kumimoji="0" lang="el-GR" sz="2000" b="0" i="0" u="none" strike="noStrike" kern="1200" cap="none" spc="0" normalizeH="0" baseline="0" noProof="0" dirty="0">
                <a:ln>
                  <a:noFill/>
                </a:ln>
                <a:solidFill>
                  <a:srgbClr val="70AD47">
                    <a:lumMod val="60000"/>
                    <a:lumOff val="40000"/>
                  </a:srgbClr>
                </a:solidFill>
                <a:effectLst/>
                <a:uLnTx/>
                <a:uFillTx/>
                <a:latin typeface="Calibri Light" panose="020F0302020204030204"/>
                <a:ea typeface="+mj-ea"/>
                <a:cs typeface="Calibri" panose="020F0502020204030204" pitchFamily="34" charset="0"/>
              </a:rPr>
            </a:br>
            <a:r>
              <a:rPr lang="el-GR" dirty="0">
                <a:solidFill>
                  <a:schemeClr val="tx2">
                    <a:lumMod val="75000"/>
                  </a:schemeClr>
                </a:solidFill>
                <a:latin typeface="Calibri" panose="020F0502020204030204"/>
              </a:rPr>
              <a:t>Β2. </a:t>
            </a:r>
            <a:r>
              <a:rPr lang="el-GR" b="1" dirty="0">
                <a:solidFill>
                  <a:schemeClr val="tx2">
                    <a:lumMod val="75000"/>
                  </a:schemeClr>
                </a:solidFill>
                <a:latin typeface="Calibri" panose="020F0502020204030204"/>
              </a:rPr>
              <a:t>Έκτακτες επιχορηγήσεις/χρηματοδοτήσεις</a:t>
            </a:r>
            <a:endParaRPr lang="en-US" b="1" dirty="0">
              <a:solidFill>
                <a:schemeClr val="tx2">
                  <a:lumMod val="75000"/>
                </a:schemeClr>
              </a:solidFill>
              <a:latin typeface="+mj-lt"/>
            </a:endParaRPr>
          </a:p>
        </p:txBody>
      </p:sp>
      <p:sp>
        <p:nvSpPr>
          <p:cNvPr id="6" name="Θέση περιεχομένου 2"/>
          <p:cNvSpPr txBox="1"/>
          <p:nvPr/>
        </p:nvSpPr>
        <p:spPr>
          <a:xfrm>
            <a:off x="1847050" y="2435584"/>
            <a:ext cx="3681055" cy="1785298"/>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1600" b="1" dirty="0">
                <a:solidFill>
                  <a:srgbClr val="003366"/>
                </a:solidFill>
              </a:rPr>
              <a:t>Συμπληρωματικές έκτακτες αποδόσεις Κεντρικών Αυτοτελών Πόρων και για την ΑΝΤΙΜΕΤΩΠΙΣΗ ΤΗΣ ΕΝΕΡΓΕΙΑΚΗΣ ΚΡΙΣΗΣ </a:t>
            </a:r>
            <a:endParaRPr lang="el-GR" sz="3200" b="1" dirty="0">
              <a:solidFill>
                <a:srgbClr val="003366"/>
              </a:solidFill>
              <a:effectLst>
                <a:outerShdw blurRad="38100" dist="38100" dir="2700000" algn="tl">
                  <a:srgbClr val="000000">
                    <a:alpha val="43137"/>
                  </a:srgbClr>
                </a:outerShdw>
              </a:effectLst>
            </a:endParaRPr>
          </a:p>
        </p:txBody>
      </p:sp>
      <p:sp>
        <p:nvSpPr>
          <p:cNvPr id="8" name="Θέση περιεχομένου 2"/>
          <p:cNvSpPr txBox="1"/>
          <p:nvPr/>
        </p:nvSpPr>
        <p:spPr>
          <a:xfrm>
            <a:off x="6804698" y="1974781"/>
            <a:ext cx="3720897" cy="4380808"/>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Clr>
                <a:schemeClr val="tx2">
                  <a:lumMod val="60000"/>
                  <a:lumOff val="40000"/>
                </a:schemeClr>
              </a:buClr>
              <a:buNone/>
            </a:pPr>
            <a:r>
              <a:rPr lang="el-GR" sz="1500" dirty="0">
                <a:solidFill>
                  <a:schemeClr val="tx1">
                    <a:lumMod val="85000"/>
                    <a:lumOff val="15000"/>
                  </a:schemeClr>
                </a:solidFill>
              </a:rPr>
              <a:t>Ειδικότερα το 2022 οι επιχορηγήσεις αυτές ανέρχονταν μέχρι τον Ιούλιο 2022 σε </a:t>
            </a:r>
            <a:r>
              <a:rPr lang="el-GR" sz="1500" b="1" dirty="0">
                <a:solidFill>
                  <a:schemeClr val="tx1">
                    <a:lumMod val="85000"/>
                    <a:lumOff val="15000"/>
                  </a:schemeClr>
                </a:solidFill>
              </a:rPr>
              <a:t>128,0</a:t>
            </a:r>
            <a:r>
              <a:rPr lang="el-GR" sz="1500" dirty="0">
                <a:solidFill>
                  <a:schemeClr val="tx1">
                    <a:lumMod val="85000"/>
                    <a:lumOff val="15000"/>
                  </a:schemeClr>
                </a:solidFill>
              </a:rPr>
              <a:t> </a:t>
            </a:r>
            <a:r>
              <a:rPr lang="el-GR" sz="1500" b="1" dirty="0">
                <a:solidFill>
                  <a:schemeClr val="tx1">
                    <a:lumMod val="85000"/>
                    <a:lumOff val="15000"/>
                  </a:schemeClr>
                </a:solidFill>
              </a:rPr>
              <a:t>εκατ. ευρώ </a:t>
            </a:r>
            <a:r>
              <a:rPr lang="el-GR" sz="1500" dirty="0">
                <a:solidFill>
                  <a:schemeClr val="tx1">
                    <a:lumMod val="85000"/>
                    <a:lumOff val="15000"/>
                  </a:schemeClr>
                </a:solidFill>
              </a:rPr>
              <a:t>(114 εκατ. € για λειτουργικές ανάγκες, συν 14 εκατ. € για την κάλυψη δαπανών θέρμανσης των σχολείων), </a:t>
            </a:r>
            <a:r>
              <a:rPr lang="el-GR" sz="1500" b="1" dirty="0">
                <a:solidFill>
                  <a:schemeClr val="tx1">
                    <a:lumMod val="85000"/>
                    <a:lumOff val="15000"/>
                  </a:schemeClr>
                </a:solidFill>
              </a:rPr>
              <a:t>συν 90 εκατ. ευρώ </a:t>
            </a:r>
            <a:r>
              <a:rPr lang="el-GR" sz="1500" dirty="0">
                <a:solidFill>
                  <a:schemeClr val="tx1">
                    <a:lumMod val="85000"/>
                    <a:lumOff val="15000"/>
                  </a:schemeClr>
                </a:solidFill>
              </a:rPr>
              <a:t>πρόσθετη έκτακτη επιχορήγηση των Δήμων της χώρας). </a:t>
            </a:r>
            <a:r>
              <a:rPr lang="el-GR" sz="1500" dirty="0"/>
              <a:t>Επιπλέον, τον Σεπτέμβριο 2022 προστέθηκαν άλλα </a:t>
            </a:r>
            <a:r>
              <a:rPr lang="el-GR" sz="1500" b="1" dirty="0"/>
              <a:t>64 εκατ. €</a:t>
            </a:r>
            <a:r>
              <a:rPr lang="el-GR" sz="1500" dirty="0"/>
              <a:t>.  </a:t>
            </a:r>
          </a:p>
          <a:p>
            <a:pPr marL="0" indent="0" algn="just">
              <a:lnSpc>
                <a:spcPct val="130000"/>
              </a:lnSpc>
              <a:buClr>
                <a:schemeClr val="tx2">
                  <a:lumMod val="60000"/>
                  <a:lumOff val="40000"/>
                </a:schemeClr>
              </a:buClr>
              <a:buNone/>
            </a:pPr>
            <a:r>
              <a:rPr lang="el-GR" sz="1500" b="1" dirty="0">
                <a:ln/>
                <a:solidFill>
                  <a:schemeClr val="accent1"/>
                </a:solidFill>
                <a:effectLst>
                  <a:outerShdw blurRad="38100" dist="25400" dir="5400000" algn="ctr" rotWithShape="0">
                    <a:srgbClr val="6E747A">
                      <a:alpha val="43000"/>
                    </a:srgbClr>
                  </a:outerShdw>
                </a:effectLst>
              </a:rPr>
              <a:t>Σημειώνεται ότι από τον Ιούλιο 2019 έως τον Δεκέμβριο 2022 οι συμπληρωματικές έκτακτες επιχορηγήσεις από τους Κ.Α.Π. ανέρχονται συνολικά σε </a:t>
            </a:r>
            <a:r>
              <a:rPr lang="el-GR" b="1" dirty="0">
                <a:ln/>
                <a:solidFill>
                  <a:schemeClr val="accent1"/>
                </a:solidFill>
                <a:effectLst>
                  <a:outerShdw blurRad="38100" dist="25400" dir="5400000" algn="ctr" rotWithShape="0">
                    <a:srgbClr val="6E747A">
                      <a:alpha val="43000"/>
                    </a:srgbClr>
                  </a:outerShdw>
                </a:effectLst>
              </a:rPr>
              <a:t>588,9 εκατ. ευρώ</a:t>
            </a:r>
            <a:r>
              <a:rPr lang="el-GR" sz="1500" b="1" dirty="0">
                <a:ln/>
                <a:solidFill>
                  <a:schemeClr val="accent1"/>
                </a:solidFill>
                <a:effectLst>
                  <a:outerShdw blurRad="38100" dist="25400" dir="5400000" algn="ctr" rotWithShape="0">
                    <a:srgbClr val="6E747A">
                      <a:alpha val="43000"/>
                    </a:srgbClr>
                  </a:outerShdw>
                </a:effectLst>
              </a:rPr>
              <a:t>. </a:t>
            </a:r>
          </a:p>
        </p:txBody>
      </p:sp>
      <p:cxnSp>
        <p:nvCxnSpPr>
          <p:cNvPr id="14" name="Straight Connector 13"/>
          <p:cNvCxnSpPr/>
          <p:nvPr/>
        </p:nvCxnSpPr>
        <p:spPr>
          <a:xfrm flipH="1" flipV="1">
            <a:off x="1922373" y="2205183"/>
            <a:ext cx="4531985" cy="2"/>
          </a:xfrm>
          <a:prstGeom prst="line">
            <a:avLst/>
          </a:prstGeom>
          <a:ln w="3175">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Graphic 8" descr="High voltage outline"/>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069" y="2428111"/>
            <a:ext cx="914162" cy="914162"/>
          </a:xfrm>
          <a:prstGeom prst="rect">
            <a:avLst/>
          </a:prstGeom>
        </p:spPr>
      </p:pic>
      <p:sp>
        <p:nvSpPr>
          <p:cNvPr id="3" name="Θέση περιεχομένου 2"/>
          <p:cNvSpPr txBox="1"/>
          <p:nvPr/>
        </p:nvSpPr>
        <p:spPr>
          <a:xfrm>
            <a:off x="1705621" y="4004914"/>
            <a:ext cx="3786854" cy="1420430"/>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5400" dirty="0">
                <a:solidFill>
                  <a:schemeClr val="accent1">
                    <a:lumMod val="75000"/>
                  </a:schemeClr>
                </a:solidFill>
                <a:latin typeface="Impact" panose="020B0806030902050204" pitchFamily="34" charset="0"/>
              </a:rPr>
              <a:t>€ </a:t>
            </a:r>
            <a:r>
              <a:rPr lang="el-GR" sz="6000" dirty="0">
                <a:solidFill>
                  <a:schemeClr val="accent1">
                    <a:lumMod val="75000"/>
                  </a:schemeClr>
                </a:solidFill>
                <a:latin typeface="Impact" panose="020B0806030902050204" pitchFamily="34" charset="0"/>
              </a:rPr>
              <a:t>282</a:t>
            </a:r>
            <a:r>
              <a:rPr lang="el-GR" sz="5400" dirty="0">
                <a:solidFill>
                  <a:schemeClr val="accent1">
                    <a:lumMod val="75000"/>
                  </a:schemeClr>
                </a:solidFill>
                <a:latin typeface="Impact" panose="020B0806030902050204" pitchFamily="34" charset="0"/>
              </a:rPr>
              <a:t> εκατ.</a:t>
            </a:r>
            <a:endParaRPr lang="el-GR" sz="5400" b="1" i="1" dirty="0">
              <a:solidFill>
                <a:schemeClr val="accent1">
                  <a:lumMod val="75000"/>
                </a:schemeClr>
              </a:solidFill>
              <a:latin typeface="Impact" panose="020B0806030902050204" pitchFamily="34" charset="0"/>
            </a:endParaRPr>
          </a:p>
        </p:txBody>
      </p:sp>
      <p:sp>
        <p:nvSpPr>
          <p:cNvPr id="4" name="Arc 3"/>
          <p:cNvSpPr/>
          <p:nvPr/>
        </p:nvSpPr>
        <p:spPr>
          <a:xfrm>
            <a:off x="1265104" y="5125192"/>
            <a:ext cx="3815430" cy="329097"/>
          </a:xfrm>
          <a:prstGeom prst="arc">
            <a:avLst>
              <a:gd name="adj1" fmla="val 11274535"/>
              <a:gd name="adj2" fmla="val 21262497"/>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2"/>
          <p:cNvSpPr txBox="1"/>
          <p:nvPr/>
        </p:nvSpPr>
        <p:spPr>
          <a:xfrm>
            <a:off x="1847049" y="2435584"/>
            <a:ext cx="3815427" cy="1800163"/>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1600" b="1" dirty="0">
                <a:solidFill>
                  <a:srgbClr val="003366"/>
                </a:solidFill>
              </a:rPr>
              <a:t>Αντιμετώπιση επιτακτικών αναγκών για την στήριξη απωλειών εσόδων και αύξησης δαπανών για την ΑΝΤΙΜΕΤΩΠΙΣΗ ΤΗΣ ΠΑΝΔΗΜΙΑΣ </a:t>
            </a:r>
            <a:r>
              <a:rPr lang="en-US" sz="1600" b="1" dirty="0">
                <a:solidFill>
                  <a:srgbClr val="003366"/>
                </a:solidFill>
              </a:rPr>
              <a:t>COVID-19</a:t>
            </a:r>
            <a:endParaRPr lang="el-GR" sz="1600" b="1" dirty="0">
              <a:solidFill>
                <a:srgbClr val="003366"/>
              </a:solidFill>
            </a:endParaRPr>
          </a:p>
        </p:txBody>
      </p:sp>
      <p:sp>
        <p:nvSpPr>
          <p:cNvPr id="8" name="Θέση περιεχομένου 2"/>
          <p:cNvSpPr txBox="1"/>
          <p:nvPr/>
        </p:nvSpPr>
        <p:spPr>
          <a:xfrm>
            <a:off x="6804698" y="1974781"/>
            <a:ext cx="3720897" cy="4380808"/>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Clr>
                <a:schemeClr val="tx2">
                  <a:lumMod val="60000"/>
                  <a:lumOff val="40000"/>
                </a:schemeClr>
              </a:buClr>
              <a:buNone/>
            </a:pPr>
            <a:r>
              <a:rPr lang="el-GR" sz="1500" dirty="0">
                <a:solidFill>
                  <a:schemeClr val="tx1">
                    <a:lumMod val="85000"/>
                    <a:lumOff val="15000"/>
                  </a:schemeClr>
                </a:solidFill>
              </a:rPr>
              <a:t>Ειδικότερα προχωρήσαμε σε έκτακτες επιχορηγήσεις των Δήμων και των Περιφερειών της χώρας συνολικού ύψους </a:t>
            </a:r>
            <a:r>
              <a:rPr lang="el-GR" sz="1500" b="1" dirty="0">
                <a:solidFill>
                  <a:schemeClr val="tx1">
                    <a:lumMod val="85000"/>
                    <a:lumOff val="15000"/>
                  </a:schemeClr>
                </a:solidFill>
              </a:rPr>
              <a:t>312,2</a:t>
            </a:r>
            <a:r>
              <a:rPr lang="el-GR" sz="1500" dirty="0">
                <a:solidFill>
                  <a:schemeClr val="tx1">
                    <a:lumMod val="85000"/>
                    <a:lumOff val="15000"/>
                  </a:schemeClr>
                </a:solidFill>
              </a:rPr>
              <a:t> εκατ. ευρώ</a:t>
            </a:r>
            <a:r>
              <a:rPr lang="en-US" altLang="el-GR" sz="1500" dirty="0">
                <a:solidFill>
                  <a:schemeClr val="tx1">
                    <a:lumMod val="85000"/>
                    <a:lumOff val="15000"/>
                  </a:schemeClr>
                </a:solidFill>
              </a:rPr>
              <a:t>,</a:t>
            </a:r>
            <a:r>
              <a:rPr lang="el-GR" sz="1500" dirty="0">
                <a:solidFill>
                  <a:schemeClr val="tx1">
                    <a:lumMod val="85000"/>
                    <a:lumOff val="15000"/>
                  </a:schemeClr>
                </a:solidFill>
              </a:rPr>
              <a:t> εκ των οποίων 255,8 εκατ. ευρώ με ενίσχυση του προϋπολογισμού του Υπουργείου από τον Κρατικό Προϋπολογισμό και 56,4 εκατ. ευρώ από τις εγγεγραμμένες πιστώσεις των Κεντρικών Αυτοτελών Πόρων. </a:t>
            </a:r>
            <a:endParaRPr lang="en-US" sz="1500" dirty="0"/>
          </a:p>
        </p:txBody>
      </p:sp>
      <p:cxnSp>
        <p:nvCxnSpPr>
          <p:cNvPr id="14" name="Straight Connector 13"/>
          <p:cNvCxnSpPr/>
          <p:nvPr/>
        </p:nvCxnSpPr>
        <p:spPr>
          <a:xfrm flipH="1" flipV="1">
            <a:off x="1922373" y="2205183"/>
            <a:ext cx="4531985" cy="2"/>
          </a:xfrm>
          <a:prstGeom prst="line">
            <a:avLst/>
          </a:prstGeom>
          <a:ln w="3175">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Graphic 2" descr="Covid-19 outline"/>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288818">
            <a:off x="749069" y="2428111"/>
            <a:ext cx="914162" cy="914162"/>
          </a:xfrm>
          <a:prstGeom prst="rect">
            <a:avLst/>
          </a:prstGeom>
        </p:spPr>
      </p:pic>
      <p:sp>
        <p:nvSpPr>
          <p:cNvPr id="4" name="Θέση περιεχομένου 2"/>
          <p:cNvSpPr txBox="1"/>
          <p:nvPr/>
        </p:nvSpPr>
        <p:spPr>
          <a:xfrm>
            <a:off x="1705620" y="4004914"/>
            <a:ext cx="4172824" cy="1420430"/>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5400" dirty="0">
                <a:solidFill>
                  <a:schemeClr val="accent1">
                    <a:lumMod val="75000"/>
                  </a:schemeClr>
                </a:solidFill>
                <a:latin typeface="Impact" panose="020B0806030902050204" pitchFamily="34" charset="0"/>
              </a:rPr>
              <a:t>€ </a:t>
            </a:r>
            <a:r>
              <a:rPr lang="el-GR" sz="6000" dirty="0">
                <a:solidFill>
                  <a:schemeClr val="accent1">
                    <a:lumMod val="75000"/>
                  </a:schemeClr>
                </a:solidFill>
                <a:latin typeface="Impact" panose="020B0806030902050204" pitchFamily="34" charset="0"/>
              </a:rPr>
              <a:t>312,2</a:t>
            </a:r>
            <a:r>
              <a:rPr lang="el-GR" sz="5400" dirty="0">
                <a:solidFill>
                  <a:schemeClr val="accent1">
                    <a:lumMod val="75000"/>
                  </a:schemeClr>
                </a:solidFill>
                <a:latin typeface="Impact" panose="020B0806030902050204" pitchFamily="34" charset="0"/>
              </a:rPr>
              <a:t> εκατ.</a:t>
            </a:r>
            <a:endParaRPr lang="el-GR" sz="5400" b="1" i="1" dirty="0">
              <a:solidFill>
                <a:schemeClr val="accent1">
                  <a:lumMod val="75000"/>
                </a:schemeClr>
              </a:solidFill>
              <a:latin typeface="Impact" panose="020B0806030902050204" pitchFamily="34" charset="0"/>
            </a:endParaRPr>
          </a:p>
        </p:txBody>
      </p:sp>
      <p:sp>
        <p:nvSpPr>
          <p:cNvPr id="9" name="Arc 8"/>
          <p:cNvSpPr/>
          <p:nvPr/>
        </p:nvSpPr>
        <p:spPr>
          <a:xfrm>
            <a:off x="1265104" y="5125192"/>
            <a:ext cx="3815430" cy="329097"/>
          </a:xfrm>
          <a:prstGeom prst="arc">
            <a:avLst>
              <a:gd name="adj1" fmla="val 11274535"/>
              <a:gd name="adj2" fmla="val 21262497"/>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Τίτλος 1"/>
          <p:cNvSpPr>
            <a:spLocks noGrp="1"/>
          </p:cNvSpPr>
          <p:nvPr>
            <p:ph type="title"/>
          </p:nvPr>
        </p:nvSpPr>
        <p:spPr>
          <a:xfrm>
            <a:off x="839351" y="365924"/>
            <a:ext cx="10510124" cy="1420430"/>
          </a:xfrm>
        </p:spPr>
        <p:txBody>
          <a:bodyPr>
            <a:normAutofit/>
          </a:bodyPr>
          <a:lstStyle/>
          <a:p>
            <a:pPr>
              <a:lnSpc>
                <a:spcPct val="100000"/>
              </a:lnSpc>
            </a:pPr>
            <a:r>
              <a:rPr kumimoji="0" lang="el-GR" sz="2000" b="0" i="0" u="none" strike="noStrike" kern="1200" cap="none" spc="0" normalizeH="0" baseline="0" noProof="0" dirty="0">
                <a:ln>
                  <a:noFill/>
                </a:ln>
                <a:solidFill>
                  <a:srgbClr val="0070C0"/>
                </a:solidFill>
                <a:effectLst/>
                <a:uLnTx/>
                <a:uFillTx/>
                <a:latin typeface="Calibri Light" panose="020F0302020204030204"/>
                <a:ea typeface="+mj-ea"/>
                <a:cs typeface="Calibri" panose="020F0502020204030204" pitchFamily="34" charset="0"/>
              </a:rPr>
              <a:t>(Ιούλιος 2019 – Μάρτιος 2023)</a:t>
            </a:r>
            <a:br>
              <a:rPr kumimoji="0" lang="el-GR" sz="2000" b="0" i="0" u="none" strike="noStrike" kern="1200" cap="none" spc="0" normalizeH="0" baseline="0" noProof="0" dirty="0">
                <a:ln>
                  <a:noFill/>
                </a:ln>
                <a:solidFill>
                  <a:srgbClr val="70AD47">
                    <a:lumMod val="60000"/>
                    <a:lumOff val="40000"/>
                  </a:srgbClr>
                </a:solidFill>
                <a:effectLst/>
                <a:uLnTx/>
                <a:uFillTx/>
                <a:latin typeface="Calibri Light" panose="020F0302020204030204"/>
                <a:ea typeface="+mj-ea"/>
                <a:cs typeface="Calibri" panose="020F0502020204030204" pitchFamily="34" charset="0"/>
              </a:rPr>
            </a:br>
            <a:r>
              <a:rPr lang="el-GR" dirty="0">
                <a:solidFill>
                  <a:schemeClr val="tx2">
                    <a:lumMod val="75000"/>
                  </a:schemeClr>
                </a:solidFill>
                <a:latin typeface="Calibri" panose="020F0502020204030204"/>
              </a:rPr>
              <a:t>Β2. </a:t>
            </a:r>
            <a:r>
              <a:rPr lang="el-GR" b="1" dirty="0">
                <a:solidFill>
                  <a:schemeClr val="tx2">
                    <a:lumMod val="75000"/>
                  </a:schemeClr>
                </a:solidFill>
                <a:latin typeface="Calibri" panose="020F0502020204030204"/>
              </a:rPr>
              <a:t>Έκτακτες επιχορηγήσεις/χρηματοδοτήσεις </a:t>
            </a:r>
            <a:r>
              <a:rPr kumimoji="0" lang="el-GR" sz="2400" b="0" i="0" u="none" strike="noStrike" kern="1200" cap="none" spc="0" normalizeH="0" baseline="0" noProof="0" dirty="0">
                <a:ln>
                  <a:noFill/>
                </a:ln>
                <a:solidFill>
                  <a:schemeClr val="tx2">
                    <a:lumMod val="75000"/>
                  </a:schemeClr>
                </a:solidFill>
                <a:effectLst/>
                <a:uLnTx/>
                <a:uFillTx/>
                <a:latin typeface="Calibri Light" panose="020F0302020204030204"/>
                <a:ea typeface="+mj-ea"/>
                <a:cs typeface="Calibri" panose="020F0502020204030204" pitchFamily="34" charset="0"/>
              </a:rPr>
              <a:t>(συνέχεια)</a:t>
            </a:r>
            <a:endParaRPr lang="en-US" sz="2400" b="1" dirty="0">
              <a:solidFill>
                <a:schemeClr val="tx2">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2"/>
          <p:cNvSpPr txBox="1"/>
          <p:nvPr/>
        </p:nvSpPr>
        <p:spPr>
          <a:xfrm>
            <a:off x="1847050" y="2435584"/>
            <a:ext cx="3681055" cy="1242211"/>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1600" b="1" dirty="0">
                <a:solidFill>
                  <a:srgbClr val="003366"/>
                </a:solidFill>
              </a:rPr>
              <a:t>ΝΑΥΑΓΟΣΩΣΤΙΚΗ ΚΑΛΥΨΗ   </a:t>
            </a:r>
            <a:endParaRPr lang="en-US" sz="1600" b="1" dirty="0">
              <a:solidFill>
                <a:srgbClr val="003366"/>
              </a:solidFill>
            </a:endParaRPr>
          </a:p>
        </p:txBody>
      </p:sp>
      <p:sp>
        <p:nvSpPr>
          <p:cNvPr id="8" name="Θέση περιεχομένου 2"/>
          <p:cNvSpPr txBox="1"/>
          <p:nvPr/>
        </p:nvSpPr>
        <p:spPr>
          <a:xfrm>
            <a:off x="6804698" y="1974781"/>
            <a:ext cx="3720897" cy="4380808"/>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Clr>
                <a:schemeClr val="tx2">
                  <a:lumMod val="60000"/>
                  <a:lumOff val="40000"/>
                </a:schemeClr>
              </a:buClr>
              <a:buNone/>
            </a:pPr>
            <a:r>
              <a:rPr lang="el-GR" sz="1500" dirty="0">
                <a:solidFill>
                  <a:schemeClr val="tx1">
                    <a:lumMod val="85000"/>
                    <a:lumOff val="15000"/>
                  </a:schemeClr>
                </a:solidFill>
              </a:rPr>
              <a:t>Καλύψαμε το επιπρόσθετο κόστος (περίπου 30% επιπλέον) το οποίο προκλήθηκε από την αύξηση των απαιτήσεων ασφαλείας ώστε αφενός οι λουόμενοι –επισκέπτες και κάτοικοι– να είναι ασφαλείς και αφετέρου οι δήμοι να ανταποκρίνονται στις υποχρεώσεις τους. </a:t>
            </a:r>
          </a:p>
          <a:p>
            <a:pPr marL="457200" lvl="1" indent="0" algn="just">
              <a:lnSpc>
                <a:spcPct val="130000"/>
              </a:lnSpc>
              <a:buClr>
                <a:schemeClr val="tx2">
                  <a:lumMod val="60000"/>
                  <a:lumOff val="40000"/>
                </a:schemeClr>
              </a:buClr>
              <a:buFont typeface="Wingdings" panose="05000000000000000000" pitchFamily="2" charset="2"/>
              <a:buChar char="Ø"/>
            </a:pPr>
            <a:r>
              <a:rPr lang="en-US" sz="1500" dirty="0">
                <a:solidFill>
                  <a:schemeClr val="tx1">
                    <a:lumMod val="85000"/>
                    <a:lumOff val="15000"/>
                  </a:schemeClr>
                </a:solidFill>
              </a:rPr>
              <a:t>To 2</a:t>
            </a:r>
            <a:r>
              <a:rPr lang="el-GR" sz="1500" dirty="0">
                <a:solidFill>
                  <a:schemeClr val="tx1">
                    <a:lumMod val="85000"/>
                    <a:lumOff val="15000"/>
                  </a:schemeClr>
                </a:solidFill>
              </a:rPr>
              <a:t>021</a:t>
            </a:r>
            <a:r>
              <a:rPr lang="en-US" sz="1500" dirty="0">
                <a:solidFill>
                  <a:schemeClr val="tx1">
                    <a:lumMod val="85000"/>
                    <a:lumOff val="15000"/>
                  </a:schemeClr>
                </a:solidFill>
              </a:rPr>
              <a:t> </a:t>
            </a:r>
            <a:r>
              <a:rPr lang="el-GR" sz="1500" dirty="0">
                <a:solidFill>
                  <a:schemeClr val="tx1">
                    <a:lumMod val="85000"/>
                    <a:lumOff val="15000"/>
                  </a:schemeClr>
                </a:solidFill>
              </a:rPr>
              <a:t>δώσαμε </a:t>
            </a:r>
            <a:r>
              <a:rPr lang="el-GR" sz="1500" b="1" dirty="0">
                <a:solidFill>
                  <a:schemeClr val="tx1">
                    <a:lumMod val="85000"/>
                    <a:lumOff val="15000"/>
                  </a:schemeClr>
                </a:solidFill>
              </a:rPr>
              <a:t>8 εκατ. ευρώ </a:t>
            </a:r>
            <a:r>
              <a:rPr lang="el-GR" sz="1500" dirty="0">
                <a:solidFill>
                  <a:schemeClr val="tx1">
                    <a:lumMod val="85000"/>
                    <a:lumOff val="15000"/>
                  </a:schemeClr>
                </a:solidFill>
              </a:rPr>
              <a:t>για να καλύψουμε το πρόσθετο κόστος. </a:t>
            </a:r>
          </a:p>
          <a:p>
            <a:pPr marL="457200" lvl="1" indent="0" algn="just">
              <a:lnSpc>
                <a:spcPct val="130000"/>
              </a:lnSpc>
              <a:buClr>
                <a:schemeClr val="tx2">
                  <a:lumMod val="60000"/>
                  <a:lumOff val="40000"/>
                </a:schemeClr>
              </a:buClr>
              <a:buFont typeface="Wingdings" panose="05000000000000000000" pitchFamily="2" charset="2"/>
              <a:buChar char="Ø"/>
            </a:pPr>
            <a:r>
              <a:rPr lang="el-GR" sz="1500" dirty="0">
                <a:solidFill>
                  <a:schemeClr val="tx1">
                    <a:lumMod val="85000"/>
                    <a:lumOff val="15000"/>
                  </a:schemeClr>
                </a:solidFill>
              </a:rPr>
              <a:t>Το 2022 δώσαμε </a:t>
            </a:r>
            <a:r>
              <a:rPr lang="el-GR" sz="1500" b="1" dirty="0">
                <a:solidFill>
                  <a:schemeClr val="tx1">
                    <a:lumMod val="85000"/>
                    <a:lumOff val="15000"/>
                  </a:schemeClr>
                </a:solidFill>
              </a:rPr>
              <a:t>7,3 εκατ. ευρώ </a:t>
            </a:r>
            <a:r>
              <a:rPr lang="el-GR" sz="1500" dirty="0">
                <a:solidFill>
                  <a:schemeClr val="tx1">
                    <a:lumMod val="85000"/>
                    <a:lumOff val="15000"/>
                  </a:schemeClr>
                </a:solidFill>
              </a:rPr>
              <a:t>καλύπτοντας και δήμους που είχαν δημοτικά λιμενικά ταμεία.</a:t>
            </a:r>
          </a:p>
        </p:txBody>
      </p:sp>
      <p:cxnSp>
        <p:nvCxnSpPr>
          <p:cNvPr id="14" name="Straight Connector 13"/>
          <p:cNvCxnSpPr/>
          <p:nvPr/>
        </p:nvCxnSpPr>
        <p:spPr>
          <a:xfrm flipH="1" flipV="1">
            <a:off x="1922373" y="2205183"/>
            <a:ext cx="4531985" cy="2"/>
          </a:xfrm>
          <a:prstGeom prst="line">
            <a:avLst/>
          </a:prstGeom>
          <a:ln w="3175">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Graphic 2" descr="Life jacket outline"/>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058956">
            <a:off x="749069" y="2428111"/>
            <a:ext cx="914162" cy="914162"/>
          </a:xfrm>
          <a:prstGeom prst="rect">
            <a:avLst/>
          </a:prstGeom>
        </p:spPr>
      </p:pic>
      <p:sp>
        <p:nvSpPr>
          <p:cNvPr id="4" name="Θέση περιεχομένου 2"/>
          <p:cNvSpPr txBox="1"/>
          <p:nvPr/>
        </p:nvSpPr>
        <p:spPr>
          <a:xfrm>
            <a:off x="1705620" y="3275431"/>
            <a:ext cx="4172824" cy="1420430"/>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5400" dirty="0">
                <a:solidFill>
                  <a:schemeClr val="accent1">
                    <a:lumMod val="75000"/>
                  </a:schemeClr>
                </a:solidFill>
                <a:latin typeface="Impact" panose="020B0806030902050204" pitchFamily="34" charset="0"/>
              </a:rPr>
              <a:t>€ </a:t>
            </a:r>
            <a:r>
              <a:rPr lang="el-GR" sz="6000" dirty="0">
                <a:solidFill>
                  <a:schemeClr val="accent1">
                    <a:lumMod val="75000"/>
                  </a:schemeClr>
                </a:solidFill>
                <a:latin typeface="Impact" panose="020B0806030902050204" pitchFamily="34" charset="0"/>
              </a:rPr>
              <a:t>15,3</a:t>
            </a:r>
            <a:r>
              <a:rPr lang="el-GR" sz="5400" dirty="0">
                <a:solidFill>
                  <a:schemeClr val="accent1">
                    <a:lumMod val="75000"/>
                  </a:schemeClr>
                </a:solidFill>
                <a:latin typeface="Impact" panose="020B0806030902050204" pitchFamily="34" charset="0"/>
              </a:rPr>
              <a:t> εκατ.</a:t>
            </a:r>
            <a:endParaRPr lang="el-GR" sz="5400" b="1" i="1" dirty="0">
              <a:solidFill>
                <a:schemeClr val="accent1">
                  <a:lumMod val="75000"/>
                </a:schemeClr>
              </a:solidFill>
              <a:latin typeface="Impact" panose="020B0806030902050204" pitchFamily="34" charset="0"/>
            </a:endParaRPr>
          </a:p>
        </p:txBody>
      </p:sp>
      <p:sp>
        <p:nvSpPr>
          <p:cNvPr id="9" name="Arc 8"/>
          <p:cNvSpPr/>
          <p:nvPr/>
        </p:nvSpPr>
        <p:spPr>
          <a:xfrm>
            <a:off x="1265104" y="4395709"/>
            <a:ext cx="3815430" cy="329097"/>
          </a:xfrm>
          <a:prstGeom prst="arc">
            <a:avLst>
              <a:gd name="adj1" fmla="val 11274535"/>
              <a:gd name="adj2" fmla="val 21262497"/>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Τίτλος 1"/>
          <p:cNvSpPr>
            <a:spLocks noGrp="1"/>
          </p:cNvSpPr>
          <p:nvPr>
            <p:ph type="title"/>
          </p:nvPr>
        </p:nvSpPr>
        <p:spPr>
          <a:xfrm>
            <a:off x="839351" y="365924"/>
            <a:ext cx="10510124" cy="1420430"/>
          </a:xfrm>
        </p:spPr>
        <p:txBody>
          <a:bodyPr>
            <a:normAutofit/>
          </a:bodyPr>
          <a:lstStyle/>
          <a:p>
            <a:pPr>
              <a:lnSpc>
                <a:spcPct val="100000"/>
              </a:lnSpc>
            </a:pPr>
            <a:r>
              <a:rPr kumimoji="0" lang="el-GR" sz="2000" b="0" i="0" u="none" strike="noStrike" kern="1200" cap="none" spc="0" normalizeH="0" baseline="0" noProof="0" dirty="0">
                <a:ln>
                  <a:noFill/>
                </a:ln>
                <a:solidFill>
                  <a:srgbClr val="0070C0"/>
                </a:solidFill>
                <a:effectLst/>
                <a:uLnTx/>
                <a:uFillTx/>
                <a:latin typeface="Calibri Light" panose="020F0302020204030204"/>
                <a:ea typeface="+mj-ea"/>
                <a:cs typeface="Calibri" panose="020F0502020204030204" pitchFamily="34" charset="0"/>
              </a:rPr>
              <a:t>(Ιούλιος 2019 – Μάρτιος 2023)</a:t>
            </a:r>
            <a:br>
              <a:rPr kumimoji="0" lang="el-GR" sz="2000" b="0" i="0" u="none" strike="noStrike" kern="1200" cap="none" spc="0" normalizeH="0" baseline="0" noProof="0" dirty="0">
                <a:ln>
                  <a:noFill/>
                </a:ln>
                <a:solidFill>
                  <a:srgbClr val="70AD47">
                    <a:lumMod val="60000"/>
                    <a:lumOff val="40000"/>
                  </a:srgbClr>
                </a:solidFill>
                <a:effectLst/>
                <a:uLnTx/>
                <a:uFillTx/>
                <a:latin typeface="Calibri Light" panose="020F0302020204030204"/>
                <a:ea typeface="+mj-ea"/>
                <a:cs typeface="Calibri" panose="020F0502020204030204" pitchFamily="34" charset="0"/>
              </a:rPr>
            </a:br>
            <a:r>
              <a:rPr lang="el-GR" dirty="0">
                <a:solidFill>
                  <a:schemeClr val="tx2">
                    <a:lumMod val="75000"/>
                  </a:schemeClr>
                </a:solidFill>
                <a:latin typeface="Calibri" panose="020F0502020204030204"/>
              </a:rPr>
              <a:t>Β2. </a:t>
            </a:r>
            <a:r>
              <a:rPr lang="el-GR" b="1" dirty="0">
                <a:solidFill>
                  <a:schemeClr val="tx2">
                    <a:lumMod val="75000"/>
                  </a:schemeClr>
                </a:solidFill>
                <a:latin typeface="Calibri" panose="020F0502020204030204"/>
              </a:rPr>
              <a:t>Έκτακτες επιχορηγήσεις/χρηματοδοτήσεις </a:t>
            </a:r>
            <a:r>
              <a:rPr kumimoji="0" lang="el-GR" sz="2400" b="0" i="0" u="none" strike="noStrike" kern="1200" cap="none" spc="0" normalizeH="0" baseline="0" noProof="0" dirty="0">
                <a:ln>
                  <a:noFill/>
                </a:ln>
                <a:solidFill>
                  <a:schemeClr val="tx2">
                    <a:lumMod val="75000"/>
                  </a:schemeClr>
                </a:solidFill>
                <a:effectLst/>
                <a:uLnTx/>
                <a:uFillTx/>
                <a:latin typeface="Calibri Light" panose="020F0302020204030204"/>
                <a:ea typeface="+mj-ea"/>
                <a:cs typeface="Calibri" panose="020F0502020204030204" pitchFamily="34" charset="0"/>
              </a:rPr>
              <a:t>(συνέχεια)</a:t>
            </a:r>
            <a:endParaRPr lang="en-US" sz="2400" b="1" dirty="0">
              <a:solidFill>
                <a:schemeClr val="tx2">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2"/>
          <p:cNvSpPr txBox="1"/>
          <p:nvPr/>
        </p:nvSpPr>
        <p:spPr>
          <a:xfrm>
            <a:off x="1847050" y="2435584"/>
            <a:ext cx="3681055" cy="993416"/>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1600" b="1" dirty="0">
                <a:solidFill>
                  <a:srgbClr val="003366"/>
                </a:solidFill>
              </a:rPr>
              <a:t>ΕΞΟΦΛΗΣΗ ΛΗΞΙΠΡΟΘΕΣΜΩΝ υποχρεώσεων των ΟΤΑ προς τρίτους </a:t>
            </a:r>
          </a:p>
        </p:txBody>
      </p:sp>
      <p:sp>
        <p:nvSpPr>
          <p:cNvPr id="8" name="Θέση περιεχομένου 2"/>
          <p:cNvSpPr txBox="1"/>
          <p:nvPr/>
        </p:nvSpPr>
        <p:spPr>
          <a:xfrm>
            <a:off x="6804698" y="1974781"/>
            <a:ext cx="3720897" cy="4380808"/>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Clr>
                <a:schemeClr val="tx2">
                  <a:lumMod val="60000"/>
                  <a:lumOff val="40000"/>
                </a:schemeClr>
              </a:buClr>
              <a:buNone/>
            </a:pPr>
            <a:r>
              <a:rPr lang="el-GR" sz="1500" dirty="0">
                <a:solidFill>
                  <a:schemeClr val="tx1">
                    <a:lumMod val="85000"/>
                    <a:lumOff val="15000"/>
                  </a:schemeClr>
                </a:solidFill>
              </a:rPr>
              <a:t>Έως την λήξη του προγράμματος, στις 31.7.2021, το οποίο υλοποιήθηκε σε δύο φάσεις</a:t>
            </a:r>
            <a:r>
              <a:rPr lang="en-US" altLang="el-GR" sz="1500" dirty="0">
                <a:solidFill>
                  <a:schemeClr val="tx1">
                    <a:lumMod val="85000"/>
                    <a:lumOff val="15000"/>
                  </a:schemeClr>
                </a:solidFill>
              </a:rPr>
              <a:t> </a:t>
            </a:r>
            <a:r>
              <a:rPr lang="el-GR" sz="1500" dirty="0">
                <a:solidFill>
                  <a:schemeClr val="tx1">
                    <a:lumMod val="85000"/>
                    <a:lumOff val="15000"/>
                  </a:schemeClr>
                </a:solidFill>
              </a:rPr>
              <a:t>(Αύγουστος 2020 έως Μάρτιος 2021 και Ιούνιος έως Ιούλιος 2021)</a:t>
            </a:r>
            <a:r>
              <a:rPr lang="en-US" altLang="el-GR" sz="1500" dirty="0">
                <a:solidFill>
                  <a:schemeClr val="tx1">
                    <a:lumMod val="85000"/>
                    <a:lumOff val="15000"/>
                  </a:schemeClr>
                </a:solidFill>
              </a:rPr>
              <a:t>,</a:t>
            </a:r>
            <a:r>
              <a:rPr lang="el-GR" sz="1500" dirty="0">
                <a:solidFill>
                  <a:schemeClr val="tx1">
                    <a:lumMod val="85000"/>
                    <a:lumOff val="15000"/>
                  </a:schemeClr>
                </a:solidFill>
              </a:rPr>
              <a:t> εγκρίθηκαν αιτήματα επιχορήγησης φορέων της Τοπικής Αυτοδιοίκησης συνολικού ύψους </a:t>
            </a:r>
            <a:r>
              <a:rPr lang="el-GR" sz="1500" b="1" dirty="0">
                <a:solidFill>
                  <a:schemeClr val="tx1">
                    <a:lumMod val="85000"/>
                    <a:lumOff val="15000"/>
                  </a:schemeClr>
                </a:solidFill>
              </a:rPr>
              <a:t>212,5 εκατ. ευρώ </a:t>
            </a:r>
            <a:r>
              <a:rPr lang="el-GR" sz="1500" dirty="0">
                <a:solidFill>
                  <a:schemeClr val="tx1">
                    <a:lumMod val="85000"/>
                    <a:lumOff val="15000"/>
                  </a:schemeClr>
                </a:solidFill>
              </a:rPr>
              <a:t>περίπου και πραγματοποιήθηκαν πληρωμές ύψους 139,3 εκ. ευρώ.</a:t>
            </a:r>
          </a:p>
        </p:txBody>
      </p:sp>
      <p:cxnSp>
        <p:nvCxnSpPr>
          <p:cNvPr id="14" name="Straight Connector 13"/>
          <p:cNvCxnSpPr/>
          <p:nvPr/>
        </p:nvCxnSpPr>
        <p:spPr>
          <a:xfrm flipH="1" flipV="1">
            <a:off x="1922373" y="2205183"/>
            <a:ext cx="4531985" cy="2"/>
          </a:xfrm>
          <a:prstGeom prst="line">
            <a:avLst/>
          </a:prstGeom>
          <a:ln w="3175">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Graphic 2" descr="Upward trend outline"/>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069" y="2428111"/>
            <a:ext cx="914162" cy="914162"/>
          </a:xfrm>
          <a:prstGeom prst="rect">
            <a:avLst/>
          </a:prstGeom>
        </p:spPr>
      </p:pic>
      <p:sp>
        <p:nvSpPr>
          <p:cNvPr id="4" name="Θέση περιεχομένου 2"/>
          <p:cNvSpPr txBox="1"/>
          <p:nvPr/>
        </p:nvSpPr>
        <p:spPr>
          <a:xfrm>
            <a:off x="1705620" y="3644968"/>
            <a:ext cx="4172824" cy="1420430"/>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5400" dirty="0">
                <a:solidFill>
                  <a:schemeClr val="accent1">
                    <a:lumMod val="75000"/>
                  </a:schemeClr>
                </a:solidFill>
                <a:latin typeface="Impact" panose="020B0806030902050204" pitchFamily="34" charset="0"/>
              </a:rPr>
              <a:t>€ </a:t>
            </a:r>
            <a:r>
              <a:rPr lang="el-GR" sz="6000" dirty="0">
                <a:solidFill>
                  <a:schemeClr val="accent1">
                    <a:lumMod val="75000"/>
                  </a:schemeClr>
                </a:solidFill>
                <a:latin typeface="Impact" panose="020B0806030902050204" pitchFamily="34" charset="0"/>
              </a:rPr>
              <a:t>212,5</a:t>
            </a:r>
            <a:r>
              <a:rPr lang="el-GR" sz="5400" dirty="0">
                <a:solidFill>
                  <a:schemeClr val="accent1">
                    <a:lumMod val="75000"/>
                  </a:schemeClr>
                </a:solidFill>
                <a:latin typeface="Impact" panose="020B0806030902050204" pitchFamily="34" charset="0"/>
              </a:rPr>
              <a:t> εκατ.</a:t>
            </a:r>
            <a:endParaRPr lang="el-GR" sz="5400" b="1" i="1" dirty="0">
              <a:solidFill>
                <a:schemeClr val="accent1">
                  <a:lumMod val="75000"/>
                </a:schemeClr>
              </a:solidFill>
              <a:latin typeface="Impact" panose="020B0806030902050204" pitchFamily="34" charset="0"/>
            </a:endParaRPr>
          </a:p>
        </p:txBody>
      </p:sp>
      <p:sp>
        <p:nvSpPr>
          <p:cNvPr id="9" name="Arc 8"/>
          <p:cNvSpPr/>
          <p:nvPr/>
        </p:nvSpPr>
        <p:spPr>
          <a:xfrm>
            <a:off x="1265104" y="4765246"/>
            <a:ext cx="3815430" cy="329097"/>
          </a:xfrm>
          <a:prstGeom prst="arc">
            <a:avLst>
              <a:gd name="adj1" fmla="val 11274535"/>
              <a:gd name="adj2" fmla="val 21262497"/>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Τίτλος 1"/>
          <p:cNvSpPr>
            <a:spLocks noGrp="1"/>
          </p:cNvSpPr>
          <p:nvPr>
            <p:ph type="title"/>
          </p:nvPr>
        </p:nvSpPr>
        <p:spPr>
          <a:xfrm>
            <a:off x="839351" y="365924"/>
            <a:ext cx="10510124" cy="1420430"/>
          </a:xfrm>
        </p:spPr>
        <p:txBody>
          <a:bodyPr>
            <a:normAutofit/>
          </a:bodyPr>
          <a:lstStyle/>
          <a:p>
            <a:pPr>
              <a:lnSpc>
                <a:spcPct val="100000"/>
              </a:lnSpc>
            </a:pPr>
            <a:r>
              <a:rPr kumimoji="0" lang="el-GR" sz="2000" b="0" i="0" u="none" strike="noStrike" kern="1200" cap="none" spc="0" normalizeH="0" baseline="0" noProof="0" dirty="0">
                <a:ln>
                  <a:noFill/>
                </a:ln>
                <a:solidFill>
                  <a:srgbClr val="0070C0"/>
                </a:solidFill>
                <a:effectLst/>
                <a:uLnTx/>
                <a:uFillTx/>
                <a:latin typeface="Calibri Light" panose="020F0302020204030204"/>
                <a:ea typeface="+mj-ea"/>
                <a:cs typeface="Calibri" panose="020F0502020204030204" pitchFamily="34" charset="0"/>
              </a:rPr>
              <a:t>(Ιούλιος 2019 – Μάρτιος 2023)</a:t>
            </a:r>
            <a:br>
              <a:rPr kumimoji="0" lang="el-GR" sz="2000" b="0" i="0" u="none" strike="noStrike" kern="1200" cap="none" spc="0" normalizeH="0" baseline="0" noProof="0" dirty="0">
                <a:ln>
                  <a:noFill/>
                </a:ln>
                <a:solidFill>
                  <a:srgbClr val="70AD47">
                    <a:lumMod val="60000"/>
                    <a:lumOff val="40000"/>
                  </a:srgbClr>
                </a:solidFill>
                <a:effectLst/>
                <a:uLnTx/>
                <a:uFillTx/>
                <a:latin typeface="Calibri Light" panose="020F0302020204030204"/>
                <a:ea typeface="+mj-ea"/>
                <a:cs typeface="Calibri" panose="020F0502020204030204" pitchFamily="34" charset="0"/>
              </a:rPr>
            </a:br>
            <a:r>
              <a:rPr lang="el-GR" dirty="0">
                <a:solidFill>
                  <a:schemeClr val="tx2">
                    <a:lumMod val="75000"/>
                  </a:schemeClr>
                </a:solidFill>
                <a:latin typeface="Calibri" panose="020F0502020204030204"/>
              </a:rPr>
              <a:t>Β2. </a:t>
            </a:r>
            <a:r>
              <a:rPr lang="el-GR" b="1" dirty="0">
                <a:solidFill>
                  <a:schemeClr val="tx2">
                    <a:lumMod val="75000"/>
                  </a:schemeClr>
                </a:solidFill>
                <a:latin typeface="Calibri" panose="020F0502020204030204"/>
              </a:rPr>
              <a:t>Έκτακτες επιχορηγήσεις/χρηματοδοτήσεις </a:t>
            </a:r>
            <a:r>
              <a:rPr kumimoji="0" lang="el-GR" sz="2400" b="0" i="0" u="none" strike="noStrike" kern="1200" cap="none" spc="0" normalizeH="0" baseline="0" noProof="0" dirty="0">
                <a:ln>
                  <a:noFill/>
                </a:ln>
                <a:solidFill>
                  <a:schemeClr val="tx2">
                    <a:lumMod val="75000"/>
                  </a:schemeClr>
                </a:solidFill>
                <a:effectLst/>
                <a:uLnTx/>
                <a:uFillTx/>
                <a:latin typeface="Calibri Light" panose="020F0302020204030204"/>
                <a:ea typeface="+mj-ea"/>
                <a:cs typeface="Calibri" panose="020F0502020204030204" pitchFamily="34" charset="0"/>
              </a:rPr>
              <a:t>(συνέχεια)</a:t>
            </a:r>
            <a:endParaRPr lang="en-US" sz="2400" b="1" dirty="0">
              <a:solidFill>
                <a:schemeClr val="tx2">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bg1"/>
                </a:solidFill>
                <a:latin typeface="+mj-lt"/>
              </a:rPr>
              <a:t>ΤΟ ΟΡΑΜΑ ΜΑΣ </a:t>
            </a:r>
          </a:p>
        </p:txBody>
      </p:sp>
      <p:sp>
        <p:nvSpPr>
          <p:cNvPr id="3" name="Θέση περιεχομένου 2"/>
          <p:cNvSpPr>
            <a:spLocks noGrp="1"/>
          </p:cNvSpPr>
          <p:nvPr>
            <p:ph idx="4294967295"/>
          </p:nvPr>
        </p:nvSpPr>
        <p:spPr>
          <a:xfrm>
            <a:off x="6094412" y="1862410"/>
            <a:ext cx="6094413" cy="4630464"/>
          </a:xfrm>
        </p:spPr>
        <p:txBody>
          <a:bodyPr>
            <a:noAutofit/>
          </a:bodyPr>
          <a:lstStyle/>
          <a:p>
            <a:pPr marL="0" indent="0">
              <a:lnSpc>
                <a:spcPct val="100000"/>
              </a:lnSpc>
              <a:buClr>
                <a:schemeClr val="tx2">
                  <a:lumMod val="60000"/>
                  <a:lumOff val="40000"/>
                </a:schemeClr>
              </a:buClr>
              <a:buNone/>
            </a:pPr>
            <a:r>
              <a:rPr lang="el-GR" sz="2000" i="1" dirty="0">
                <a:solidFill>
                  <a:schemeClr val="bg2">
                    <a:lumMod val="25000"/>
                  </a:schemeClr>
                </a:solidFill>
              </a:rPr>
              <a:t>Καθεμιά από τις Περιφέρειες και καθένας από τους Δήμους της χώρας είναι μια “τοπική Ελλάδα”. Και για να μπορέσει η “μεγάλη Ελλάδα” να ευημερήσει, να προκόψει και να προχωρήσει μπροστά, πρέπει οι “τοπικές Ελλάδες” να έχουν το βλέμμα στραμμένο στο μέλλον.</a:t>
            </a:r>
          </a:p>
          <a:p>
            <a:pPr marL="0" indent="0">
              <a:lnSpc>
                <a:spcPct val="100000"/>
              </a:lnSpc>
              <a:buClr>
                <a:schemeClr val="tx2">
                  <a:lumMod val="60000"/>
                  <a:lumOff val="40000"/>
                </a:schemeClr>
              </a:buClr>
              <a:buNone/>
            </a:pPr>
            <a:endParaRPr lang="el-GR" sz="2000" i="1" dirty="0">
              <a:solidFill>
                <a:schemeClr val="bg2">
                  <a:lumMod val="25000"/>
                </a:schemeClr>
              </a:solidFill>
            </a:endParaRPr>
          </a:p>
          <a:p>
            <a:pPr marL="0" indent="0">
              <a:lnSpc>
                <a:spcPct val="100000"/>
              </a:lnSpc>
              <a:buClr>
                <a:schemeClr val="tx2">
                  <a:lumMod val="60000"/>
                  <a:lumOff val="40000"/>
                </a:schemeClr>
              </a:buClr>
              <a:buNone/>
            </a:pPr>
            <a:r>
              <a:rPr lang="el-GR" sz="2000" i="1" dirty="0">
                <a:solidFill>
                  <a:schemeClr val="bg2">
                    <a:lumMod val="25000"/>
                  </a:schemeClr>
                </a:solidFill>
              </a:rPr>
              <a:t>Από την πρώτη στιγμή εργαζόμαστε ώστε η Τοπική Αυτοδιοίκηση να λειτουργεί ως δομικός πυλώνας ανάπτυξης και κοινωνικής συνοχής, χτίζοντας με συνέπεια μία ισχυρή σχέση εμπιστοσύνης με τους πολίτες, με στόχο την καλύτερη ποιότητα ζωής για όλους. </a:t>
            </a:r>
          </a:p>
          <a:p>
            <a:pPr marL="0" indent="0">
              <a:lnSpc>
                <a:spcPct val="100000"/>
              </a:lnSpc>
              <a:buClr>
                <a:schemeClr val="tx2">
                  <a:lumMod val="60000"/>
                  <a:lumOff val="40000"/>
                </a:schemeClr>
              </a:buClr>
              <a:buNone/>
            </a:pPr>
            <a:endParaRPr lang="el-GR" sz="2400" dirty="0">
              <a:solidFill>
                <a:schemeClr val="tx1">
                  <a:lumMod val="85000"/>
                  <a:lumOff val="15000"/>
                </a:schemeClr>
              </a:solidFill>
            </a:endParaRPr>
          </a:p>
        </p:txBody>
      </p:sp>
      <p:cxnSp>
        <p:nvCxnSpPr>
          <p:cNvPr id="6" name="Straight Connector 5"/>
          <p:cNvCxnSpPr/>
          <p:nvPr/>
        </p:nvCxnSpPr>
        <p:spPr>
          <a:xfrm>
            <a:off x="1557908" y="2060848"/>
            <a:ext cx="0" cy="409722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2"/>
          <p:cNvSpPr txBox="1"/>
          <p:nvPr/>
        </p:nvSpPr>
        <p:spPr>
          <a:xfrm>
            <a:off x="1800890" y="2435584"/>
            <a:ext cx="3727215" cy="1641317"/>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1600" b="1" dirty="0">
                <a:solidFill>
                  <a:srgbClr val="003366"/>
                </a:solidFill>
              </a:rPr>
              <a:t>Επιχορήγηση για την εξόφληση υποχρεώσεων των Δήμων από ΤΕΛΕΣΙΔΙΚΕΣ ΔΙΚΑΣΤΙΚΕΣ ΑΠΟΦΑΣΕΙΣ ΚΑΙ ΔΙΑΤΑΓΕΣ ΠΛΗΡΩΜΗΣ</a:t>
            </a:r>
          </a:p>
        </p:txBody>
      </p:sp>
      <p:sp>
        <p:nvSpPr>
          <p:cNvPr id="8" name="Θέση περιεχομένου 2"/>
          <p:cNvSpPr txBox="1"/>
          <p:nvPr/>
        </p:nvSpPr>
        <p:spPr>
          <a:xfrm>
            <a:off x="6804698" y="1974781"/>
            <a:ext cx="3720897" cy="4380808"/>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Clr>
                <a:schemeClr val="tx2">
                  <a:lumMod val="60000"/>
                  <a:lumOff val="40000"/>
                </a:schemeClr>
              </a:buClr>
              <a:buNone/>
            </a:pPr>
            <a:r>
              <a:rPr lang="el-GR" sz="1500" dirty="0">
                <a:solidFill>
                  <a:schemeClr val="tx1">
                    <a:lumMod val="85000"/>
                    <a:lumOff val="15000"/>
                  </a:schemeClr>
                </a:solidFill>
              </a:rPr>
              <a:t>Στο πλαίσιο του πρώτου προγράμματος (λήξη 17.09.2021) εγκρίθηκαν σε 158 Δήμους επιχορηγήσεις συνολικού ύψους </a:t>
            </a:r>
            <a:r>
              <a:rPr lang="el-GR" sz="1500" b="1" dirty="0">
                <a:solidFill>
                  <a:schemeClr val="tx1">
                    <a:lumMod val="85000"/>
                    <a:lumOff val="15000"/>
                  </a:schemeClr>
                </a:solidFill>
              </a:rPr>
              <a:t>98,8 εκατ. ευρώ</a:t>
            </a:r>
            <a:r>
              <a:rPr lang="el-GR" sz="1500" dirty="0">
                <a:solidFill>
                  <a:schemeClr val="tx1">
                    <a:lumMod val="85000"/>
                    <a:lumOff val="15000"/>
                  </a:schemeClr>
                </a:solidFill>
              </a:rPr>
              <a:t> περίπου και πραγματοποιήθηκαν πληρωμές ύψους 94,7 εκατ. ευρώ. </a:t>
            </a:r>
          </a:p>
          <a:p>
            <a:pPr marL="0" indent="0" algn="just">
              <a:lnSpc>
                <a:spcPct val="130000"/>
              </a:lnSpc>
              <a:buClr>
                <a:schemeClr val="tx2">
                  <a:lumMod val="60000"/>
                  <a:lumOff val="40000"/>
                </a:schemeClr>
              </a:buClr>
              <a:buNone/>
            </a:pPr>
            <a:r>
              <a:rPr lang="el-GR" sz="1500" dirty="0">
                <a:solidFill>
                  <a:schemeClr val="tx1">
                    <a:lumMod val="85000"/>
                    <a:lumOff val="15000"/>
                  </a:schemeClr>
                </a:solidFill>
              </a:rPr>
              <a:t>Με τις διατάξεις του άρθρου 40 του ν.4915/2022 (ΦΕΚ 63 Α΄) προβλέφθηκε η εφαρμογή αντίστοιχου προγράμματος για Δήμους και Περιφέρειες κατά το έτος 2022. Ειδικότερα στο δεύτερο πρόγραμμα  εγκρίθηκαν σε 103 Δήμους και 5 Περιφέρειες πιστώσεις συνολικού ύψους </a:t>
            </a:r>
            <a:r>
              <a:rPr lang="el-GR" sz="1500" b="1" dirty="0">
                <a:solidFill>
                  <a:schemeClr val="tx1">
                    <a:lumMod val="85000"/>
                    <a:lumOff val="15000"/>
                  </a:schemeClr>
                </a:solidFill>
              </a:rPr>
              <a:t>44,6 εκατ. ευρώ </a:t>
            </a:r>
            <a:r>
              <a:rPr lang="el-GR" sz="1500" dirty="0">
                <a:solidFill>
                  <a:schemeClr val="tx1">
                    <a:lumMod val="85000"/>
                    <a:lumOff val="15000"/>
                  </a:schemeClr>
                </a:solidFill>
              </a:rPr>
              <a:t>περίπου και πραγματοποιήθηκαν πληρωμές 43,5 εκατ. ευρώ.</a:t>
            </a:r>
          </a:p>
        </p:txBody>
      </p:sp>
      <p:cxnSp>
        <p:nvCxnSpPr>
          <p:cNvPr id="14" name="Straight Connector 13"/>
          <p:cNvCxnSpPr/>
          <p:nvPr/>
        </p:nvCxnSpPr>
        <p:spPr>
          <a:xfrm flipH="1" flipV="1">
            <a:off x="1922373" y="2205183"/>
            <a:ext cx="4531985" cy="2"/>
          </a:xfrm>
          <a:prstGeom prst="line">
            <a:avLst/>
          </a:prstGeom>
          <a:ln w="3175">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Graphic 2" descr="Bank outline"/>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069" y="2428111"/>
            <a:ext cx="914162" cy="914162"/>
          </a:xfrm>
          <a:prstGeom prst="rect">
            <a:avLst/>
          </a:prstGeom>
        </p:spPr>
      </p:pic>
      <p:sp>
        <p:nvSpPr>
          <p:cNvPr id="4" name="Θέση περιεχομένου 2"/>
          <p:cNvSpPr txBox="1"/>
          <p:nvPr/>
        </p:nvSpPr>
        <p:spPr>
          <a:xfrm>
            <a:off x="1705620" y="4004914"/>
            <a:ext cx="4172824" cy="1420430"/>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5400" dirty="0">
                <a:solidFill>
                  <a:schemeClr val="accent1">
                    <a:lumMod val="75000"/>
                  </a:schemeClr>
                </a:solidFill>
                <a:latin typeface="Impact" panose="020B0806030902050204" pitchFamily="34" charset="0"/>
              </a:rPr>
              <a:t>€ </a:t>
            </a:r>
            <a:r>
              <a:rPr lang="el-GR" sz="6000" dirty="0">
                <a:solidFill>
                  <a:schemeClr val="accent1">
                    <a:lumMod val="75000"/>
                  </a:schemeClr>
                </a:solidFill>
                <a:latin typeface="Impact" panose="020B0806030902050204" pitchFamily="34" charset="0"/>
              </a:rPr>
              <a:t>143,4</a:t>
            </a:r>
            <a:r>
              <a:rPr lang="el-GR" sz="5400" dirty="0">
                <a:solidFill>
                  <a:schemeClr val="accent1">
                    <a:lumMod val="75000"/>
                  </a:schemeClr>
                </a:solidFill>
                <a:latin typeface="Impact" panose="020B0806030902050204" pitchFamily="34" charset="0"/>
              </a:rPr>
              <a:t> εκατ.</a:t>
            </a:r>
            <a:endParaRPr lang="el-GR" sz="5400" b="1" i="1" dirty="0">
              <a:solidFill>
                <a:schemeClr val="accent1">
                  <a:lumMod val="75000"/>
                </a:schemeClr>
              </a:solidFill>
              <a:latin typeface="Impact" panose="020B0806030902050204" pitchFamily="34" charset="0"/>
            </a:endParaRPr>
          </a:p>
        </p:txBody>
      </p:sp>
      <p:sp>
        <p:nvSpPr>
          <p:cNvPr id="9" name="Arc 8"/>
          <p:cNvSpPr/>
          <p:nvPr/>
        </p:nvSpPr>
        <p:spPr>
          <a:xfrm>
            <a:off x="1265104" y="5125192"/>
            <a:ext cx="3815430" cy="329097"/>
          </a:xfrm>
          <a:prstGeom prst="arc">
            <a:avLst>
              <a:gd name="adj1" fmla="val 11274535"/>
              <a:gd name="adj2" fmla="val 21262497"/>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Τίτλος 1"/>
          <p:cNvSpPr>
            <a:spLocks noGrp="1"/>
          </p:cNvSpPr>
          <p:nvPr>
            <p:ph type="title"/>
          </p:nvPr>
        </p:nvSpPr>
        <p:spPr>
          <a:xfrm>
            <a:off x="839351" y="365924"/>
            <a:ext cx="10510124" cy="1420430"/>
          </a:xfrm>
        </p:spPr>
        <p:txBody>
          <a:bodyPr>
            <a:normAutofit/>
          </a:bodyPr>
          <a:lstStyle/>
          <a:p>
            <a:pPr>
              <a:lnSpc>
                <a:spcPct val="100000"/>
              </a:lnSpc>
            </a:pPr>
            <a:r>
              <a:rPr kumimoji="0" lang="el-GR" sz="2000" b="0" i="0" u="none" strike="noStrike" kern="1200" cap="none" spc="0" normalizeH="0" baseline="0" noProof="0" dirty="0">
                <a:ln>
                  <a:noFill/>
                </a:ln>
                <a:solidFill>
                  <a:srgbClr val="0070C0"/>
                </a:solidFill>
                <a:effectLst/>
                <a:uLnTx/>
                <a:uFillTx/>
                <a:latin typeface="Calibri Light" panose="020F0302020204030204"/>
                <a:ea typeface="+mj-ea"/>
                <a:cs typeface="Calibri" panose="020F0502020204030204" pitchFamily="34" charset="0"/>
              </a:rPr>
              <a:t>(Ιούλιος 2019 – Μάρτιος 2023)</a:t>
            </a:r>
            <a:br>
              <a:rPr kumimoji="0" lang="el-GR" sz="2000" b="0" i="0" u="none" strike="noStrike" kern="1200" cap="none" spc="0" normalizeH="0" baseline="0" noProof="0" dirty="0">
                <a:ln>
                  <a:noFill/>
                </a:ln>
                <a:solidFill>
                  <a:srgbClr val="70AD47">
                    <a:lumMod val="60000"/>
                    <a:lumOff val="40000"/>
                  </a:srgbClr>
                </a:solidFill>
                <a:effectLst/>
                <a:uLnTx/>
                <a:uFillTx/>
                <a:latin typeface="Calibri Light" panose="020F0302020204030204"/>
                <a:ea typeface="+mj-ea"/>
                <a:cs typeface="Calibri" panose="020F0502020204030204" pitchFamily="34" charset="0"/>
              </a:rPr>
            </a:br>
            <a:r>
              <a:rPr lang="el-GR" dirty="0">
                <a:solidFill>
                  <a:schemeClr val="tx2">
                    <a:lumMod val="75000"/>
                  </a:schemeClr>
                </a:solidFill>
                <a:latin typeface="Calibri" panose="020F0502020204030204"/>
              </a:rPr>
              <a:t>Β2. </a:t>
            </a:r>
            <a:r>
              <a:rPr lang="el-GR" b="1" dirty="0">
                <a:solidFill>
                  <a:schemeClr val="tx2">
                    <a:lumMod val="75000"/>
                  </a:schemeClr>
                </a:solidFill>
                <a:latin typeface="Calibri" panose="020F0502020204030204"/>
              </a:rPr>
              <a:t>Έκτακτες επιχορηγήσεις/χρηματοδοτήσεις </a:t>
            </a:r>
            <a:r>
              <a:rPr kumimoji="0" lang="el-GR" sz="2400" b="0" i="0" u="none" strike="noStrike" kern="1200" cap="none" spc="0" normalizeH="0" baseline="0" noProof="0" dirty="0">
                <a:ln>
                  <a:noFill/>
                </a:ln>
                <a:solidFill>
                  <a:schemeClr val="tx2">
                    <a:lumMod val="75000"/>
                  </a:schemeClr>
                </a:solidFill>
                <a:effectLst/>
                <a:uLnTx/>
                <a:uFillTx/>
                <a:latin typeface="Calibri Light" panose="020F0302020204030204"/>
                <a:ea typeface="+mj-ea"/>
                <a:cs typeface="Calibri" panose="020F0502020204030204" pitchFamily="34" charset="0"/>
              </a:rPr>
              <a:t>(συνέχεια)</a:t>
            </a:r>
            <a:endParaRPr lang="en-US" sz="2400" b="1" dirty="0">
              <a:solidFill>
                <a:schemeClr val="tx2">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p:cNvGraphicFramePr>
            <a:graphicFrameLocks noGrp="1"/>
          </p:cNvGraphicFramePr>
          <p:nvPr/>
        </p:nvGraphicFramePr>
        <p:xfrm>
          <a:off x="5921696" y="3019170"/>
          <a:ext cx="5430520" cy="1934845"/>
        </p:xfrm>
        <a:graphic>
          <a:graphicData uri="http://schemas.openxmlformats.org/drawingml/2006/table">
            <a:tbl>
              <a:tblPr firstRow="1" bandRow="1">
                <a:tableStyleId>{2D5ABB26-0587-4C30-8999-92F81FD0307C}</a:tableStyleId>
              </a:tblPr>
              <a:tblGrid>
                <a:gridCol w="1357630">
                  <a:extLst>
                    <a:ext uri="{9D8B030D-6E8A-4147-A177-3AD203B41FA5}">
                      <a16:colId xmlns:a16="http://schemas.microsoft.com/office/drawing/2014/main" val="20000"/>
                    </a:ext>
                  </a:extLst>
                </a:gridCol>
                <a:gridCol w="1357630">
                  <a:extLst>
                    <a:ext uri="{9D8B030D-6E8A-4147-A177-3AD203B41FA5}">
                      <a16:colId xmlns:a16="http://schemas.microsoft.com/office/drawing/2014/main" val="20001"/>
                    </a:ext>
                  </a:extLst>
                </a:gridCol>
                <a:gridCol w="1357630">
                  <a:extLst>
                    <a:ext uri="{9D8B030D-6E8A-4147-A177-3AD203B41FA5}">
                      <a16:colId xmlns:a16="http://schemas.microsoft.com/office/drawing/2014/main" val="20002"/>
                    </a:ext>
                  </a:extLst>
                </a:gridCol>
                <a:gridCol w="1357630">
                  <a:extLst>
                    <a:ext uri="{9D8B030D-6E8A-4147-A177-3AD203B41FA5}">
                      <a16:colId xmlns:a16="http://schemas.microsoft.com/office/drawing/2014/main" val="20003"/>
                    </a:ext>
                  </a:extLst>
                </a:gridCol>
              </a:tblGrid>
              <a:tr h="822960">
                <a:tc>
                  <a:txBody>
                    <a:bodyPr/>
                    <a:lstStyle/>
                    <a:p>
                      <a:pPr algn="ctr"/>
                      <a:r>
                        <a:rPr lang="el-GR" sz="1200" dirty="0"/>
                        <a:t>ΟΤΑ</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l-GR" sz="1200" dirty="0">
                          <a:solidFill>
                            <a:sysClr val="windowText" lastClr="000000"/>
                          </a:solidFill>
                        </a:rPr>
                        <a:t>ΣΥΝΟΛΟ ΕΝΤΑΞΕΩΝ ΓΙΑ ΦΥΣΙΚΕΣ ΚΑΤΑΣΤΡΟΦΕΣ</a:t>
                      </a:r>
                      <a:endParaRPr lang="en-US" sz="1200" dirty="0">
                        <a:solidFill>
                          <a:sysClr val="windowText" lastClr="000000"/>
                        </a:solidFill>
                      </a:endParaRPr>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l-GR" sz="1200" dirty="0">
                          <a:solidFill>
                            <a:sysClr val="windowText" lastClr="000000"/>
                          </a:solidFill>
                        </a:rPr>
                        <a:t>ΣΥΝΟΛΟ ΕΝΤΑΞΕΩΝ ΓΙΑ ΠΥΡΚΑΓΙΕΣ 2021</a:t>
                      </a:r>
                      <a:endParaRPr lang="en-US" sz="1200" dirty="0">
                        <a:solidFill>
                          <a:sysClr val="windowText" lastClr="000000"/>
                        </a:solidFill>
                      </a:endParaRPr>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l-GR" sz="1200" dirty="0">
                          <a:solidFill>
                            <a:sysClr val="windowText" lastClr="000000"/>
                          </a:solidFill>
                        </a:rPr>
                        <a:t>ΣΥΝΟΛΟ ΕΝΤΑΞΕΩΝ ΓΙΑ ΛΕΙΨΥΔΡΙΑ</a:t>
                      </a:r>
                      <a:endParaRPr lang="en-US" sz="1200" dirty="0">
                        <a:solidFill>
                          <a:sysClr val="windowText" lastClr="000000"/>
                        </a:solidFill>
                      </a:endParaRPr>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370205">
                <a:tc>
                  <a:txBody>
                    <a:bodyPr/>
                    <a:lstStyle/>
                    <a:p>
                      <a:pPr algn="ctr"/>
                      <a:r>
                        <a:rPr lang="el-GR" sz="1200" dirty="0"/>
                        <a:t>ΔΗΜΟΙ &amp; Ν.Π.</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l-GR" sz="1200" dirty="0"/>
                        <a:t>188.435.564</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l-GR" sz="1200" dirty="0"/>
                        <a:t>26.934.475</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l-GR" sz="1200" dirty="0"/>
                        <a:t>10.327.400</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l-GR" sz="1200" dirty="0"/>
                        <a:t>ΠΕΡΙΦΕΡΕΙΕΣ</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l-GR" sz="1200" dirty="0"/>
                        <a:t>65.480.000</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l-GR" sz="1200" dirty="0"/>
                        <a:t>28.120.000</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l-GR" sz="1200" dirty="0"/>
                        <a:t>0</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l-GR" sz="1200" dirty="0"/>
                        <a:t>ΣΥΝΟΛΟ</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a:r>
                        <a:rPr lang="el-GR" sz="1200" dirty="0"/>
                        <a:t>253.915.564</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a:r>
                        <a:rPr lang="el-GR" sz="1200" dirty="0"/>
                        <a:t>55.054.475</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a:r>
                        <a:rPr lang="el-GR" sz="1200" dirty="0"/>
                        <a:t>10.327.400</a:t>
                      </a:r>
                      <a:endParaRPr lang="en-US" sz="1200" dirty="0"/>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3" name="Τίτλος 1"/>
          <p:cNvSpPr txBox="1"/>
          <p:nvPr/>
        </p:nvSpPr>
        <p:spPr>
          <a:xfrm>
            <a:off x="1437854" y="1709807"/>
            <a:ext cx="4483841" cy="121526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3200" kern="1200">
                <a:solidFill>
                  <a:schemeClr val="tx1"/>
                </a:solidFill>
                <a:latin typeface="Calibri" panose="020F0502020204030204" pitchFamily="34" charset="0"/>
                <a:ea typeface="+mj-ea"/>
                <a:cs typeface="Calibri" panose="020F0502020204030204" pitchFamily="34" charset="0"/>
              </a:defRPr>
            </a:lvl1pPr>
          </a:lstStyle>
          <a:p>
            <a:r>
              <a:rPr lang="el-GR" sz="4000" dirty="0">
                <a:solidFill>
                  <a:schemeClr val="accent1">
                    <a:lumMod val="75000"/>
                  </a:schemeClr>
                </a:solidFill>
                <a:latin typeface="Impact" panose="020B0806030902050204" pitchFamily="34" charset="0"/>
              </a:rPr>
              <a:t>€ </a:t>
            </a:r>
            <a:r>
              <a:rPr lang="el-GR" sz="4800" dirty="0">
                <a:solidFill>
                  <a:schemeClr val="accent1">
                    <a:lumMod val="75000"/>
                  </a:schemeClr>
                </a:solidFill>
                <a:latin typeface="Impact" panose="020B0806030902050204" pitchFamily="34" charset="0"/>
              </a:rPr>
              <a:t>319,3</a:t>
            </a:r>
            <a:r>
              <a:rPr lang="en-US" sz="4000" dirty="0">
                <a:solidFill>
                  <a:schemeClr val="accent1">
                    <a:lumMod val="75000"/>
                  </a:schemeClr>
                </a:solidFill>
                <a:latin typeface="Impact" panose="020B0806030902050204" pitchFamily="34" charset="0"/>
              </a:rPr>
              <a:t> </a:t>
            </a:r>
            <a:r>
              <a:rPr lang="el-GR" sz="4000" dirty="0">
                <a:solidFill>
                  <a:schemeClr val="accent1">
                    <a:lumMod val="75000"/>
                  </a:schemeClr>
                </a:solidFill>
                <a:latin typeface="Impact" panose="020B0806030902050204" pitchFamily="34" charset="0"/>
              </a:rPr>
              <a:t>εκατ.</a:t>
            </a:r>
            <a:r>
              <a:rPr lang="el-GR" dirty="0">
                <a:solidFill>
                  <a:schemeClr val="accent1">
                    <a:lumMod val="75000"/>
                  </a:schemeClr>
                </a:solidFill>
                <a:latin typeface="Impact" panose="020B0806030902050204" pitchFamily="34" charset="0"/>
              </a:rPr>
              <a:t>                  </a:t>
            </a:r>
          </a:p>
          <a:p>
            <a:r>
              <a:rPr lang="el-GR" sz="2800" dirty="0">
                <a:solidFill>
                  <a:schemeClr val="accent1">
                    <a:lumMod val="75000"/>
                  </a:schemeClr>
                </a:solidFill>
                <a:latin typeface="+mn-lt"/>
              </a:rPr>
              <a:t>για φυσικές καταστροφές</a:t>
            </a:r>
            <a:r>
              <a:rPr lang="en-US" sz="2800" dirty="0">
                <a:solidFill>
                  <a:schemeClr val="accent1">
                    <a:lumMod val="75000"/>
                  </a:schemeClr>
                </a:solidFill>
                <a:latin typeface="Calibri" panose="020F0502020204030204"/>
              </a:rPr>
              <a:t>:</a:t>
            </a:r>
            <a:r>
              <a:rPr lang="el-GR" sz="2800" dirty="0">
                <a:solidFill>
                  <a:schemeClr val="accent1">
                    <a:lumMod val="75000"/>
                  </a:schemeClr>
                </a:solidFill>
                <a:latin typeface="Calibri" panose="020F0502020204030204"/>
              </a:rPr>
              <a:t> </a:t>
            </a:r>
          </a:p>
        </p:txBody>
      </p:sp>
      <p:sp>
        <p:nvSpPr>
          <p:cNvPr id="8" name="Θέση περιεχομένου 2"/>
          <p:cNvSpPr txBox="1"/>
          <p:nvPr/>
        </p:nvSpPr>
        <p:spPr>
          <a:xfrm>
            <a:off x="1452152" y="3006191"/>
            <a:ext cx="4066347" cy="3086411"/>
          </a:xfrm>
          <a:prstGeom prst="rect">
            <a:avLst/>
          </a:prstGeom>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Clr>
                <a:schemeClr val="tx2">
                  <a:lumMod val="60000"/>
                  <a:lumOff val="40000"/>
                </a:schemeClr>
              </a:buClr>
              <a:buNone/>
            </a:pPr>
            <a:r>
              <a:rPr lang="el-GR" sz="1600" dirty="0">
                <a:solidFill>
                  <a:schemeClr val="tx1">
                    <a:lumMod val="85000"/>
                    <a:lumOff val="15000"/>
                  </a:schemeClr>
                </a:solidFill>
              </a:rPr>
              <a:t>Την περίοδο Ιουλίου 2019-Μαρτίου 2023, για την πρόληψη και αντιμετώπιση ζημιών και καταστροφών που προκαλούνται από θεομηνίες καθώς για την αντιμετώπιση του φαινομένου της λειψυδρίας, επιχορηγήθηκαν από το Πρόγραμμα Δημοσίων Επενδύσεων (ΠΔΕ) Δήμοι και Περιφέρειες της Χώρας με συνολικό ποσό </a:t>
            </a:r>
            <a:r>
              <a:rPr lang="el-GR" sz="1600">
                <a:solidFill>
                  <a:schemeClr val="tx1">
                    <a:lumMod val="85000"/>
                    <a:lumOff val="15000"/>
                  </a:schemeClr>
                </a:solidFill>
              </a:rPr>
              <a:t>ύψους </a:t>
            </a:r>
            <a:r>
              <a:rPr lang="el-GR" sz="1600" b="1">
                <a:solidFill>
                  <a:schemeClr val="tx1">
                    <a:lumMod val="85000"/>
                    <a:lumOff val="15000"/>
                  </a:schemeClr>
                </a:solidFill>
              </a:rPr>
              <a:t>319,3 </a:t>
            </a:r>
            <a:r>
              <a:rPr lang="el-GR" sz="1600" b="1" dirty="0">
                <a:solidFill>
                  <a:schemeClr val="tx1">
                    <a:lumMod val="85000"/>
                    <a:lumOff val="15000"/>
                  </a:schemeClr>
                </a:solidFill>
              </a:rPr>
              <a:t>εκατ. ευρώ</a:t>
            </a:r>
            <a:r>
              <a:rPr lang="el-GR" sz="1600" dirty="0">
                <a:solidFill>
                  <a:schemeClr val="tx1">
                    <a:lumMod val="85000"/>
                    <a:lumOff val="15000"/>
                  </a:schemeClr>
                </a:solidFill>
              </a:rPr>
              <a:t>.</a:t>
            </a:r>
          </a:p>
        </p:txBody>
      </p:sp>
      <p:sp>
        <p:nvSpPr>
          <p:cNvPr id="11" name="Τίτλος 1"/>
          <p:cNvSpPr>
            <a:spLocks noGrp="1"/>
          </p:cNvSpPr>
          <p:nvPr>
            <p:ph type="title"/>
          </p:nvPr>
        </p:nvSpPr>
        <p:spPr>
          <a:xfrm>
            <a:off x="839351" y="365924"/>
            <a:ext cx="10510124" cy="1420430"/>
          </a:xfrm>
        </p:spPr>
        <p:txBody>
          <a:bodyPr>
            <a:normAutofit/>
          </a:bodyPr>
          <a:lstStyle/>
          <a:p>
            <a:pPr>
              <a:lnSpc>
                <a:spcPct val="100000"/>
              </a:lnSpc>
            </a:pPr>
            <a:r>
              <a:rPr kumimoji="0" lang="el-GR" sz="2000" b="0" i="0" u="none" strike="noStrike" kern="1200" cap="none" spc="0" normalizeH="0" baseline="0" noProof="0" dirty="0">
                <a:ln>
                  <a:noFill/>
                </a:ln>
                <a:solidFill>
                  <a:srgbClr val="0070C0"/>
                </a:solidFill>
                <a:effectLst/>
                <a:uLnTx/>
                <a:uFillTx/>
                <a:latin typeface="Calibri Light" panose="020F0302020204030204"/>
                <a:ea typeface="+mj-ea"/>
                <a:cs typeface="Calibri" panose="020F0502020204030204" pitchFamily="34" charset="0"/>
              </a:rPr>
              <a:t>(Ιούλιος 2019 – Μάρτιος 2023)</a:t>
            </a:r>
            <a:br>
              <a:rPr kumimoji="0" lang="el-GR" sz="2000" b="0" i="0" u="none" strike="noStrike" kern="1200" cap="none" spc="0" normalizeH="0" baseline="0" noProof="0" dirty="0">
                <a:ln>
                  <a:noFill/>
                </a:ln>
                <a:solidFill>
                  <a:srgbClr val="70AD47">
                    <a:lumMod val="60000"/>
                    <a:lumOff val="40000"/>
                  </a:srgbClr>
                </a:solidFill>
                <a:effectLst/>
                <a:uLnTx/>
                <a:uFillTx/>
                <a:latin typeface="Calibri Light" panose="020F0302020204030204"/>
                <a:ea typeface="+mj-ea"/>
                <a:cs typeface="Calibri" panose="020F0502020204030204" pitchFamily="34" charset="0"/>
              </a:rPr>
            </a:br>
            <a:r>
              <a:rPr lang="el-GR" sz="2800" dirty="0">
                <a:solidFill>
                  <a:schemeClr val="tx2">
                    <a:lumMod val="75000"/>
                  </a:schemeClr>
                </a:solidFill>
                <a:latin typeface="Calibri" panose="020F0502020204030204"/>
              </a:rPr>
              <a:t>Β2. </a:t>
            </a:r>
            <a:r>
              <a:rPr lang="el-GR" sz="2800" b="1" dirty="0">
                <a:solidFill>
                  <a:schemeClr val="tx2">
                    <a:lumMod val="75000"/>
                  </a:schemeClr>
                </a:solidFill>
                <a:latin typeface="Calibri" panose="020F0502020204030204"/>
              </a:rPr>
              <a:t>Έκτακτες επιχορηγήσεις/χρηματοδοτήσεις από το ΠΔ</a:t>
            </a:r>
            <a:r>
              <a:rPr lang="en-US" sz="2800" b="1" dirty="0">
                <a:solidFill>
                  <a:schemeClr val="tx2">
                    <a:lumMod val="75000"/>
                  </a:schemeClr>
                </a:solidFill>
                <a:latin typeface="Calibri" panose="020F0502020204030204"/>
              </a:rPr>
              <a:t>E</a:t>
            </a:r>
            <a:endParaRPr lang="en-US" sz="1800" b="1" dirty="0">
              <a:solidFill>
                <a:schemeClr val="tx2">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85725" indent="0" defTabSz="914400">
              <a:lnSpc>
                <a:spcPct val="100000"/>
              </a:lnSpc>
              <a:spcBef>
                <a:spcPts val="0"/>
              </a:spcBef>
              <a:defRPr/>
            </a:pPr>
            <a:r>
              <a:rPr lang="el-GR" dirty="0">
                <a:solidFill>
                  <a:schemeClr val="tx2">
                    <a:lumMod val="75000"/>
                  </a:schemeClr>
                </a:solidFill>
                <a:latin typeface="+mn-lt"/>
              </a:rPr>
              <a:t>Β3. </a:t>
            </a:r>
            <a:r>
              <a:rPr lang="el-GR" b="1" dirty="0">
                <a:solidFill>
                  <a:schemeClr val="tx2">
                    <a:lumMod val="75000"/>
                  </a:schemeClr>
                </a:solidFill>
                <a:latin typeface="+mn-lt"/>
              </a:rPr>
              <a:t>Αναπτυξιακά εργαλεία</a:t>
            </a:r>
            <a:endParaRPr lang="el-GR" b="1" dirty="0">
              <a:solidFill>
                <a:schemeClr val="tx2">
                  <a:lumMod val="75000"/>
                </a:schemeClr>
              </a:solidFill>
            </a:endParaRPr>
          </a:p>
        </p:txBody>
      </p:sp>
      <p:sp>
        <p:nvSpPr>
          <p:cNvPr id="21" name="Θέση περιεχομένου 2"/>
          <p:cNvSpPr>
            <a:spLocks noGrp="1"/>
          </p:cNvSpPr>
          <p:nvPr>
            <p:ph idx="1"/>
          </p:nvPr>
        </p:nvSpPr>
        <p:spPr>
          <a:xfrm>
            <a:off x="9154674" y="2467012"/>
            <a:ext cx="2032946" cy="1100361"/>
          </a:xfrm>
          <a:ln>
            <a:solidFill>
              <a:srgbClr val="FFC000"/>
            </a:solidFill>
          </a:ln>
        </p:spPr>
        <p:txBody>
          <a:bodyPr anchor="ctr">
            <a:noAutofit/>
          </a:bodyPr>
          <a:lstStyle/>
          <a:p>
            <a:pPr marL="85725" indent="0" algn="ctr" defTabSz="914400">
              <a:lnSpc>
                <a:spcPct val="100000"/>
              </a:lnSpc>
              <a:spcBef>
                <a:spcPts val="0"/>
              </a:spcBef>
              <a:buClr>
                <a:schemeClr val="accent4">
                  <a:lumMod val="20000"/>
                  <a:lumOff val="80000"/>
                </a:schemeClr>
              </a:buClr>
              <a:buNone/>
              <a:defRPr/>
            </a:pPr>
            <a:r>
              <a:rPr lang="el-GR" sz="1600" b="1" dirty="0">
                <a:latin typeface="Calibri" panose="020F0502020204030204"/>
                <a:cs typeface="+mn-cs"/>
              </a:rPr>
              <a:t>Πρόγραμμα «Φιλόδημος ΙΙ» </a:t>
            </a:r>
          </a:p>
        </p:txBody>
      </p:sp>
      <p:sp>
        <p:nvSpPr>
          <p:cNvPr id="22" name="Θέση περιεχομένου 2"/>
          <p:cNvSpPr txBox="1"/>
          <p:nvPr/>
        </p:nvSpPr>
        <p:spPr>
          <a:xfrm>
            <a:off x="6668984" y="3278697"/>
            <a:ext cx="2032946" cy="1100361"/>
          </a:xfrm>
          <a:prstGeom prst="rect">
            <a:avLst/>
          </a:prstGeom>
          <a:ln>
            <a:solidFill>
              <a:srgbClr val="FFC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lgn="ctr" defTabSz="914400">
              <a:lnSpc>
                <a:spcPct val="100000"/>
              </a:lnSpc>
              <a:spcBef>
                <a:spcPts val="0"/>
              </a:spcBef>
              <a:buClr>
                <a:schemeClr val="accent4">
                  <a:lumMod val="20000"/>
                  <a:lumOff val="80000"/>
                </a:schemeClr>
              </a:buClr>
              <a:buNone/>
              <a:defRPr/>
            </a:pPr>
            <a:r>
              <a:rPr lang="el-GR" sz="1600" b="1" dirty="0">
                <a:latin typeface="Calibri" panose="020F0502020204030204"/>
                <a:cs typeface="+mn-cs"/>
              </a:rPr>
              <a:t>Εθνικό Σχέδιο Ανάκαμψης και Ανθεκτικότητας «Ελλάδα 2.0»</a:t>
            </a:r>
          </a:p>
        </p:txBody>
      </p:sp>
      <p:sp>
        <p:nvSpPr>
          <p:cNvPr id="23" name="Θέση περιεχομένου 2"/>
          <p:cNvSpPr txBox="1"/>
          <p:nvPr/>
        </p:nvSpPr>
        <p:spPr>
          <a:xfrm>
            <a:off x="6670476" y="1916832"/>
            <a:ext cx="2032946" cy="1100361"/>
          </a:xfrm>
          <a:prstGeom prst="rect">
            <a:avLst/>
          </a:prstGeom>
          <a:ln>
            <a:solidFill>
              <a:srgbClr val="FFC0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lgn="ctr" defTabSz="914400">
              <a:lnSpc>
                <a:spcPct val="100000"/>
              </a:lnSpc>
              <a:spcBef>
                <a:spcPts val="0"/>
              </a:spcBef>
              <a:buClr>
                <a:schemeClr val="accent4">
                  <a:lumMod val="20000"/>
                  <a:lumOff val="80000"/>
                </a:schemeClr>
              </a:buClr>
              <a:buNone/>
              <a:defRPr/>
            </a:pPr>
            <a:r>
              <a:rPr lang="el-GR" sz="1600" b="1" dirty="0">
                <a:latin typeface="Calibri" panose="020F0502020204030204"/>
                <a:cs typeface="+mn-cs"/>
              </a:rPr>
              <a:t>Πρόγραμμα «Αντώνης Τρίτσης»</a:t>
            </a:r>
            <a:endParaRPr lang="el-GR" b="1" dirty="0">
              <a:latin typeface="Calibri" panose="020F0502020204030204"/>
              <a:cs typeface="+mn-cs"/>
            </a:endParaRPr>
          </a:p>
        </p:txBody>
      </p:sp>
      <p:sp>
        <p:nvSpPr>
          <p:cNvPr id="11" name="Θέση περιεχομένου 2"/>
          <p:cNvSpPr txBox="1"/>
          <p:nvPr/>
        </p:nvSpPr>
        <p:spPr>
          <a:xfrm>
            <a:off x="1341884" y="1813966"/>
            <a:ext cx="44644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buClr>
                <a:schemeClr val="tx2">
                  <a:lumMod val="60000"/>
                  <a:lumOff val="40000"/>
                </a:schemeClr>
              </a:buClr>
              <a:buNone/>
            </a:pPr>
            <a:r>
              <a:rPr lang="el-GR" dirty="0">
                <a:solidFill>
                  <a:schemeClr val="tx1">
                    <a:lumMod val="85000"/>
                    <a:lumOff val="15000"/>
                  </a:schemeClr>
                </a:solidFill>
              </a:rPr>
              <a:t>Για πρώτη φορά μετά από μία </a:t>
            </a:r>
            <a:r>
              <a:rPr lang="el-GR" dirty="0" err="1">
                <a:solidFill>
                  <a:schemeClr val="tx1">
                    <a:lumMod val="85000"/>
                    <a:lumOff val="15000"/>
                  </a:schemeClr>
                </a:solidFill>
              </a:rPr>
              <a:t>υπερδεκαετή</a:t>
            </a:r>
            <a:r>
              <a:rPr lang="el-GR" dirty="0">
                <a:solidFill>
                  <a:schemeClr val="tx1">
                    <a:lumMod val="85000"/>
                    <a:lumOff val="15000"/>
                  </a:schemeClr>
                </a:solidFill>
              </a:rPr>
              <a:t> δημοσιονομική κρίση στη χώρα, διαθέτουμε τα χρηματοδοτικά εργαλεία προκειμένου να στηρίξουμε την μετάβαση σε μία πιο πράσινη και βιώσιμη οικονομία.</a:t>
            </a:r>
          </a:p>
          <a:p>
            <a:pPr marL="0" indent="0" algn="just">
              <a:lnSpc>
                <a:spcPct val="140000"/>
              </a:lnSpc>
              <a:buClr>
                <a:schemeClr val="tx2">
                  <a:lumMod val="60000"/>
                  <a:lumOff val="40000"/>
                </a:schemeClr>
              </a:buClr>
              <a:buNone/>
            </a:pPr>
            <a:r>
              <a:rPr lang="el-GR" dirty="0">
                <a:solidFill>
                  <a:schemeClr val="tx1">
                    <a:lumMod val="85000"/>
                    <a:lumOff val="15000"/>
                  </a:schemeClr>
                </a:solidFill>
              </a:rPr>
              <a:t>Κινητοποιούμε όλους τους διαθέσιμους πόρους για την υλοποίηση έργων που προάγουν την βιώσιμη ανάπτυξη και ενισχύουν την κοινωνική συνοχή στην Πατρίδα μας. </a:t>
            </a:r>
          </a:p>
          <a:p>
            <a:pPr>
              <a:lnSpc>
                <a:spcPct val="150000"/>
              </a:lnSpc>
              <a:buClr>
                <a:schemeClr val="tx2">
                  <a:lumMod val="60000"/>
                  <a:lumOff val="40000"/>
                </a:schemeClr>
              </a:buClr>
              <a:buFont typeface="Wingdings" panose="05000000000000000000" pitchFamily="2" charset="2"/>
              <a:buChar char="§"/>
            </a:pPr>
            <a:endParaRPr lang="el-GR" sz="1600" dirty="0">
              <a:solidFill>
                <a:schemeClr val="tx1">
                  <a:lumMod val="85000"/>
                  <a:lumOff val="15000"/>
                </a:schemeClr>
              </a:solidFill>
            </a:endParaRPr>
          </a:p>
          <a:p>
            <a:pPr marL="0" indent="0">
              <a:lnSpc>
                <a:spcPct val="150000"/>
              </a:lnSpc>
              <a:buFont typeface="Arial" panose="020B0604020202020204" pitchFamily="34" charset="0"/>
              <a:buNone/>
            </a:pPr>
            <a:endParaRPr lang="en-US" dirty="0"/>
          </a:p>
        </p:txBody>
      </p:sp>
      <p:sp>
        <p:nvSpPr>
          <p:cNvPr id="12" name="TextBox 11"/>
          <p:cNvSpPr txBox="1"/>
          <p:nvPr/>
        </p:nvSpPr>
        <p:spPr>
          <a:xfrm flipH="1">
            <a:off x="6216240" y="1844824"/>
            <a:ext cx="814276" cy="1569660"/>
          </a:xfrm>
          <a:prstGeom prst="rect">
            <a:avLst/>
          </a:prstGeom>
          <a:noFill/>
        </p:spPr>
        <p:txBody>
          <a:bodyPr wrap="square" rtlCol="0">
            <a:spAutoFit/>
          </a:bodyPr>
          <a:lstStyle/>
          <a:p>
            <a:r>
              <a:rPr lang="el-GR" sz="9600" dirty="0">
                <a:solidFill>
                  <a:schemeClr val="accent4">
                    <a:lumMod val="40000"/>
                    <a:lumOff val="60000"/>
                  </a:schemeClr>
                </a:solidFill>
              </a:rPr>
              <a:t>1</a:t>
            </a:r>
            <a:endParaRPr lang="en-US" sz="9600" dirty="0">
              <a:solidFill>
                <a:schemeClr val="accent4">
                  <a:lumMod val="40000"/>
                  <a:lumOff val="60000"/>
                </a:schemeClr>
              </a:solidFill>
            </a:endParaRPr>
          </a:p>
        </p:txBody>
      </p:sp>
      <p:sp>
        <p:nvSpPr>
          <p:cNvPr id="13" name="TextBox 12"/>
          <p:cNvSpPr txBox="1"/>
          <p:nvPr/>
        </p:nvSpPr>
        <p:spPr>
          <a:xfrm flipH="1">
            <a:off x="6216240" y="3227492"/>
            <a:ext cx="814276" cy="1569660"/>
          </a:xfrm>
          <a:prstGeom prst="rect">
            <a:avLst/>
          </a:prstGeom>
          <a:noFill/>
        </p:spPr>
        <p:txBody>
          <a:bodyPr wrap="square" rtlCol="0">
            <a:spAutoFit/>
          </a:bodyPr>
          <a:lstStyle/>
          <a:p>
            <a:r>
              <a:rPr lang="el-GR" sz="9600" dirty="0">
                <a:solidFill>
                  <a:schemeClr val="accent4">
                    <a:lumMod val="40000"/>
                    <a:lumOff val="60000"/>
                  </a:schemeClr>
                </a:solidFill>
              </a:rPr>
              <a:t>2</a:t>
            </a:r>
            <a:endParaRPr lang="en-US" sz="9600" dirty="0">
              <a:solidFill>
                <a:schemeClr val="accent4">
                  <a:lumMod val="40000"/>
                  <a:lumOff val="60000"/>
                </a:schemeClr>
              </a:solidFill>
            </a:endParaRPr>
          </a:p>
        </p:txBody>
      </p:sp>
      <p:sp>
        <p:nvSpPr>
          <p:cNvPr id="14" name="TextBox 13"/>
          <p:cNvSpPr txBox="1"/>
          <p:nvPr/>
        </p:nvSpPr>
        <p:spPr>
          <a:xfrm flipH="1">
            <a:off x="8701927" y="2407578"/>
            <a:ext cx="814277" cy="1569660"/>
          </a:xfrm>
          <a:prstGeom prst="rect">
            <a:avLst/>
          </a:prstGeom>
          <a:noFill/>
        </p:spPr>
        <p:txBody>
          <a:bodyPr wrap="square" rtlCol="0">
            <a:spAutoFit/>
          </a:bodyPr>
          <a:lstStyle/>
          <a:p>
            <a:r>
              <a:rPr lang="el-GR" sz="9600" dirty="0">
                <a:solidFill>
                  <a:schemeClr val="accent4">
                    <a:lumMod val="40000"/>
                    <a:lumOff val="60000"/>
                  </a:schemeClr>
                </a:solidFill>
              </a:rPr>
              <a:t>3</a:t>
            </a:r>
            <a:endParaRPr lang="en-US" sz="9600" dirty="0">
              <a:solidFill>
                <a:schemeClr val="accent4">
                  <a:lumMod val="40000"/>
                  <a:lumOff val="60000"/>
                </a:schemeClr>
              </a:solidFill>
            </a:endParaRPr>
          </a:p>
        </p:txBody>
      </p:sp>
      <p:sp>
        <p:nvSpPr>
          <p:cNvPr id="3" name="Θέση περιεχομένου 2"/>
          <p:cNvSpPr txBox="1"/>
          <p:nvPr/>
        </p:nvSpPr>
        <p:spPr>
          <a:xfrm>
            <a:off x="9154674" y="3894125"/>
            <a:ext cx="2032946" cy="1100361"/>
          </a:xfrm>
          <a:prstGeom prst="rect">
            <a:avLst/>
          </a:prstGeom>
          <a:ln>
            <a:solidFill>
              <a:srgbClr val="FFC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lgn="ctr" defTabSz="914400">
              <a:lnSpc>
                <a:spcPct val="120000"/>
              </a:lnSpc>
              <a:spcBef>
                <a:spcPts val="0"/>
              </a:spcBef>
              <a:buClr>
                <a:schemeClr val="accent4">
                  <a:lumMod val="20000"/>
                  <a:lumOff val="80000"/>
                </a:schemeClr>
              </a:buClr>
              <a:buFont typeface="Arial" panose="020B0604020202020204" pitchFamily="34" charset="0"/>
              <a:buNone/>
              <a:defRPr/>
            </a:pPr>
            <a:r>
              <a:rPr lang="el-GR" sz="1600" b="1">
                <a:latin typeface="Calibri" panose="020F0502020204030204"/>
                <a:cs typeface="+mn-cs"/>
              </a:rPr>
              <a:t>Πρόγραμμα Δημοσίων Επενδύσεων </a:t>
            </a:r>
            <a:endParaRPr lang="el-GR" sz="1600" b="1" dirty="0">
              <a:latin typeface="Calibri" panose="020F0502020204030204"/>
              <a:cs typeface="+mn-cs"/>
            </a:endParaRPr>
          </a:p>
        </p:txBody>
      </p:sp>
      <p:sp>
        <p:nvSpPr>
          <p:cNvPr id="4" name="TextBox 3"/>
          <p:cNvSpPr txBox="1"/>
          <p:nvPr/>
        </p:nvSpPr>
        <p:spPr>
          <a:xfrm flipH="1">
            <a:off x="8701927" y="3834691"/>
            <a:ext cx="814277" cy="1569660"/>
          </a:xfrm>
          <a:prstGeom prst="rect">
            <a:avLst/>
          </a:prstGeom>
          <a:noFill/>
        </p:spPr>
        <p:txBody>
          <a:bodyPr wrap="square" rtlCol="0">
            <a:spAutoFit/>
          </a:bodyPr>
          <a:lstStyle/>
          <a:p>
            <a:r>
              <a:rPr lang="en-US" sz="9600" dirty="0">
                <a:solidFill>
                  <a:schemeClr val="accent4">
                    <a:lumMod val="40000"/>
                    <a:lumOff val="60000"/>
                  </a:schemeClr>
                </a:solidFill>
              </a:rPr>
              <a:t>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tx2">
                    <a:lumMod val="75000"/>
                  </a:schemeClr>
                </a:solidFill>
                <a:latin typeface="+mn-lt"/>
              </a:rPr>
              <a:t>Β3.1</a:t>
            </a:r>
            <a:r>
              <a:rPr lang="el-GR" b="1" dirty="0">
                <a:solidFill>
                  <a:schemeClr val="tx2">
                    <a:lumMod val="75000"/>
                  </a:schemeClr>
                </a:solidFill>
                <a:latin typeface="+mn-lt"/>
              </a:rPr>
              <a:t> Πρόγραμμα «Αντώνης Τρίτσης» </a:t>
            </a:r>
            <a:endParaRPr lang="en-US" b="1" dirty="0">
              <a:solidFill>
                <a:schemeClr val="tx2">
                  <a:lumMod val="75000"/>
                </a:schemeClr>
              </a:solidFill>
              <a:latin typeface="+mn-lt"/>
            </a:endParaRPr>
          </a:p>
        </p:txBody>
      </p:sp>
      <p:sp>
        <p:nvSpPr>
          <p:cNvPr id="6" name="Θέση περιεχομένου 2"/>
          <p:cNvSpPr txBox="1"/>
          <p:nvPr/>
        </p:nvSpPr>
        <p:spPr>
          <a:xfrm>
            <a:off x="1413892" y="1974403"/>
            <a:ext cx="3682014" cy="224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1500" b="1" i="1" dirty="0">
                <a:solidFill>
                  <a:schemeClr val="tx1">
                    <a:lumMod val="85000"/>
                    <a:lumOff val="15000"/>
                  </a:schemeClr>
                </a:solidFill>
              </a:rPr>
              <a:t>«Εντάσσουμε συνεχώς νέα έργα που συμβάλλουν στην ανάκαμψη της εθνικής οικονομίας και δημιουργούν νέες θέσεις εργασίας σε κάθε γωνιά της Πατρίδας μας»</a:t>
            </a:r>
          </a:p>
        </p:txBody>
      </p:sp>
      <p:sp>
        <p:nvSpPr>
          <p:cNvPr id="8" name="Θέση περιεχομένου 2"/>
          <p:cNvSpPr txBox="1"/>
          <p:nvPr/>
        </p:nvSpPr>
        <p:spPr>
          <a:xfrm>
            <a:off x="5806226" y="1974403"/>
            <a:ext cx="4720523" cy="18574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1500" dirty="0">
                <a:solidFill>
                  <a:schemeClr val="tx1">
                    <a:lumMod val="85000"/>
                    <a:lumOff val="15000"/>
                  </a:schemeClr>
                </a:solidFill>
              </a:rPr>
              <a:t>Πυξίδα μας για να γίνει η Αυτοδιοίκηση μοχλός επανεκκίνησης της εθνικής οικονομίας.</a:t>
            </a:r>
          </a:p>
          <a:p>
            <a:pPr marL="0" indent="0">
              <a:lnSpc>
                <a:spcPct val="130000"/>
              </a:lnSpc>
              <a:buClr>
                <a:schemeClr val="tx2">
                  <a:lumMod val="60000"/>
                  <a:lumOff val="40000"/>
                </a:schemeClr>
              </a:buClr>
              <a:buNone/>
            </a:pPr>
            <a:r>
              <a:rPr lang="el-GR" sz="1500" dirty="0">
                <a:solidFill>
                  <a:schemeClr val="tx1">
                    <a:lumMod val="85000"/>
                    <a:lumOff val="15000"/>
                  </a:schemeClr>
                </a:solidFill>
              </a:rPr>
              <a:t>Οικονομική δύναμη πυρός για την Αυτοδιοίκηση, ώστε να δημιουργηθούν νέες δουλειές και εισόδημα σε όλη τη χώρα.</a:t>
            </a:r>
          </a:p>
        </p:txBody>
      </p:sp>
      <p:sp>
        <p:nvSpPr>
          <p:cNvPr id="12" name="TextBox 11"/>
          <p:cNvSpPr txBox="1"/>
          <p:nvPr/>
        </p:nvSpPr>
        <p:spPr>
          <a:xfrm>
            <a:off x="1118301" y="4477306"/>
            <a:ext cx="1642256" cy="1015663"/>
          </a:xfrm>
          <a:prstGeom prst="rect">
            <a:avLst/>
          </a:prstGeom>
          <a:noFill/>
          <a:ln>
            <a:solidFill>
              <a:srgbClr val="FFC000"/>
            </a:solidFill>
          </a:ln>
        </p:spPr>
        <p:txBody>
          <a:bodyPr wrap="square" rtlCol="0">
            <a:spAutoFit/>
          </a:bodyPr>
          <a:lstStyle/>
          <a:p>
            <a:pPr algn="ctr"/>
            <a:r>
              <a:rPr lang="el-GR" sz="1500" dirty="0">
                <a:solidFill>
                  <a:schemeClr val="tx1">
                    <a:lumMod val="85000"/>
                    <a:lumOff val="15000"/>
                  </a:schemeClr>
                </a:solidFill>
              </a:rPr>
              <a:t>Προστασία της ανθρώπινης ζωής και της δημόσιας υγείας </a:t>
            </a:r>
            <a:endParaRPr lang="en-US" sz="1500" dirty="0"/>
          </a:p>
        </p:txBody>
      </p:sp>
      <p:sp>
        <p:nvSpPr>
          <p:cNvPr id="13" name="TextBox 12"/>
          <p:cNvSpPr txBox="1"/>
          <p:nvPr/>
        </p:nvSpPr>
        <p:spPr>
          <a:xfrm>
            <a:off x="2991843" y="4477306"/>
            <a:ext cx="1642256" cy="1246495"/>
          </a:xfrm>
          <a:prstGeom prst="rect">
            <a:avLst/>
          </a:prstGeom>
          <a:noFill/>
          <a:ln>
            <a:solidFill>
              <a:srgbClr val="FFC000"/>
            </a:solidFill>
          </a:ln>
        </p:spPr>
        <p:txBody>
          <a:bodyPr wrap="square" rtlCol="0">
            <a:spAutoFit/>
          </a:bodyPr>
          <a:lstStyle/>
          <a:p>
            <a:pPr algn="ctr"/>
            <a:r>
              <a:rPr lang="el-GR" sz="1500" dirty="0">
                <a:solidFill>
                  <a:schemeClr val="tx1">
                    <a:lumMod val="85000"/>
                    <a:lumOff val="15000"/>
                  </a:schemeClr>
                </a:solidFill>
              </a:rPr>
              <a:t>Αναβάθμιση κρίσιμων υποδομών </a:t>
            </a:r>
            <a:r>
              <a:rPr lang="el-GR" sz="1500" i="1" dirty="0">
                <a:solidFill>
                  <a:schemeClr val="tx1">
                    <a:lumMod val="85000"/>
                    <a:lumOff val="15000"/>
                  </a:schemeClr>
                </a:solidFill>
              </a:rPr>
              <a:t>(ύδρευση, αποχέτευση)</a:t>
            </a:r>
            <a:endParaRPr lang="en-US" sz="1500" i="1" dirty="0"/>
          </a:p>
        </p:txBody>
      </p:sp>
      <p:sp>
        <p:nvSpPr>
          <p:cNvPr id="15" name="TextBox 14"/>
          <p:cNvSpPr txBox="1"/>
          <p:nvPr/>
        </p:nvSpPr>
        <p:spPr>
          <a:xfrm>
            <a:off x="4854448" y="4477306"/>
            <a:ext cx="1225778" cy="553998"/>
          </a:xfrm>
          <a:prstGeom prst="rect">
            <a:avLst/>
          </a:prstGeom>
          <a:noFill/>
          <a:ln>
            <a:solidFill>
              <a:srgbClr val="FFC000"/>
            </a:solidFill>
          </a:ln>
        </p:spPr>
        <p:txBody>
          <a:bodyPr wrap="square" rtlCol="0">
            <a:spAutoFit/>
          </a:bodyPr>
          <a:lstStyle/>
          <a:p>
            <a:pPr algn="ctr"/>
            <a:r>
              <a:rPr lang="el-GR" sz="1500" dirty="0">
                <a:solidFill>
                  <a:schemeClr val="tx1">
                    <a:lumMod val="85000"/>
                    <a:lumOff val="15000"/>
                  </a:schemeClr>
                </a:solidFill>
              </a:rPr>
              <a:t>Περιβάλλον και βιώσιμη</a:t>
            </a:r>
            <a:endParaRPr lang="en-US" sz="1500" i="1" dirty="0"/>
          </a:p>
        </p:txBody>
      </p:sp>
      <p:sp>
        <p:nvSpPr>
          <p:cNvPr id="16" name="TextBox 15"/>
          <p:cNvSpPr txBox="1"/>
          <p:nvPr/>
        </p:nvSpPr>
        <p:spPr>
          <a:xfrm>
            <a:off x="6296074" y="4477306"/>
            <a:ext cx="1225778" cy="553998"/>
          </a:xfrm>
          <a:prstGeom prst="rect">
            <a:avLst/>
          </a:prstGeom>
          <a:noFill/>
          <a:ln>
            <a:solidFill>
              <a:srgbClr val="FFC000"/>
            </a:solidFill>
          </a:ln>
        </p:spPr>
        <p:txBody>
          <a:bodyPr wrap="square" rtlCol="0">
            <a:spAutoFit/>
          </a:bodyPr>
          <a:lstStyle/>
          <a:p>
            <a:pPr algn="ctr"/>
            <a:r>
              <a:rPr lang="el-GR" sz="1500" dirty="0">
                <a:solidFill>
                  <a:schemeClr val="tx1">
                    <a:lumMod val="85000"/>
                    <a:lumOff val="15000"/>
                  </a:schemeClr>
                </a:solidFill>
              </a:rPr>
              <a:t>Παιδεία και Πολιτισμός</a:t>
            </a:r>
            <a:endParaRPr lang="en-US" sz="1500" i="1" dirty="0"/>
          </a:p>
        </p:txBody>
      </p:sp>
      <p:sp>
        <p:nvSpPr>
          <p:cNvPr id="17" name="TextBox 16"/>
          <p:cNvSpPr txBox="1"/>
          <p:nvPr/>
        </p:nvSpPr>
        <p:spPr>
          <a:xfrm>
            <a:off x="7737700" y="4477306"/>
            <a:ext cx="1225778" cy="553998"/>
          </a:xfrm>
          <a:prstGeom prst="rect">
            <a:avLst/>
          </a:prstGeom>
          <a:noFill/>
          <a:ln>
            <a:solidFill>
              <a:srgbClr val="FFC000"/>
            </a:solidFill>
          </a:ln>
        </p:spPr>
        <p:txBody>
          <a:bodyPr wrap="square" rtlCol="0">
            <a:spAutoFit/>
          </a:bodyPr>
          <a:lstStyle/>
          <a:p>
            <a:pPr algn="ctr"/>
            <a:r>
              <a:rPr lang="el-GR" sz="1500" dirty="0">
                <a:solidFill>
                  <a:schemeClr val="tx1">
                    <a:lumMod val="85000"/>
                    <a:lumOff val="15000"/>
                  </a:schemeClr>
                </a:solidFill>
              </a:rPr>
              <a:t>Ψηφιακή σύγκλιση</a:t>
            </a:r>
            <a:endParaRPr lang="en-US" sz="1500" i="1" dirty="0"/>
          </a:p>
        </p:txBody>
      </p:sp>
      <p:sp>
        <p:nvSpPr>
          <p:cNvPr id="18" name="TextBox 17"/>
          <p:cNvSpPr txBox="1"/>
          <p:nvPr/>
        </p:nvSpPr>
        <p:spPr>
          <a:xfrm>
            <a:off x="9196982" y="4477306"/>
            <a:ext cx="1225778" cy="553998"/>
          </a:xfrm>
          <a:prstGeom prst="rect">
            <a:avLst/>
          </a:prstGeom>
          <a:noFill/>
          <a:ln>
            <a:solidFill>
              <a:srgbClr val="FFC000"/>
            </a:solidFill>
          </a:ln>
        </p:spPr>
        <p:txBody>
          <a:bodyPr wrap="square" rtlCol="0">
            <a:spAutoFit/>
          </a:bodyPr>
          <a:lstStyle/>
          <a:p>
            <a:pPr algn="ctr"/>
            <a:r>
              <a:rPr lang="el-GR" sz="1500" dirty="0">
                <a:solidFill>
                  <a:schemeClr val="tx1">
                    <a:lumMod val="85000"/>
                    <a:lumOff val="15000"/>
                  </a:schemeClr>
                </a:solidFill>
              </a:rPr>
              <a:t>Κοινωνική συνοχή</a:t>
            </a:r>
            <a:endParaRPr lang="en-US" sz="1500" i="1" dirty="0"/>
          </a:p>
        </p:txBody>
      </p:sp>
      <p:cxnSp>
        <p:nvCxnSpPr>
          <p:cNvPr id="23" name="Straight Connector 22"/>
          <p:cNvCxnSpPr/>
          <p:nvPr/>
        </p:nvCxnSpPr>
        <p:spPr>
          <a:xfrm>
            <a:off x="1773932" y="4293096"/>
            <a:ext cx="8101040" cy="0"/>
          </a:xfrm>
          <a:prstGeom prst="line">
            <a:avLst/>
          </a:prstGeom>
          <a:ln w="635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88277" y="4016097"/>
            <a:ext cx="8101039" cy="276999"/>
          </a:xfrm>
          <a:prstGeom prst="rect">
            <a:avLst/>
          </a:prstGeom>
          <a:noFill/>
        </p:spPr>
        <p:txBody>
          <a:bodyPr wrap="square">
            <a:spAutoFit/>
          </a:bodyPr>
          <a:lstStyle/>
          <a:p>
            <a:pPr marL="0" indent="0" algn="ctr">
              <a:lnSpc>
                <a:spcPct val="100000"/>
              </a:lnSpc>
              <a:buClr>
                <a:schemeClr val="tx2">
                  <a:lumMod val="60000"/>
                  <a:lumOff val="40000"/>
                </a:schemeClr>
              </a:buClr>
              <a:buNone/>
            </a:pPr>
            <a:r>
              <a:rPr lang="el-GR" sz="1200" spc="600" dirty="0"/>
              <a:t>ΑΞΟΝΕΣ</a:t>
            </a:r>
            <a:endParaRPr lang="en-US" sz="1200" spc="600" dirty="0"/>
          </a:p>
        </p:txBody>
      </p:sp>
      <p:cxnSp>
        <p:nvCxnSpPr>
          <p:cNvPr id="25" name="Straight Connector 24"/>
          <p:cNvCxnSpPr/>
          <p:nvPr/>
        </p:nvCxnSpPr>
        <p:spPr>
          <a:xfrm>
            <a:off x="9889316" y="4293096"/>
            <a:ext cx="0" cy="180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326660" y="4293096"/>
            <a:ext cx="0" cy="18000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86500" y="4293096"/>
            <a:ext cx="0" cy="18000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46340" y="4293096"/>
            <a:ext cx="0" cy="18000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90156" y="4293096"/>
            <a:ext cx="0" cy="18000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73932" y="4293096"/>
            <a:ext cx="0" cy="180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tx2">
                    <a:lumMod val="75000"/>
                  </a:schemeClr>
                </a:solidFill>
                <a:latin typeface="+mn-lt"/>
              </a:rPr>
              <a:t>Β3.1</a:t>
            </a:r>
            <a:r>
              <a:rPr lang="el-GR" b="1" dirty="0">
                <a:solidFill>
                  <a:schemeClr val="tx2">
                    <a:lumMod val="75000"/>
                  </a:schemeClr>
                </a:solidFill>
                <a:latin typeface="+mn-lt"/>
              </a:rPr>
              <a:t> Πρόγραμμα «Αντώνης Τρίτσης» </a:t>
            </a:r>
            <a:endParaRPr lang="en-US" b="1" dirty="0">
              <a:solidFill>
                <a:schemeClr val="tx2">
                  <a:lumMod val="75000"/>
                </a:schemeClr>
              </a:solidFill>
              <a:latin typeface="+mn-lt"/>
            </a:endParaRPr>
          </a:p>
        </p:txBody>
      </p:sp>
      <p:sp>
        <p:nvSpPr>
          <p:cNvPr id="6" name="Θέση περιεχομένου 2"/>
          <p:cNvSpPr txBox="1"/>
          <p:nvPr/>
        </p:nvSpPr>
        <p:spPr>
          <a:xfrm>
            <a:off x="1308066" y="2334443"/>
            <a:ext cx="3787840" cy="2246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6600" dirty="0">
                <a:solidFill>
                  <a:schemeClr val="accent1">
                    <a:lumMod val="75000"/>
                  </a:schemeClr>
                </a:solidFill>
                <a:latin typeface="Impact" panose="020B0806030902050204" pitchFamily="34" charset="0"/>
              </a:rPr>
              <a:t>€</a:t>
            </a:r>
            <a:r>
              <a:rPr lang="el-GR" sz="8000" dirty="0">
                <a:solidFill>
                  <a:schemeClr val="accent1">
                    <a:lumMod val="75000"/>
                  </a:schemeClr>
                </a:solidFill>
                <a:latin typeface="Impact" panose="020B0806030902050204" pitchFamily="34" charset="0"/>
              </a:rPr>
              <a:t> 3,5</a:t>
            </a:r>
            <a:r>
              <a:rPr lang="el-GR" sz="7200" dirty="0">
                <a:solidFill>
                  <a:schemeClr val="accent1">
                    <a:lumMod val="75000"/>
                  </a:schemeClr>
                </a:solidFill>
                <a:latin typeface="Impact" panose="020B0806030902050204" pitchFamily="34" charset="0"/>
              </a:rPr>
              <a:t> </a:t>
            </a:r>
            <a:r>
              <a:rPr lang="el-GR" sz="6600" dirty="0">
                <a:solidFill>
                  <a:schemeClr val="accent1">
                    <a:lumMod val="75000"/>
                  </a:schemeClr>
                </a:solidFill>
                <a:latin typeface="Impact" panose="020B0806030902050204" pitchFamily="34" charset="0"/>
              </a:rPr>
              <a:t>δισ.</a:t>
            </a:r>
            <a:endParaRPr lang="el-GR" sz="6600" b="1" i="1" dirty="0">
              <a:solidFill>
                <a:schemeClr val="accent1">
                  <a:lumMod val="75000"/>
                </a:schemeClr>
              </a:solidFill>
              <a:latin typeface="Impact" panose="020B0806030902050204" pitchFamily="34" charset="0"/>
            </a:endParaRPr>
          </a:p>
        </p:txBody>
      </p:sp>
      <p:sp>
        <p:nvSpPr>
          <p:cNvPr id="8" name="Θέση περιεχομένου 2"/>
          <p:cNvSpPr txBox="1"/>
          <p:nvPr/>
        </p:nvSpPr>
        <p:spPr>
          <a:xfrm>
            <a:off x="5806226" y="2334443"/>
            <a:ext cx="4720523" cy="18574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Clr>
                <a:schemeClr val="tx2">
                  <a:lumMod val="60000"/>
                  <a:lumOff val="40000"/>
                </a:schemeClr>
              </a:buClr>
              <a:buNone/>
            </a:pPr>
            <a:r>
              <a:rPr lang="el-GR" sz="1500" dirty="0">
                <a:solidFill>
                  <a:schemeClr val="tx1">
                    <a:lumMod val="85000"/>
                    <a:lumOff val="15000"/>
                  </a:schemeClr>
                </a:solidFill>
              </a:rPr>
              <a:t>Αυξήσαμε σημαντικά τον χρηματοδοτικό φάκελο του Προγράμματος, έχοντας πλέον ονομαστικό προϋπολογισμό ύψους  </a:t>
            </a:r>
            <a:r>
              <a:rPr lang="el-GR" sz="1500" b="1" dirty="0">
                <a:solidFill>
                  <a:schemeClr val="tx1">
                    <a:lumMod val="85000"/>
                    <a:lumOff val="15000"/>
                  </a:schemeClr>
                </a:solidFill>
              </a:rPr>
              <a:t>3,5 δισ. ευρώ</a:t>
            </a:r>
            <a:r>
              <a:rPr lang="el-GR" sz="1500" dirty="0">
                <a:solidFill>
                  <a:schemeClr val="tx1">
                    <a:lumMod val="85000"/>
                    <a:lumOff val="15000"/>
                  </a:schemeClr>
                </a:solidFill>
              </a:rPr>
              <a:t>, ενώ συνυπολογίζοντας τις συνέργειες που επιτύχαμε με άλλα χρηματοδοτικά εργαλεία, όπως το ΕΣΠΑ και το Ταμείο Ανάκαμψης, τον ενισχύσαμε ακόμη περισσότερο. </a:t>
            </a:r>
          </a:p>
        </p:txBody>
      </p:sp>
      <p:sp>
        <p:nvSpPr>
          <p:cNvPr id="3" name="Arc 2"/>
          <p:cNvSpPr/>
          <p:nvPr/>
        </p:nvSpPr>
        <p:spPr>
          <a:xfrm>
            <a:off x="909836" y="3694336"/>
            <a:ext cx="3816424" cy="329183"/>
          </a:xfrm>
          <a:prstGeom prst="arc">
            <a:avLst>
              <a:gd name="adj1" fmla="val 11162113"/>
              <a:gd name="adj2" fmla="val 0"/>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49796" y="1628800"/>
            <a:ext cx="11015219" cy="4392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p:cNvCxnSpPr/>
          <p:nvPr/>
        </p:nvCxnSpPr>
        <p:spPr>
          <a:xfrm>
            <a:off x="3934172" y="2614072"/>
            <a:ext cx="0" cy="2183080"/>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p:txBody>
          <a:bodyPr>
            <a:normAutofit/>
          </a:bodyPr>
          <a:lstStyle/>
          <a:p>
            <a:r>
              <a:rPr lang="el-GR" dirty="0">
                <a:solidFill>
                  <a:schemeClr val="tx2">
                    <a:lumMod val="75000"/>
                  </a:schemeClr>
                </a:solidFill>
              </a:rPr>
              <a:t>Β3.1</a:t>
            </a:r>
            <a:r>
              <a:rPr lang="el-GR" b="1" dirty="0">
                <a:solidFill>
                  <a:schemeClr val="tx2">
                    <a:lumMod val="75000"/>
                  </a:schemeClr>
                </a:solidFill>
              </a:rPr>
              <a:t> Πρόγραμμα «Αντώνης Τρίτσης» </a:t>
            </a:r>
            <a:endParaRPr lang="en-US" sz="1800" b="1" dirty="0">
              <a:solidFill>
                <a:schemeClr val="tx2">
                  <a:lumMod val="75000"/>
                </a:schemeClr>
              </a:solidFill>
              <a:latin typeface="+mj-lt"/>
            </a:endParaRPr>
          </a:p>
        </p:txBody>
      </p:sp>
      <p:sp>
        <p:nvSpPr>
          <p:cNvPr id="8" name="Θέση περιεχομένου 2"/>
          <p:cNvSpPr txBox="1"/>
          <p:nvPr/>
        </p:nvSpPr>
        <p:spPr>
          <a:xfrm>
            <a:off x="909683" y="4935929"/>
            <a:ext cx="936257"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n-US" sz="1100" dirty="0"/>
              <a:t>IOY. 2018</a:t>
            </a:r>
            <a:endParaRPr lang="el-GR" sz="1100" dirty="0"/>
          </a:p>
        </p:txBody>
      </p:sp>
      <p:sp>
        <p:nvSpPr>
          <p:cNvPr id="4" name="Θέση περιεχομένου 2"/>
          <p:cNvSpPr txBox="1"/>
          <p:nvPr/>
        </p:nvSpPr>
        <p:spPr>
          <a:xfrm>
            <a:off x="10094940" y="4929198"/>
            <a:ext cx="825631"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n-US" sz="1100" dirty="0"/>
              <a:t>MA</a:t>
            </a:r>
            <a:r>
              <a:rPr lang="el-GR" sz="1100" dirty="0"/>
              <a:t>Ρ</a:t>
            </a:r>
            <a:r>
              <a:rPr lang="en-US" sz="1100" dirty="0"/>
              <a:t>. 20</a:t>
            </a:r>
            <a:r>
              <a:rPr lang="el-GR" sz="1100" dirty="0"/>
              <a:t>22</a:t>
            </a:r>
          </a:p>
        </p:txBody>
      </p:sp>
      <p:cxnSp>
        <p:nvCxnSpPr>
          <p:cNvPr id="10" name="Straight Arrow Connector 9"/>
          <p:cNvCxnSpPr/>
          <p:nvPr/>
        </p:nvCxnSpPr>
        <p:spPr>
          <a:xfrm>
            <a:off x="837982" y="4791913"/>
            <a:ext cx="10945062" cy="0"/>
          </a:xfrm>
          <a:prstGeom prst="straightConnector1">
            <a:avLst/>
          </a:prstGeom>
          <a:ln w="19050">
            <a:solidFill>
              <a:srgbClr val="00B0F0"/>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Θέση περιεχομένου 2"/>
          <p:cNvSpPr txBox="1"/>
          <p:nvPr/>
        </p:nvSpPr>
        <p:spPr>
          <a:xfrm>
            <a:off x="2068548" y="4941168"/>
            <a:ext cx="936257"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100" dirty="0"/>
              <a:t>ΔΕΚ</a:t>
            </a:r>
            <a:r>
              <a:rPr lang="en-US" sz="1100" dirty="0"/>
              <a:t>. 2018</a:t>
            </a:r>
            <a:endParaRPr lang="el-GR" sz="1100" dirty="0"/>
          </a:p>
        </p:txBody>
      </p:sp>
      <p:sp>
        <p:nvSpPr>
          <p:cNvPr id="15" name="Θέση περιεχομένου 2"/>
          <p:cNvSpPr txBox="1"/>
          <p:nvPr/>
        </p:nvSpPr>
        <p:spPr>
          <a:xfrm>
            <a:off x="3261417" y="4941168"/>
            <a:ext cx="936257"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100" dirty="0"/>
              <a:t>ΙΟΥΝ</a:t>
            </a:r>
            <a:r>
              <a:rPr lang="en-US" sz="1100" dirty="0"/>
              <a:t>. 201</a:t>
            </a:r>
            <a:r>
              <a:rPr lang="el-GR" sz="1100" dirty="0"/>
              <a:t>9</a:t>
            </a:r>
          </a:p>
        </p:txBody>
      </p:sp>
      <p:sp>
        <p:nvSpPr>
          <p:cNvPr id="16" name="Θέση περιεχομένου 2"/>
          <p:cNvSpPr txBox="1"/>
          <p:nvPr/>
        </p:nvSpPr>
        <p:spPr>
          <a:xfrm>
            <a:off x="4454286" y="4941168"/>
            <a:ext cx="936257"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100" dirty="0"/>
              <a:t>ΔΕΚ</a:t>
            </a:r>
            <a:r>
              <a:rPr lang="en-US" sz="1100" dirty="0"/>
              <a:t>. 201</a:t>
            </a:r>
            <a:r>
              <a:rPr lang="el-GR" sz="1100" dirty="0"/>
              <a:t>9</a:t>
            </a:r>
          </a:p>
        </p:txBody>
      </p:sp>
      <p:sp>
        <p:nvSpPr>
          <p:cNvPr id="17" name="Θέση περιεχομένου 2"/>
          <p:cNvSpPr txBox="1"/>
          <p:nvPr/>
        </p:nvSpPr>
        <p:spPr>
          <a:xfrm>
            <a:off x="5651829" y="4941168"/>
            <a:ext cx="936257"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100" dirty="0"/>
              <a:t>ΙΟΥΝ</a:t>
            </a:r>
            <a:r>
              <a:rPr lang="en-US" sz="1100" dirty="0"/>
              <a:t>. 20</a:t>
            </a:r>
            <a:r>
              <a:rPr lang="el-GR" sz="1100" dirty="0"/>
              <a:t>20</a:t>
            </a:r>
          </a:p>
        </p:txBody>
      </p:sp>
      <p:sp>
        <p:nvSpPr>
          <p:cNvPr id="18" name="Θέση περιεχομένου 2"/>
          <p:cNvSpPr txBox="1"/>
          <p:nvPr/>
        </p:nvSpPr>
        <p:spPr>
          <a:xfrm>
            <a:off x="6839495" y="4941168"/>
            <a:ext cx="936257"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100" dirty="0"/>
              <a:t>ΔΕΚ</a:t>
            </a:r>
            <a:r>
              <a:rPr lang="en-US" sz="1100" dirty="0"/>
              <a:t>. 20</a:t>
            </a:r>
            <a:r>
              <a:rPr lang="el-GR" sz="1100" dirty="0"/>
              <a:t>20</a:t>
            </a:r>
          </a:p>
        </p:txBody>
      </p:sp>
      <p:sp>
        <p:nvSpPr>
          <p:cNvPr id="19" name="Θέση περιεχομένου 2"/>
          <p:cNvSpPr txBox="1"/>
          <p:nvPr/>
        </p:nvSpPr>
        <p:spPr>
          <a:xfrm>
            <a:off x="7996354" y="4935928"/>
            <a:ext cx="936257"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100" dirty="0"/>
              <a:t>ΙΟΥΝ</a:t>
            </a:r>
            <a:r>
              <a:rPr lang="en-US" sz="1100" dirty="0"/>
              <a:t>. 20</a:t>
            </a:r>
            <a:r>
              <a:rPr lang="el-GR" sz="1100" dirty="0"/>
              <a:t>21</a:t>
            </a:r>
          </a:p>
        </p:txBody>
      </p:sp>
      <p:sp>
        <p:nvSpPr>
          <p:cNvPr id="20" name="Θέση περιεχομένου 2"/>
          <p:cNvSpPr txBox="1"/>
          <p:nvPr/>
        </p:nvSpPr>
        <p:spPr>
          <a:xfrm>
            <a:off x="9184020" y="4935928"/>
            <a:ext cx="936257"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100" dirty="0"/>
              <a:t>ΔΕΚ</a:t>
            </a:r>
            <a:r>
              <a:rPr lang="en-US" sz="1100" dirty="0"/>
              <a:t>. 20</a:t>
            </a:r>
            <a:r>
              <a:rPr lang="el-GR" sz="1100" dirty="0"/>
              <a:t>21</a:t>
            </a:r>
          </a:p>
        </p:txBody>
      </p:sp>
      <p:cxnSp>
        <p:nvCxnSpPr>
          <p:cNvPr id="22" name="Straight Connector 21"/>
          <p:cNvCxnSpPr/>
          <p:nvPr/>
        </p:nvCxnSpPr>
        <p:spPr>
          <a:xfrm>
            <a:off x="1377811" y="4614512"/>
            <a:ext cx="0" cy="32141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36676" y="4293096"/>
            <a:ext cx="0" cy="64283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49849" y="3723615"/>
            <a:ext cx="0" cy="121231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22414" y="3723615"/>
            <a:ext cx="0" cy="121231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4412" y="3723615"/>
            <a:ext cx="0" cy="121231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307623" y="3435583"/>
            <a:ext cx="0" cy="150034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464482" y="2882972"/>
            <a:ext cx="0" cy="205295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635393" y="2420888"/>
            <a:ext cx="0" cy="25150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523568" y="1928802"/>
            <a:ext cx="0" cy="301909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Θέση περιεχομένου 2"/>
          <p:cNvSpPr txBox="1"/>
          <p:nvPr/>
        </p:nvSpPr>
        <p:spPr>
          <a:xfrm>
            <a:off x="2277667" y="3966440"/>
            <a:ext cx="1109464"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200" dirty="0"/>
              <a:t>548.000.000€</a:t>
            </a:r>
          </a:p>
        </p:txBody>
      </p:sp>
      <p:sp>
        <p:nvSpPr>
          <p:cNvPr id="32" name="Θέση περιεχομένου 2"/>
          <p:cNvSpPr txBox="1"/>
          <p:nvPr/>
        </p:nvSpPr>
        <p:spPr>
          <a:xfrm>
            <a:off x="3261417" y="3376305"/>
            <a:ext cx="1171101"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200" dirty="0"/>
              <a:t>1.096.000.000€</a:t>
            </a:r>
          </a:p>
        </p:txBody>
      </p:sp>
      <p:sp>
        <p:nvSpPr>
          <p:cNvPr id="54" name="Θέση περιεχομένου 2"/>
          <p:cNvSpPr txBox="1"/>
          <p:nvPr/>
        </p:nvSpPr>
        <p:spPr>
          <a:xfrm>
            <a:off x="2951140" y="2214554"/>
            <a:ext cx="2247104" cy="4029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200" dirty="0"/>
              <a:t>Εκλογή Κυριάκου Μητσοτάκη / Κυβέρνηση ΝΔ, Ιούλιος 2019</a:t>
            </a:r>
          </a:p>
        </p:txBody>
      </p:sp>
      <p:sp>
        <p:nvSpPr>
          <p:cNvPr id="55" name="Θέση περιεχομένου 2"/>
          <p:cNvSpPr txBox="1"/>
          <p:nvPr/>
        </p:nvSpPr>
        <p:spPr>
          <a:xfrm>
            <a:off x="6751181" y="2305016"/>
            <a:ext cx="1433692" cy="2965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200" dirty="0"/>
              <a:t>Ιανουάριος 2021</a:t>
            </a:r>
          </a:p>
        </p:txBody>
      </p:sp>
      <p:cxnSp>
        <p:nvCxnSpPr>
          <p:cNvPr id="57" name="Straight Connector 56"/>
          <p:cNvCxnSpPr/>
          <p:nvPr/>
        </p:nvCxnSpPr>
        <p:spPr>
          <a:xfrm>
            <a:off x="7534572" y="2614072"/>
            <a:ext cx="0" cy="2161148"/>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35" name="Θέση περιεχομένου 2"/>
          <p:cNvSpPr txBox="1"/>
          <p:nvPr/>
        </p:nvSpPr>
        <p:spPr>
          <a:xfrm>
            <a:off x="6598944" y="2874339"/>
            <a:ext cx="1171101"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200" dirty="0"/>
              <a:t>1.334.000.000€</a:t>
            </a:r>
          </a:p>
        </p:txBody>
      </p:sp>
      <p:cxnSp>
        <p:nvCxnSpPr>
          <p:cNvPr id="62" name="Straight Connector 61"/>
          <p:cNvCxnSpPr/>
          <p:nvPr/>
        </p:nvCxnSpPr>
        <p:spPr>
          <a:xfrm>
            <a:off x="3749849" y="3717032"/>
            <a:ext cx="234546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377811" y="4437112"/>
            <a:ext cx="1158865" cy="354801"/>
          </a:xfrm>
          <a:prstGeom prst="line">
            <a:avLst/>
          </a:prstGeom>
        </p:spPr>
        <p:style>
          <a:lnRef idx="1">
            <a:schemeClr val="accent4"/>
          </a:lnRef>
          <a:fillRef idx="0">
            <a:schemeClr val="accent4"/>
          </a:fillRef>
          <a:effectRef idx="0">
            <a:schemeClr val="accent4"/>
          </a:effectRef>
          <a:fontRef idx="minor">
            <a:schemeClr val="tx1"/>
          </a:fontRef>
        </p:style>
      </p:cxnSp>
      <p:cxnSp>
        <p:nvCxnSpPr>
          <p:cNvPr id="68" name="Straight Connector 67"/>
          <p:cNvCxnSpPr/>
          <p:nvPr/>
        </p:nvCxnSpPr>
        <p:spPr>
          <a:xfrm flipV="1">
            <a:off x="2553431" y="3723615"/>
            <a:ext cx="1196418" cy="713497"/>
          </a:xfrm>
          <a:prstGeom prst="line">
            <a:avLst/>
          </a:prstGeom>
        </p:spPr>
        <p:style>
          <a:lnRef idx="1">
            <a:schemeClr val="accent4"/>
          </a:lnRef>
          <a:fillRef idx="0">
            <a:schemeClr val="accent4"/>
          </a:fillRef>
          <a:effectRef idx="0">
            <a:schemeClr val="accent4"/>
          </a:effectRef>
          <a:fontRef idx="minor">
            <a:schemeClr val="tx1"/>
          </a:fontRef>
        </p:style>
      </p:cxnSp>
      <p:cxnSp>
        <p:nvCxnSpPr>
          <p:cNvPr id="72" name="Straight Connector 71"/>
          <p:cNvCxnSpPr/>
          <p:nvPr/>
        </p:nvCxnSpPr>
        <p:spPr>
          <a:xfrm>
            <a:off x="3749849" y="3723615"/>
            <a:ext cx="234456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74" name="Straight Connector 73"/>
          <p:cNvCxnSpPr/>
          <p:nvPr/>
        </p:nvCxnSpPr>
        <p:spPr>
          <a:xfrm flipV="1">
            <a:off x="6094412" y="3429000"/>
            <a:ext cx="1213211" cy="294615"/>
          </a:xfrm>
          <a:prstGeom prst="line">
            <a:avLst/>
          </a:prstGeom>
        </p:spPr>
        <p:style>
          <a:lnRef idx="1">
            <a:schemeClr val="accent4"/>
          </a:lnRef>
          <a:fillRef idx="0">
            <a:schemeClr val="accent4"/>
          </a:fillRef>
          <a:effectRef idx="0">
            <a:schemeClr val="accent4"/>
          </a:effectRef>
          <a:fontRef idx="minor">
            <a:schemeClr val="tx1"/>
          </a:fontRef>
        </p:style>
      </p:cxnSp>
      <p:cxnSp>
        <p:nvCxnSpPr>
          <p:cNvPr id="76" name="Straight Connector 75"/>
          <p:cNvCxnSpPr/>
          <p:nvPr/>
        </p:nvCxnSpPr>
        <p:spPr>
          <a:xfrm flipV="1">
            <a:off x="7307623" y="1571612"/>
            <a:ext cx="4358953" cy="1857388"/>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36" name="Θέση περιεχομένου 2"/>
          <p:cNvSpPr txBox="1"/>
          <p:nvPr/>
        </p:nvSpPr>
        <p:spPr>
          <a:xfrm>
            <a:off x="7770045" y="2492896"/>
            <a:ext cx="1171101"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200" dirty="0"/>
              <a:t>1.758.615.531€</a:t>
            </a:r>
          </a:p>
        </p:txBody>
      </p:sp>
      <p:sp>
        <p:nvSpPr>
          <p:cNvPr id="37" name="Θέση περιεχομένου 2"/>
          <p:cNvSpPr txBox="1"/>
          <p:nvPr/>
        </p:nvSpPr>
        <p:spPr>
          <a:xfrm>
            <a:off x="8728400" y="1965325"/>
            <a:ext cx="1171101"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200" dirty="0"/>
              <a:t>2.717.263.368€</a:t>
            </a:r>
          </a:p>
        </p:txBody>
      </p:sp>
      <p:sp>
        <p:nvSpPr>
          <p:cNvPr id="38" name="Θέση περιεχομένου 2"/>
          <p:cNvSpPr txBox="1"/>
          <p:nvPr/>
        </p:nvSpPr>
        <p:spPr>
          <a:xfrm>
            <a:off x="9809188" y="1714488"/>
            <a:ext cx="1171101"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200" dirty="0"/>
              <a:t>3,15 δισ. €</a:t>
            </a:r>
          </a:p>
        </p:txBody>
      </p:sp>
      <p:sp>
        <p:nvSpPr>
          <p:cNvPr id="34" name="Oval 33"/>
          <p:cNvSpPr/>
          <p:nvPr/>
        </p:nvSpPr>
        <p:spPr>
          <a:xfrm>
            <a:off x="10452130" y="1928802"/>
            <a:ext cx="180000" cy="18000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9520723" y="2303740"/>
            <a:ext cx="180000" cy="18000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8374292" y="2814480"/>
            <a:ext cx="180000" cy="18000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7217490" y="3285106"/>
            <a:ext cx="180000" cy="18000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3845613" y="3613268"/>
            <a:ext cx="180000" cy="18000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2445235" y="4287856"/>
            <a:ext cx="180000" cy="18000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Θέση περιεχομένου 2"/>
          <p:cNvSpPr txBox="1"/>
          <p:nvPr/>
        </p:nvSpPr>
        <p:spPr>
          <a:xfrm>
            <a:off x="11095387" y="4929198"/>
            <a:ext cx="968507" cy="357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100" dirty="0"/>
              <a:t>ΜΑΡ. 2023</a:t>
            </a:r>
          </a:p>
        </p:txBody>
      </p:sp>
      <p:cxnSp>
        <p:nvCxnSpPr>
          <p:cNvPr id="49" name="Straight Connector 29"/>
          <p:cNvCxnSpPr>
            <a:stCxn id="50" idx="4"/>
          </p:cNvCxnSpPr>
          <p:nvPr/>
        </p:nvCxnSpPr>
        <p:spPr>
          <a:xfrm flipH="1">
            <a:off x="11539220" y="1714500"/>
            <a:ext cx="8890" cy="323088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0" name="Oval 33"/>
          <p:cNvSpPr/>
          <p:nvPr/>
        </p:nvSpPr>
        <p:spPr>
          <a:xfrm>
            <a:off x="11457657" y="1534783"/>
            <a:ext cx="180000" cy="18000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Θέση περιεχομένου 2"/>
          <p:cNvSpPr txBox="1"/>
          <p:nvPr/>
        </p:nvSpPr>
        <p:spPr>
          <a:xfrm>
            <a:off x="10892821" y="1283639"/>
            <a:ext cx="1171101" cy="288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1200" b="1" dirty="0"/>
              <a:t>3,45 δισ. €</a:t>
            </a:r>
          </a:p>
        </p:txBody>
      </p:sp>
      <p:sp>
        <p:nvSpPr>
          <p:cNvPr id="100" name="Text Box 99"/>
          <p:cNvSpPr txBox="1"/>
          <p:nvPr/>
        </p:nvSpPr>
        <p:spPr>
          <a:xfrm>
            <a:off x="838200" y="5876925"/>
            <a:ext cx="10621010" cy="275590"/>
          </a:xfrm>
          <a:prstGeom prst="rect">
            <a:avLst/>
          </a:prstGeom>
          <a:noFill/>
          <a:ln w="9525">
            <a:noFill/>
          </a:ln>
        </p:spPr>
        <p:txBody>
          <a:bodyPr wrap="square">
            <a:spAutoFit/>
          </a:bodyPr>
          <a:lstStyle/>
          <a:p>
            <a:pPr indent="0"/>
            <a:r>
              <a:rPr lang="el-GR" alt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Σημειώνεται ότι την </a:t>
            </a:r>
            <a:r>
              <a:rPr 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περίοδο Μ</a:t>
            </a:r>
            <a:r>
              <a:rPr lang="el-GR" alt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ά</a:t>
            </a:r>
            <a:r>
              <a:rPr 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ρτ</a:t>
            </a:r>
            <a:r>
              <a:rPr lang="el-GR" alt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ι</a:t>
            </a:r>
            <a:r>
              <a:rPr 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ο</a:t>
            </a:r>
            <a:r>
              <a:rPr lang="el-GR" alt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ς </a:t>
            </a:r>
            <a:r>
              <a:rPr 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2022 </a:t>
            </a:r>
            <a:r>
              <a:rPr lang="el-GR" alt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 </a:t>
            </a:r>
            <a:r>
              <a:rPr 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Μάρτιο</a:t>
            </a:r>
            <a:r>
              <a:rPr lang="el-GR" alt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ς</a:t>
            </a:r>
            <a:r>
              <a:rPr 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 2023</a:t>
            </a:r>
            <a:r>
              <a:rPr lang="el-GR" alt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 </a:t>
            </a:r>
            <a:r>
              <a:rPr 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μεταφέρθηκαν έργα ύψους 210</a:t>
            </a:r>
            <a:r>
              <a:rPr lang="el-GR" alt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 εκατ. ευρώ </a:t>
            </a:r>
            <a:r>
              <a:rPr lang="en-US" sz="1200">
                <a:solidFill>
                  <a:schemeClr val="accent1"/>
                </a:solidFill>
                <a:effectLst>
                  <a:outerShdw blurRad="38100" dist="25400" dir="5400000" algn="ctr" rotWithShape="0">
                    <a:srgbClr val="6E747A">
                      <a:alpha val="43000"/>
                    </a:srgbClr>
                  </a:outerShdw>
                </a:effectLst>
                <a:latin typeface="Calibri" panose="020F0502020204030204" pitchFamily="34" charset="0"/>
              </a:rPr>
              <a:t>στο ΕΣΠΑ (Πρόγραμμα ΥΜΕΠΕΡΑΑ 2014-2020).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tx2">
                    <a:lumMod val="75000"/>
                  </a:schemeClr>
                </a:solidFill>
              </a:rPr>
              <a:t>Β3.1 </a:t>
            </a:r>
            <a:r>
              <a:rPr lang="el-GR" b="1" dirty="0">
                <a:solidFill>
                  <a:schemeClr val="tx2">
                    <a:lumMod val="75000"/>
                  </a:schemeClr>
                </a:solidFill>
              </a:rPr>
              <a:t>Πρόγραμμα «Αντώνης Τρίτσης» </a:t>
            </a:r>
            <a:br>
              <a:rPr kumimoji="0" lang="en-US" sz="3200" b="0" i="0" u="none" strike="noStrike" kern="1200" cap="none" spc="0" normalizeH="0" baseline="0" noProof="0" dirty="0">
                <a:ln>
                  <a:noFill/>
                </a:ln>
                <a:solidFill>
                  <a:schemeClr val="tx2">
                    <a:lumMod val="75000"/>
                  </a:schemeClr>
                </a:solidFill>
                <a:effectLst/>
                <a:uLnTx/>
                <a:uFillTx/>
                <a:latin typeface="Calibri" panose="020F0502020204030204"/>
                <a:ea typeface="+mj-ea"/>
                <a:cs typeface="Calibri" panose="020F0502020204030204" pitchFamily="34" charset="0"/>
              </a:rPr>
            </a:br>
            <a:r>
              <a:rPr kumimoji="0" lang="el-GR" sz="3200" b="0" i="0" u="none" strike="noStrike" kern="1200" cap="none" spc="0" normalizeH="0" baseline="0" noProof="0" dirty="0">
                <a:ln>
                  <a:noFill/>
                </a:ln>
                <a:solidFill>
                  <a:schemeClr val="tx2">
                    <a:lumMod val="75000"/>
                  </a:schemeClr>
                </a:solidFill>
                <a:effectLst/>
                <a:uLnTx/>
                <a:uFillTx/>
                <a:latin typeface="Calibri" panose="020F0502020204030204"/>
                <a:ea typeface="+mj-ea"/>
                <a:cs typeface="Calibri" panose="020F0502020204030204" pitchFamily="34" charset="0"/>
              </a:rPr>
              <a:t>Εντάξεις ανά Πρόσκληση (π/υ) </a:t>
            </a:r>
            <a:endParaRPr lang="en-US" sz="1800" b="1" dirty="0">
              <a:solidFill>
                <a:schemeClr val="tx2">
                  <a:lumMod val="75000"/>
                </a:schemeClr>
              </a:solidFill>
              <a:latin typeface="+mj-lt"/>
            </a:endParaRPr>
          </a:p>
        </p:txBody>
      </p:sp>
      <p:graphicFrame>
        <p:nvGraphicFramePr>
          <p:cNvPr id="10" name="Γράφημα 1"/>
          <p:cNvGraphicFramePr>
            <a:graphicFrameLocks noGrp="1"/>
          </p:cNvGraphicFramePr>
          <p:nvPr>
            <p:ph idx="1"/>
          </p:nvPr>
        </p:nvGraphicFramePr>
        <p:xfrm>
          <a:off x="838200" y="1480820"/>
          <a:ext cx="10513060" cy="46964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tx2">
                    <a:lumMod val="75000"/>
                  </a:schemeClr>
                </a:solidFill>
              </a:rPr>
              <a:t>Β3.1 </a:t>
            </a:r>
            <a:r>
              <a:rPr lang="el-GR" b="1" dirty="0">
                <a:solidFill>
                  <a:schemeClr val="tx2">
                    <a:lumMod val="75000"/>
                  </a:schemeClr>
                </a:solidFill>
              </a:rPr>
              <a:t>Πρόγραμμα «Αντώνης Τρίτσης» </a:t>
            </a:r>
            <a:br>
              <a:rPr kumimoji="0" lang="en-US" sz="4800" b="0" i="0" u="none" strike="noStrike" kern="1200" cap="none" spc="0" normalizeH="0" baseline="0" noProof="0" dirty="0">
                <a:ln>
                  <a:noFill/>
                </a:ln>
                <a:solidFill>
                  <a:schemeClr val="tx2">
                    <a:lumMod val="75000"/>
                  </a:schemeClr>
                </a:solidFill>
                <a:effectLst/>
                <a:uLnTx/>
                <a:uFillTx/>
                <a:latin typeface="Calibri" panose="020F0502020204030204"/>
                <a:ea typeface="+mj-ea"/>
                <a:cs typeface="Calibri" panose="020F0502020204030204" pitchFamily="34" charset="0"/>
              </a:rPr>
            </a:br>
            <a:r>
              <a:rPr kumimoji="0" lang="el-GR" sz="3200" b="0" i="0" u="none" strike="noStrike" kern="1200" cap="none" spc="0" normalizeH="0" baseline="0" noProof="0" dirty="0">
                <a:ln>
                  <a:noFill/>
                </a:ln>
                <a:solidFill>
                  <a:schemeClr val="tx2">
                    <a:lumMod val="75000"/>
                  </a:schemeClr>
                </a:solidFill>
                <a:effectLst/>
                <a:uLnTx/>
                <a:uFillTx/>
                <a:latin typeface="Calibri" panose="020F0502020204030204"/>
                <a:ea typeface="+mj-ea"/>
                <a:cs typeface="Calibri" panose="020F0502020204030204" pitchFamily="34" charset="0"/>
              </a:rPr>
              <a:t>Εντάξεις ανά Περιφέρεια (π/υ) </a:t>
            </a:r>
            <a:endParaRPr lang="en-US" sz="1800" b="1" dirty="0">
              <a:solidFill>
                <a:schemeClr val="tx2">
                  <a:lumMod val="75000"/>
                </a:schemeClr>
              </a:solidFill>
              <a:latin typeface="+mj-lt"/>
            </a:endParaRPr>
          </a:p>
        </p:txBody>
      </p:sp>
      <p:graphicFrame>
        <p:nvGraphicFramePr>
          <p:cNvPr id="8" name="Γράφημα 2"/>
          <p:cNvGraphicFramePr>
            <a:graphicFrameLocks noGrp="1"/>
          </p:cNvGraphicFramePr>
          <p:nvPr>
            <p:ph idx="1"/>
          </p:nvPr>
        </p:nvGraphicFramePr>
        <p:xfrm>
          <a:off x="838200" y="1556385"/>
          <a:ext cx="10601325" cy="4889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Gauge with solid fill"/>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2096" y="5232273"/>
            <a:ext cx="1429873" cy="1429873"/>
          </a:xfrm>
          <a:prstGeom prst="rect">
            <a:avLst/>
          </a:prstGeom>
        </p:spPr>
      </p:pic>
      <p:sp>
        <p:nvSpPr>
          <p:cNvPr id="12" name="Τίτλος 1"/>
          <p:cNvSpPr>
            <a:spLocks noGrp="1"/>
          </p:cNvSpPr>
          <p:nvPr>
            <p:ph type="title"/>
          </p:nvPr>
        </p:nvSpPr>
        <p:spPr>
          <a:xfrm>
            <a:off x="837982" y="365126"/>
            <a:ext cx="10512862" cy="1325563"/>
          </a:xfrm>
        </p:spPr>
        <p:txBody>
          <a:bodyPr>
            <a:normAutofit/>
          </a:bodyPr>
          <a:lstStyle/>
          <a:p>
            <a:r>
              <a:rPr lang="el-GR" b="1" dirty="0">
                <a:solidFill>
                  <a:schemeClr val="tx2">
                    <a:lumMod val="75000"/>
                  </a:schemeClr>
                </a:solidFill>
              </a:rPr>
              <a:t>Β3.1. Πρόγραμμα «Αντώνης Τρίτσης» </a:t>
            </a:r>
            <a:endParaRPr lang="en-US" sz="1800" b="1" dirty="0">
              <a:solidFill>
                <a:schemeClr val="tx2">
                  <a:lumMod val="75000"/>
                </a:schemeClr>
              </a:solidFill>
              <a:latin typeface="+mj-lt"/>
            </a:endParaRPr>
          </a:p>
        </p:txBody>
      </p:sp>
      <p:sp>
        <p:nvSpPr>
          <p:cNvPr id="18" name="Θέση περιεχομένου 2"/>
          <p:cNvSpPr txBox="1"/>
          <p:nvPr/>
        </p:nvSpPr>
        <p:spPr>
          <a:xfrm>
            <a:off x="4047721" y="4261775"/>
            <a:ext cx="5256581" cy="597359"/>
          </a:xfrm>
          <a:prstGeom prst="rect">
            <a:avLst/>
          </a:prstGeom>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ct val="100000"/>
              </a:lnSpc>
              <a:spcBef>
                <a:spcPts val="0"/>
              </a:spcBef>
              <a:buClr>
                <a:schemeClr val="accent4">
                  <a:lumMod val="20000"/>
                  <a:lumOff val="80000"/>
                </a:schemeClr>
              </a:buClr>
              <a:buFont typeface="Arial" panose="020B0604020202020204" pitchFamily="34" charset="0"/>
              <a:buNone/>
              <a:defRPr/>
            </a:pPr>
            <a:r>
              <a:rPr lang="el-GR" sz="3600" i="1" dirty="0">
                <a:solidFill>
                  <a:schemeClr val="bg1"/>
                </a:solidFill>
                <a:latin typeface="Impact" panose="020B0806030902050204" pitchFamily="34" charset="0"/>
                <a:cs typeface="+mn-cs"/>
              </a:rPr>
              <a:t>ΕΚΤΑΜΙΕΥΣΕΙΣ</a:t>
            </a:r>
            <a:r>
              <a:rPr lang="en-US" sz="3600" i="1" dirty="0">
                <a:solidFill>
                  <a:schemeClr val="bg1"/>
                </a:solidFill>
                <a:latin typeface="Impact" panose="020B0806030902050204" pitchFamily="34" charset="0"/>
                <a:cs typeface="+mn-cs"/>
              </a:rPr>
              <a:t>  </a:t>
            </a:r>
            <a:r>
              <a:rPr kumimoji="0" lang="el-GR" sz="3600" i="1" u="none" strike="noStrike" kern="1200" cap="none" spc="0" normalizeH="0" baseline="0" noProof="0" dirty="0">
                <a:ln>
                  <a:noFill/>
                </a:ln>
                <a:solidFill>
                  <a:schemeClr val="bg1"/>
                </a:solidFill>
                <a:effectLst/>
                <a:uLnTx/>
                <a:uFillTx/>
                <a:latin typeface="Impact" panose="020B0806030902050204" pitchFamily="34" charset="0"/>
                <a:cs typeface="+mn-cs"/>
              </a:rPr>
              <a:t>€</a:t>
            </a:r>
            <a:r>
              <a:rPr kumimoji="0" lang="el-GR" sz="4400" i="1" u="none" strike="noStrike" kern="1200" cap="none" spc="0" normalizeH="0" baseline="0" noProof="0" dirty="0">
                <a:ln>
                  <a:noFill/>
                </a:ln>
                <a:solidFill>
                  <a:schemeClr val="bg1"/>
                </a:solidFill>
                <a:effectLst/>
                <a:uLnTx/>
                <a:uFillTx/>
                <a:latin typeface="Impact" panose="020B0806030902050204" pitchFamily="34" charset="0"/>
                <a:cs typeface="+mn-cs"/>
              </a:rPr>
              <a:t>430</a:t>
            </a:r>
            <a:r>
              <a:rPr kumimoji="0" lang="el-GR" sz="4000" i="1" u="none" strike="noStrike" kern="1200" cap="none" spc="0" normalizeH="0" baseline="0" noProof="0" dirty="0">
                <a:ln>
                  <a:noFill/>
                </a:ln>
                <a:solidFill>
                  <a:schemeClr val="bg1"/>
                </a:solidFill>
                <a:effectLst/>
                <a:uLnTx/>
                <a:uFillTx/>
                <a:latin typeface="Impact" panose="020B0806030902050204" pitchFamily="34" charset="0"/>
                <a:cs typeface="+mn-cs"/>
              </a:rPr>
              <a:t> </a:t>
            </a:r>
            <a:r>
              <a:rPr lang="el-GR" sz="3600" i="1" dirty="0" err="1">
                <a:solidFill>
                  <a:schemeClr val="bg1"/>
                </a:solidFill>
                <a:latin typeface="Impact" panose="020B0806030902050204" pitchFamily="34" charset="0"/>
                <a:cs typeface="+mn-cs"/>
              </a:rPr>
              <a:t>εκατ</a:t>
            </a:r>
            <a:r>
              <a:rPr kumimoji="0" lang="el-GR" sz="3600" i="1" u="none" strike="noStrike" kern="1200" cap="none" spc="0" normalizeH="0" baseline="0" noProof="0" dirty="0">
                <a:ln>
                  <a:noFill/>
                </a:ln>
                <a:solidFill>
                  <a:schemeClr val="bg1"/>
                </a:solidFill>
                <a:effectLst/>
                <a:uLnTx/>
                <a:uFillTx/>
                <a:latin typeface="Impact" panose="020B0806030902050204" pitchFamily="34" charset="0"/>
                <a:cs typeface="+mn-cs"/>
              </a:rPr>
              <a:t>. </a:t>
            </a:r>
          </a:p>
        </p:txBody>
      </p:sp>
      <p:sp>
        <p:nvSpPr>
          <p:cNvPr id="19" name="Θέση περιεχομένου 2"/>
          <p:cNvSpPr txBox="1"/>
          <p:nvPr/>
        </p:nvSpPr>
        <p:spPr>
          <a:xfrm>
            <a:off x="3183625" y="3504130"/>
            <a:ext cx="5112565" cy="597359"/>
          </a:xfrm>
          <a:prstGeom prst="rect">
            <a:avLst/>
          </a:prstGeom>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ct val="100000"/>
              </a:lnSpc>
              <a:spcBef>
                <a:spcPts val="0"/>
              </a:spcBef>
              <a:buClr>
                <a:schemeClr val="accent4">
                  <a:lumMod val="20000"/>
                  <a:lumOff val="80000"/>
                </a:schemeClr>
              </a:buClr>
              <a:buNone/>
              <a:defRPr/>
            </a:pPr>
            <a:r>
              <a:rPr lang="el-GR" sz="3600" i="1" dirty="0">
                <a:solidFill>
                  <a:srgbClr val="003366"/>
                </a:solidFill>
                <a:latin typeface="Impact" panose="020B0806030902050204" pitchFamily="34" charset="0"/>
                <a:cs typeface="+mn-cs"/>
              </a:rPr>
              <a:t>ΣΥΜΒΑΣΕΙΣ</a:t>
            </a:r>
            <a:r>
              <a:rPr lang="en-US" sz="3600" i="1" dirty="0">
                <a:solidFill>
                  <a:srgbClr val="003366"/>
                </a:solidFill>
                <a:latin typeface="Impact" panose="020B0806030902050204" pitchFamily="34" charset="0"/>
                <a:cs typeface="+mn-cs"/>
              </a:rPr>
              <a:t>  </a:t>
            </a:r>
            <a:r>
              <a:rPr kumimoji="0" lang="el-GR" sz="3600" i="1" u="none" strike="noStrike" kern="1200" cap="none" spc="0" normalizeH="0" baseline="0" noProof="0" dirty="0">
                <a:ln>
                  <a:noFill/>
                </a:ln>
                <a:solidFill>
                  <a:srgbClr val="003366"/>
                </a:solidFill>
                <a:effectLst/>
                <a:uLnTx/>
                <a:uFillTx/>
                <a:latin typeface="Impact" panose="020B0806030902050204" pitchFamily="34" charset="0"/>
                <a:cs typeface="+mn-cs"/>
              </a:rPr>
              <a:t>€</a:t>
            </a:r>
            <a:r>
              <a:rPr kumimoji="0" lang="el-GR" sz="4400" i="1" u="none" strike="noStrike" kern="1200" cap="none" spc="0" normalizeH="0" baseline="0" noProof="0" dirty="0">
                <a:ln>
                  <a:noFill/>
                </a:ln>
                <a:solidFill>
                  <a:srgbClr val="003366"/>
                </a:solidFill>
                <a:effectLst/>
                <a:uLnTx/>
                <a:uFillTx/>
                <a:latin typeface="Impact" panose="020B0806030902050204" pitchFamily="34" charset="0"/>
                <a:cs typeface="+mn-cs"/>
              </a:rPr>
              <a:t>1,14 </a:t>
            </a:r>
            <a:r>
              <a:rPr kumimoji="0" lang="el-GR" sz="3600" i="1" u="none" strike="noStrike" kern="1200" cap="none" spc="0" normalizeH="0" baseline="0" noProof="0" dirty="0">
                <a:ln>
                  <a:noFill/>
                </a:ln>
                <a:solidFill>
                  <a:srgbClr val="003366"/>
                </a:solidFill>
                <a:effectLst/>
                <a:uLnTx/>
                <a:uFillTx/>
                <a:latin typeface="Impact" panose="020B0806030902050204" pitchFamily="34" charset="0"/>
                <a:cs typeface="+mn-cs"/>
              </a:rPr>
              <a:t>δισ. </a:t>
            </a:r>
          </a:p>
        </p:txBody>
      </p:sp>
      <p:sp>
        <p:nvSpPr>
          <p:cNvPr id="20" name="Θέση περιεχομένου 2"/>
          <p:cNvSpPr txBox="1"/>
          <p:nvPr/>
        </p:nvSpPr>
        <p:spPr>
          <a:xfrm>
            <a:off x="2103503" y="2746485"/>
            <a:ext cx="5040559" cy="597359"/>
          </a:xfrm>
          <a:prstGeom prst="rect">
            <a:avLst/>
          </a:prstGeom>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ct val="100000"/>
              </a:lnSpc>
              <a:spcBef>
                <a:spcPts val="0"/>
              </a:spcBef>
              <a:buClr>
                <a:schemeClr val="accent4">
                  <a:lumMod val="20000"/>
                  <a:lumOff val="80000"/>
                </a:schemeClr>
              </a:buClr>
              <a:buNone/>
              <a:defRPr/>
            </a:pPr>
            <a:r>
              <a:rPr lang="el-GR" sz="3600" i="1" dirty="0">
                <a:solidFill>
                  <a:schemeClr val="bg1"/>
                </a:solidFill>
                <a:latin typeface="Impact" panose="020B0806030902050204" pitchFamily="34" charset="0"/>
                <a:cs typeface="+mn-cs"/>
              </a:rPr>
              <a:t>ΔΗΜΟΠΡΑΤΗΣΕΙΣ</a:t>
            </a:r>
            <a:r>
              <a:rPr lang="en-US" sz="3600" i="1" dirty="0">
                <a:solidFill>
                  <a:schemeClr val="bg1"/>
                </a:solidFill>
                <a:latin typeface="Impact" panose="020B0806030902050204" pitchFamily="34" charset="0"/>
                <a:cs typeface="+mn-cs"/>
              </a:rPr>
              <a:t>  </a:t>
            </a:r>
            <a:r>
              <a:rPr kumimoji="0" lang="el-GR" sz="3600" i="1" u="none" strike="noStrike" kern="1200" cap="none" spc="0" normalizeH="0" baseline="0" noProof="0" dirty="0">
                <a:ln>
                  <a:noFill/>
                </a:ln>
                <a:solidFill>
                  <a:schemeClr val="bg1"/>
                </a:solidFill>
                <a:effectLst/>
                <a:uLnTx/>
                <a:uFillTx/>
                <a:latin typeface="Impact" panose="020B0806030902050204" pitchFamily="34" charset="0"/>
                <a:cs typeface="+mn-cs"/>
              </a:rPr>
              <a:t>€2,3 δισ. </a:t>
            </a:r>
          </a:p>
        </p:txBody>
      </p:sp>
      <p:sp>
        <p:nvSpPr>
          <p:cNvPr id="21" name="Θέση περιεχομένου 2"/>
          <p:cNvSpPr txBox="1"/>
          <p:nvPr/>
        </p:nvSpPr>
        <p:spPr>
          <a:xfrm>
            <a:off x="1743462" y="1988840"/>
            <a:ext cx="4896542" cy="597359"/>
          </a:xfrm>
          <a:prstGeom prst="rect">
            <a:avLst/>
          </a:prstGeom>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ct val="100000"/>
              </a:lnSpc>
              <a:spcBef>
                <a:spcPts val="0"/>
              </a:spcBef>
              <a:buClr>
                <a:schemeClr val="accent4">
                  <a:lumMod val="20000"/>
                  <a:lumOff val="80000"/>
                </a:schemeClr>
              </a:buClr>
              <a:buNone/>
              <a:defRPr/>
            </a:pPr>
            <a:r>
              <a:rPr lang="el-GR" sz="3600" i="1" dirty="0">
                <a:solidFill>
                  <a:srgbClr val="003366"/>
                </a:solidFill>
                <a:latin typeface="Impact" panose="020B0806030902050204" pitchFamily="34" charset="0"/>
                <a:cs typeface="+mn-cs"/>
              </a:rPr>
              <a:t>ΕΝΤΑΞΕΙΣ</a:t>
            </a:r>
            <a:r>
              <a:rPr lang="en-US" sz="3600" i="1" dirty="0">
                <a:solidFill>
                  <a:srgbClr val="003366"/>
                </a:solidFill>
                <a:latin typeface="Impact" panose="020B0806030902050204" pitchFamily="34" charset="0"/>
                <a:cs typeface="+mn-cs"/>
              </a:rPr>
              <a:t>  </a:t>
            </a:r>
            <a:r>
              <a:rPr lang="el-GR" sz="3600" i="1" dirty="0">
                <a:solidFill>
                  <a:srgbClr val="003366"/>
                </a:solidFill>
                <a:latin typeface="Impact" panose="020B0806030902050204" pitchFamily="34" charset="0"/>
              </a:rPr>
              <a:t>€</a:t>
            </a:r>
            <a:r>
              <a:rPr lang="el-GR" sz="4400" i="1" dirty="0">
                <a:solidFill>
                  <a:srgbClr val="003366"/>
                </a:solidFill>
                <a:latin typeface="Impact" panose="020B0806030902050204" pitchFamily="34" charset="0"/>
              </a:rPr>
              <a:t>3,5 </a:t>
            </a:r>
            <a:r>
              <a:rPr lang="el-GR" sz="3600" i="1" dirty="0">
                <a:solidFill>
                  <a:srgbClr val="003366"/>
                </a:solidFill>
                <a:latin typeface="Impact" panose="020B0806030902050204" pitchFamily="34" charset="0"/>
              </a:rPr>
              <a:t>δισ.</a:t>
            </a:r>
            <a:r>
              <a:rPr lang="el-GR" sz="4000" i="1" dirty="0">
                <a:solidFill>
                  <a:srgbClr val="003366"/>
                </a:solidFill>
                <a:latin typeface="Impact" panose="020B0806030902050204" pitchFamily="34" charset="0"/>
              </a:rPr>
              <a:t> </a:t>
            </a:r>
            <a:endParaRPr lang="el-GR" sz="4000" i="1" dirty="0">
              <a:solidFill>
                <a:srgbClr val="003366"/>
              </a:solidFill>
              <a:latin typeface="Impact" panose="020B0806030902050204" pitchFamily="34" charset="0"/>
              <a:cs typeface="+mn-cs"/>
            </a:endParaRPr>
          </a:p>
        </p:txBody>
      </p:sp>
      <p:sp>
        <p:nvSpPr>
          <p:cNvPr id="22" name="TextBox 21"/>
          <p:cNvSpPr txBox="1"/>
          <p:nvPr/>
        </p:nvSpPr>
        <p:spPr>
          <a:xfrm>
            <a:off x="5086300" y="5653761"/>
            <a:ext cx="6768752" cy="769441"/>
          </a:xfrm>
          <a:prstGeom prst="rect">
            <a:avLst/>
          </a:prstGeom>
          <a:noFill/>
        </p:spPr>
        <p:txBody>
          <a:bodyPr wrap="square" rtlCol="0">
            <a:spAutoFit/>
          </a:bodyPr>
          <a:lstStyle/>
          <a:p>
            <a:r>
              <a:rPr lang="el-GR" sz="4400" i="1" dirty="0">
                <a:solidFill>
                  <a:srgbClr val="003366"/>
                </a:solidFill>
                <a:latin typeface="Impact" panose="020B0806030902050204" pitchFamily="34" charset="0"/>
              </a:rPr>
              <a:t>ανεβάζουμε ταχύτητα </a:t>
            </a:r>
            <a:endParaRPr lang="en-US" sz="4400" i="1" dirty="0">
              <a:solidFill>
                <a:srgbClr val="003366"/>
              </a:solidFill>
              <a:latin typeface="Impact" panose="020B0806030902050204" pitchFamily="34" charset="0"/>
            </a:endParaRPr>
          </a:p>
        </p:txBody>
      </p:sp>
      <p:grpSp>
        <p:nvGrpSpPr>
          <p:cNvPr id="44" name="Group 43"/>
          <p:cNvGrpSpPr/>
          <p:nvPr/>
        </p:nvGrpSpPr>
        <p:grpSpPr>
          <a:xfrm>
            <a:off x="-26268" y="4438369"/>
            <a:ext cx="4145994" cy="294363"/>
            <a:chOff x="-139814" y="5260434"/>
            <a:chExt cx="4145994" cy="294363"/>
          </a:xfrm>
          <a:solidFill>
            <a:srgbClr val="003366"/>
          </a:solidFill>
        </p:grpSpPr>
        <p:sp>
          <p:nvSpPr>
            <p:cNvPr id="33" name="Rectangle 31"/>
            <p:cNvSpPr/>
            <p:nvPr/>
          </p:nvSpPr>
          <p:spPr>
            <a:xfrm>
              <a:off x="3213213" y="5260434"/>
              <a:ext cx="792967" cy="294363"/>
            </a:xfrm>
            <a:custGeom>
              <a:avLst/>
              <a:gdLst>
                <a:gd name="connsiteX0" fmla="*/ 0 w 1656184"/>
                <a:gd name="connsiteY0" fmla="*/ 0 h 504056"/>
                <a:gd name="connsiteX1" fmla="*/ 1656184 w 1656184"/>
                <a:gd name="connsiteY1" fmla="*/ 0 h 504056"/>
                <a:gd name="connsiteX2" fmla="*/ 1656184 w 1656184"/>
                <a:gd name="connsiteY2" fmla="*/ 504056 h 504056"/>
                <a:gd name="connsiteX3" fmla="*/ 0 w 1656184"/>
                <a:gd name="connsiteY3" fmla="*/ 504056 h 504056"/>
                <a:gd name="connsiteX4" fmla="*/ 0 w 1656184"/>
                <a:gd name="connsiteY4" fmla="*/ 0 h 504056"/>
                <a:gd name="connsiteX0-1" fmla="*/ 0 w 1944942"/>
                <a:gd name="connsiteY0-2" fmla="*/ 0 h 504056"/>
                <a:gd name="connsiteX1-3" fmla="*/ 1944942 w 1944942"/>
                <a:gd name="connsiteY1-4" fmla="*/ 0 h 504056"/>
                <a:gd name="connsiteX2-5" fmla="*/ 1656184 w 1944942"/>
                <a:gd name="connsiteY2-6" fmla="*/ 504056 h 504056"/>
                <a:gd name="connsiteX3-7" fmla="*/ 0 w 1944942"/>
                <a:gd name="connsiteY3-8" fmla="*/ 504056 h 504056"/>
                <a:gd name="connsiteX4-9" fmla="*/ 0 w 1944942"/>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44942" h="504056">
                  <a:moveTo>
                    <a:pt x="0" y="0"/>
                  </a:moveTo>
                  <a:lnTo>
                    <a:pt x="1944942" y="0"/>
                  </a:lnTo>
                  <a:lnTo>
                    <a:pt x="1656184" y="504056"/>
                  </a:lnTo>
                  <a:lnTo>
                    <a:pt x="0" y="50405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39814" y="5260434"/>
              <a:ext cx="3720282" cy="2943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26268" y="3680724"/>
            <a:ext cx="3330990" cy="294363"/>
            <a:chOff x="-139814" y="4502789"/>
            <a:chExt cx="3330990" cy="294363"/>
          </a:xfrm>
        </p:grpSpPr>
        <p:sp>
          <p:nvSpPr>
            <p:cNvPr id="35" name="Rectangle 31"/>
            <p:cNvSpPr/>
            <p:nvPr/>
          </p:nvSpPr>
          <p:spPr>
            <a:xfrm>
              <a:off x="2398209" y="4502789"/>
              <a:ext cx="792967" cy="294363"/>
            </a:xfrm>
            <a:custGeom>
              <a:avLst/>
              <a:gdLst>
                <a:gd name="connsiteX0" fmla="*/ 0 w 1656184"/>
                <a:gd name="connsiteY0" fmla="*/ 0 h 504056"/>
                <a:gd name="connsiteX1" fmla="*/ 1656184 w 1656184"/>
                <a:gd name="connsiteY1" fmla="*/ 0 h 504056"/>
                <a:gd name="connsiteX2" fmla="*/ 1656184 w 1656184"/>
                <a:gd name="connsiteY2" fmla="*/ 504056 h 504056"/>
                <a:gd name="connsiteX3" fmla="*/ 0 w 1656184"/>
                <a:gd name="connsiteY3" fmla="*/ 504056 h 504056"/>
                <a:gd name="connsiteX4" fmla="*/ 0 w 1656184"/>
                <a:gd name="connsiteY4" fmla="*/ 0 h 504056"/>
                <a:gd name="connsiteX0-1" fmla="*/ 0 w 1944942"/>
                <a:gd name="connsiteY0-2" fmla="*/ 0 h 504056"/>
                <a:gd name="connsiteX1-3" fmla="*/ 1944942 w 1944942"/>
                <a:gd name="connsiteY1-4" fmla="*/ 0 h 504056"/>
                <a:gd name="connsiteX2-5" fmla="*/ 1656184 w 1944942"/>
                <a:gd name="connsiteY2-6" fmla="*/ 504056 h 504056"/>
                <a:gd name="connsiteX3-7" fmla="*/ 0 w 1944942"/>
                <a:gd name="connsiteY3-8" fmla="*/ 504056 h 504056"/>
                <a:gd name="connsiteX4-9" fmla="*/ 0 w 1944942"/>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44942" h="504056">
                  <a:moveTo>
                    <a:pt x="0" y="0"/>
                  </a:moveTo>
                  <a:lnTo>
                    <a:pt x="1944942" y="0"/>
                  </a:lnTo>
                  <a:lnTo>
                    <a:pt x="1656184" y="504056"/>
                  </a:lnTo>
                  <a:lnTo>
                    <a:pt x="0" y="50405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139814" y="4502789"/>
              <a:ext cx="2905278" cy="294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6268" y="2933187"/>
            <a:ext cx="2215946" cy="294363"/>
            <a:chOff x="-139814" y="3755252"/>
            <a:chExt cx="2215946" cy="294363"/>
          </a:xfrm>
          <a:solidFill>
            <a:srgbClr val="003366"/>
          </a:solidFill>
        </p:grpSpPr>
        <p:sp>
          <p:nvSpPr>
            <p:cNvPr id="37" name="Rectangle 31"/>
            <p:cNvSpPr/>
            <p:nvPr/>
          </p:nvSpPr>
          <p:spPr>
            <a:xfrm>
              <a:off x="1283165" y="3755252"/>
              <a:ext cx="792967" cy="294363"/>
            </a:xfrm>
            <a:custGeom>
              <a:avLst/>
              <a:gdLst>
                <a:gd name="connsiteX0" fmla="*/ 0 w 1656184"/>
                <a:gd name="connsiteY0" fmla="*/ 0 h 504056"/>
                <a:gd name="connsiteX1" fmla="*/ 1656184 w 1656184"/>
                <a:gd name="connsiteY1" fmla="*/ 0 h 504056"/>
                <a:gd name="connsiteX2" fmla="*/ 1656184 w 1656184"/>
                <a:gd name="connsiteY2" fmla="*/ 504056 h 504056"/>
                <a:gd name="connsiteX3" fmla="*/ 0 w 1656184"/>
                <a:gd name="connsiteY3" fmla="*/ 504056 h 504056"/>
                <a:gd name="connsiteX4" fmla="*/ 0 w 1656184"/>
                <a:gd name="connsiteY4" fmla="*/ 0 h 504056"/>
                <a:gd name="connsiteX0-1" fmla="*/ 0 w 1944942"/>
                <a:gd name="connsiteY0-2" fmla="*/ 0 h 504056"/>
                <a:gd name="connsiteX1-3" fmla="*/ 1944942 w 1944942"/>
                <a:gd name="connsiteY1-4" fmla="*/ 0 h 504056"/>
                <a:gd name="connsiteX2-5" fmla="*/ 1656184 w 1944942"/>
                <a:gd name="connsiteY2-6" fmla="*/ 504056 h 504056"/>
                <a:gd name="connsiteX3-7" fmla="*/ 0 w 1944942"/>
                <a:gd name="connsiteY3-8" fmla="*/ 504056 h 504056"/>
                <a:gd name="connsiteX4-9" fmla="*/ 0 w 1944942"/>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44942" h="504056">
                  <a:moveTo>
                    <a:pt x="0" y="0"/>
                  </a:moveTo>
                  <a:lnTo>
                    <a:pt x="1944942" y="0"/>
                  </a:lnTo>
                  <a:lnTo>
                    <a:pt x="1656184" y="504056"/>
                  </a:lnTo>
                  <a:lnTo>
                    <a:pt x="0" y="50405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139814" y="3755252"/>
              <a:ext cx="1790234" cy="2943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6268" y="2175542"/>
            <a:ext cx="1913746" cy="294363"/>
            <a:chOff x="-139814" y="2997607"/>
            <a:chExt cx="1913746" cy="294363"/>
          </a:xfrm>
        </p:grpSpPr>
        <p:sp>
          <p:nvSpPr>
            <p:cNvPr id="39" name="Rectangle 31"/>
            <p:cNvSpPr/>
            <p:nvPr/>
          </p:nvSpPr>
          <p:spPr>
            <a:xfrm>
              <a:off x="980965" y="2997607"/>
              <a:ext cx="792967" cy="294363"/>
            </a:xfrm>
            <a:custGeom>
              <a:avLst/>
              <a:gdLst>
                <a:gd name="connsiteX0" fmla="*/ 0 w 1656184"/>
                <a:gd name="connsiteY0" fmla="*/ 0 h 504056"/>
                <a:gd name="connsiteX1" fmla="*/ 1656184 w 1656184"/>
                <a:gd name="connsiteY1" fmla="*/ 0 h 504056"/>
                <a:gd name="connsiteX2" fmla="*/ 1656184 w 1656184"/>
                <a:gd name="connsiteY2" fmla="*/ 504056 h 504056"/>
                <a:gd name="connsiteX3" fmla="*/ 0 w 1656184"/>
                <a:gd name="connsiteY3" fmla="*/ 504056 h 504056"/>
                <a:gd name="connsiteX4" fmla="*/ 0 w 1656184"/>
                <a:gd name="connsiteY4" fmla="*/ 0 h 504056"/>
                <a:gd name="connsiteX0-1" fmla="*/ 0 w 1944942"/>
                <a:gd name="connsiteY0-2" fmla="*/ 0 h 504056"/>
                <a:gd name="connsiteX1-3" fmla="*/ 1944942 w 1944942"/>
                <a:gd name="connsiteY1-4" fmla="*/ 0 h 504056"/>
                <a:gd name="connsiteX2-5" fmla="*/ 1656184 w 1944942"/>
                <a:gd name="connsiteY2-6" fmla="*/ 504056 h 504056"/>
                <a:gd name="connsiteX3-7" fmla="*/ 0 w 1944942"/>
                <a:gd name="connsiteY3-8" fmla="*/ 504056 h 504056"/>
                <a:gd name="connsiteX4-9" fmla="*/ 0 w 1944942"/>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44942" h="504056">
                  <a:moveTo>
                    <a:pt x="0" y="0"/>
                  </a:moveTo>
                  <a:lnTo>
                    <a:pt x="1944942" y="0"/>
                  </a:lnTo>
                  <a:lnTo>
                    <a:pt x="1656184" y="504056"/>
                  </a:lnTo>
                  <a:lnTo>
                    <a:pt x="0" y="50405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139814" y="2997607"/>
              <a:ext cx="1488034" cy="294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Arc 48"/>
          <p:cNvSpPr/>
          <p:nvPr/>
        </p:nvSpPr>
        <p:spPr>
          <a:xfrm>
            <a:off x="6136958" y="6412185"/>
            <a:ext cx="3816424" cy="329183"/>
          </a:xfrm>
          <a:prstGeom prst="arc">
            <a:avLst>
              <a:gd name="adj1" fmla="val 10974449"/>
              <a:gd name="adj2" fmla="val 21340733"/>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33772" y="1844824"/>
            <a:ext cx="11394745" cy="1511057"/>
            <a:chOff x="333772" y="1541812"/>
            <a:chExt cx="11394745" cy="1511057"/>
          </a:xfrm>
        </p:grpSpPr>
        <p:pic>
          <p:nvPicPr>
            <p:cNvPr id="32" name="Picture 31" descr="A picture containing outdoor, road, ground, tre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0053" b="44294"/>
            <a:stretch>
              <a:fillRect/>
            </a:stretch>
          </p:blipFill>
          <p:spPr>
            <a:xfrm>
              <a:off x="333772" y="1541812"/>
              <a:ext cx="2439873" cy="1511057"/>
            </a:xfrm>
            <a:prstGeom prst="rect">
              <a:avLst/>
            </a:prstGeom>
          </p:spPr>
        </p:pic>
        <p:pic>
          <p:nvPicPr>
            <p:cNvPr id="34" name="Picture 33" descr="A bus parked on a road&#10;&#10;Description automatically generated with low confidence"/>
            <p:cNvPicPr>
              <a:picLocks noChangeAspect="1"/>
            </p:cNvPicPr>
            <p:nvPr/>
          </p:nvPicPr>
          <p:blipFill rotWithShape="1">
            <a:blip r:embed="rId3" cstate="print">
              <a:extLst>
                <a:ext uri="{28A0092B-C50C-407E-A947-70E740481C1C}">
                  <a14:useLocalDpi xmlns:a14="http://schemas.microsoft.com/office/drawing/2010/main" val="0"/>
                </a:ext>
              </a:extLst>
            </a:blip>
            <a:srcRect l="5775" t="16443" r="34027" b="17279"/>
            <a:stretch>
              <a:fillRect/>
            </a:stretch>
          </p:blipFill>
          <p:spPr>
            <a:xfrm>
              <a:off x="9288644" y="1541812"/>
              <a:ext cx="2439873" cy="1511057"/>
            </a:xfrm>
            <a:prstGeom prst="rect">
              <a:avLst/>
            </a:prstGeom>
          </p:spPr>
        </p:pic>
        <p:pic>
          <p:nvPicPr>
            <p:cNvPr id="30" name="Picture 29" descr="A picture containing tree, grass, outdoor, sky&#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b="8692"/>
            <a:stretch>
              <a:fillRect/>
            </a:stretch>
          </p:blipFill>
          <p:spPr>
            <a:xfrm>
              <a:off x="7044553" y="1541812"/>
              <a:ext cx="2442949" cy="1511057"/>
            </a:xfrm>
            <a:prstGeom prst="rect">
              <a:avLst/>
            </a:prstGeom>
          </p:spPr>
        </p:pic>
        <p:pic>
          <p:nvPicPr>
            <p:cNvPr id="28" name="Picture 27" descr="A picture containing outdoor, sky, outdoor object, solar cell&#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b="6540"/>
            <a:stretch>
              <a:fillRect/>
            </a:stretch>
          </p:blipFill>
          <p:spPr>
            <a:xfrm>
              <a:off x="4819193" y="1541812"/>
              <a:ext cx="2442949" cy="1511057"/>
            </a:xfrm>
            <a:prstGeom prst="rect">
              <a:avLst/>
            </a:prstGeom>
          </p:spPr>
        </p:pic>
        <p:pic>
          <p:nvPicPr>
            <p:cNvPr id="26" name="Picture 25" descr="A close-up of a pipe&#10;&#10;Description automatically generated with low confidence"/>
            <p:cNvPicPr>
              <a:picLocks noChangeAspect="1"/>
            </p:cNvPicPr>
            <p:nvPr/>
          </p:nvPicPr>
          <p:blipFill rotWithShape="1">
            <a:blip r:embed="rId6" cstate="print">
              <a:extLst>
                <a:ext uri="{28A0092B-C50C-407E-A947-70E740481C1C}">
                  <a14:useLocalDpi xmlns:a14="http://schemas.microsoft.com/office/drawing/2010/main" val="0"/>
                </a:ext>
              </a:extLst>
            </a:blip>
            <a:srcRect l="7897" b="5051"/>
            <a:stretch>
              <a:fillRect/>
            </a:stretch>
          </p:blipFill>
          <p:spPr>
            <a:xfrm>
              <a:off x="2575101" y="1541812"/>
              <a:ext cx="2442950" cy="1511057"/>
            </a:xfrm>
            <a:prstGeom prst="rect">
              <a:avLst/>
            </a:prstGeom>
          </p:spPr>
        </p:pic>
      </p:grpSp>
      <p:sp>
        <p:nvSpPr>
          <p:cNvPr id="3" name="Τίτλος 1"/>
          <p:cNvSpPr txBox="1"/>
          <p:nvPr/>
        </p:nvSpPr>
        <p:spPr>
          <a:xfrm>
            <a:off x="837982" y="365126"/>
            <a:ext cx="105128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Calibri" panose="020F0502020204030204" pitchFamily="34" charset="0"/>
                <a:ea typeface="+mj-ea"/>
                <a:cs typeface="Calibri" panose="020F0502020204030204" pitchFamily="34" charset="0"/>
              </a:defRPr>
            </a:lvl1pPr>
          </a:lstStyle>
          <a:p>
            <a:r>
              <a:rPr lang="el-GR" b="1">
                <a:solidFill>
                  <a:schemeClr val="tx2">
                    <a:lumMod val="75000"/>
                  </a:schemeClr>
                </a:solidFill>
              </a:rPr>
              <a:t>Β3.1. Πρόγραμμα «Αντώνης Τρίτσης» </a:t>
            </a:r>
            <a:endParaRPr lang="en-US" sz="1800" b="1" dirty="0">
              <a:solidFill>
                <a:schemeClr val="tx2">
                  <a:lumMod val="75000"/>
                </a:schemeClr>
              </a:solidFill>
              <a:latin typeface="+mj-lt"/>
            </a:endParaRPr>
          </a:p>
        </p:txBody>
      </p:sp>
      <p:sp>
        <p:nvSpPr>
          <p:cNvPr id="10" name="Θέση περιεχομένου 2"/>
          <p:cNvSpPr txBox="1"/>
          <p:nvPr/>
        </p:nvSpPr>
        <p:spPr>
          <a:xfrm>
            <a:off x="693812" y="4202845"/>
            <a:ext cx="1800200" cy="2322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2">
                  <a:lumMod val="60000"/>
                  <a:lumOff val="40000"/>
                </a:schemeClr>
              </a:buClr>
              <a:buNone/>
            </a:pPr>
            <a:r>
              <a:rPr lang="el-GR" sz="1600" dirty="0">
                <a:solidFill>
                  <a:schemeClr val="tx2">
                    <a:lumMod val="75000"/>
                  </a:schemeClr>
                </a:solidFill>
                <a:latin typeface="+mn-lt"/>
              </a:rPr>
              <a:t>μήκος αγροτικού οδικού δικτύου</a:t>
            </a:r>
          </a:p>
          <a:p>
            <a:pPr marL="0" indent="0">
              <a:lnSpc>
                <a:spcPct val="100000"/>
              </a:lnSpc>
              <a:buClr>
                <a:schemeClr val="tx2">
                  <a:lumMod val="60000"/>
                  <a:lumOff val="40000"/>
                </a:schemeClr>
              </a:buClr>
              <a:buNone/>
            </a:pPr>
            <a:r>
              <a:rPr lang="el-GR" sz="1400" b="1" i="1" dirty="0">
                <a:solidFill>
                  <a:srgbClr val="0070C0"/>
                </a:solidFill>
                <a:latin typeface="+mn-lt"/>
              </a:rPr>
              <a:t>περίπου 2 φόρες η απόσταση Αθήνας - </a:t>
            </a:r>
            <a:r>
              <a:rPr lang="el-GR" sz="1400" b="1" i="1" dirty="0" err="1">
                <a:solidFill>
                  <a:srgbClr val="0070C0"/>
                </a:solidFill>
                <a:latin typeface="+mn-lt"/>
              </a:rPr>
              <a:t>Καζαμπλάνκα</a:t>
            </a:r>
            <a:r>
              <a:rPr lang="el-GR" sz="1400" b="1" i="1" dirty="0">
                <a:solidFill>
                  <a:srgbClr val="0070C0"/>
                </a:solidFill>
                <a:latin typeface="+mn-lt"/>
              </a:rPr>
              <a:t> </a:t>
            </a:r>
          </a:p>
          <a:p>
            <a:pPr marL="0" indent="0">
              <a:lnSpc>
                <a:spcPct val="100000"/>
              </a:lnSpc>
              <a:buClr>
                <a:schemeClr val="tx2">
                  <a:lumMod val="60000"/>
                  <a:lumOff val="40000"/>
                </a:schemeClr>
              </a:buClr>
              <a:buNone/>
            </a:pPr>
            <a:r>
              <a:rPr lang="el-GR" sz="1600" dirty="0">
                <a:solidFill>
                  <a:schemeClr val="tx2">
                    <a:lumMod val="75000"/>
                  </a:schemeClr>
                </a:solidFill>
                <a:latin typeface="+mn-lt"/>
              </a:rPr>
              <a:t> </a:t>
            </a:r>
            <a:endParaRPr lang="en-US" sz="1600" dirty="0">
              <a:solidFill>
                <a:schemeClr val="tx2">
                  <a:lumMod val="75000"/>
                </a:schemeClr>
              </a:solidFill>
              <a:latin typeface="+mn-lt"/>
            </a:endParaRPr>
          </a:p>
          <a:p>
            <a:pPr marL="0" indent="0">
              <a:lnSpc>
                <a:spcPct val="100000"/>
              </a:lnSpc>
              <a:buClr>
                <a:schemeClr val="tx2">
                  <a:lumMod val="60000"/>
                  <a:lumOff val="40000"/>
                </a:schemeClr>
              </a:buClr>
              <a:buNone/>
            </a:pPr>
            <a:endParaRPr lang="en-US" sz="1600" dirty="0">
              <a:solidFill>
                <a:schemeClr val="tx1">
                  <a:lumMod val="85000"/>
                  <a:lumOff val="15000"/>
                </a:schemeClr>
              </a:solidFill>
              <a:latin typeface="+mn-lt"/>
            </a:endParaRPr>
          </a:p>
        </p:txBody>
      </p:sp>
      <p:sp>
        <p:nvSpPr>
          <p:cNvPr id="11" name="Θέση περιεχομένου 2"/>
          <p:cNvSpPr txBox="1"/>
          <p:nvPr/>
        </p:nvSpPr>
        <p:spPr>
          <a:xfrm>
            <a:off x="2962064" y="4202845"/>
            <a:ext cx="1800200" cy="2322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2">
                  <a:lumMod val="60000"/>
                  <a:lumOff val="40000"/>
                </a:schemeClr>
              </a:buClr>
              <a:buNone/>
            </a:pPr>
            <a:r>
              <a:rPr lang="el-GR" sz="1600" dirty="0">
                <a:solidFill>
                  <a:schemeClr val="tx1">
                    <a:lumMod val="85000"/>
                    <a:lumOff val="15000"/>
                  </a:schemeClr>
                </a:solidFill>
                <a:latin typeface="+mn-lt"/>
              </a:rPr>
              <a:t>μήκος νέων αγωγών ύδρευσης</a:t>
            </a:r>
          </a:p>
          <a:p>
            <a:pPr marL="0" indent="0">
              <a:lnSpc>
                <a:spcPct val="100000"/>
              </a:lnSpc>
              <a:buClr>
                <a:schemeClr val="tx2">
                  <a:lumMod val="60000"/>
                  <a:lumOff val="40000"/>
                </a:schemeClr>
              </a:buClr>
              <a:buNone/>
            </a:pPr>
            <a:r>
              <a:rPr lang="el-GR" sz="1400" b="1" i="1" dirty="0">
                <a:solidFill>
                  <a:srgbClr val="0070C0"/>
                </a:solidFill>
                <a:latin typeface="+mn-lt"/>
              </a:rPr>
              <a:t>εξοικονομούνται ετησίως 12.500.000 m3 πόσιμου νερού που ισοδυναμούν με την ετήσια ζήτηση μίας πόλης 135.000 κατοίκων</a:t>
            </a:r>
          </a:p>
          <a:p>
            <a:pPr marL="0" indent="0">
              <a:lnSpc>
                <a:spcPct val="100000"/>
              </a:lnSpc>
              <a:buClr>
                <a:schemeClr val="tx2">
                  <a:lumMod val="60000"/>
                  <a:lumOff val="40000"/>
                </a:schemeClr>
              </a:buClr>
              <a:buNone/>
            </a:pPr>
            <a:r>
              <a:rPr lang="el-GR" sz="1600" dirty="0">
                <a:solidFill>
                  <a:schemeClr val="tx1">
                    <a:lumMod val="85000"/>
                    <a:lumOff val="15000"/>
                  </a:schemeClr>
                </a:solidFill>
                <a:latin typeface="+mn-lt"/>
              </a:rPr>
              <a:t> </a:t>
            </a:r>
            <a:endParaRPr lang="en-US" sz="1600" dirty="0">
              <a:solidFill>
                <a:schemeClr val="tx1">
                  <a:lumMod val="85000"/>
                  <a:lumOff val="15000"/>
                </a:schemeClr>
              </a:solidFill>
              <a:latin typeface="+mn-lt"/>
            </a:endParaRPr>
          </a:p>
        </p:txBody>
      </p:sp>
      <p:sp>
        <p:nvSpPr>
          <p:cNvPr id="12" name="Θέση περιεχομένου 2"/>
          <p:cNvSpPr txBox="1"/>
          <p:nvPr/>
        </p:nvSpPr>
        <p:spPr>
          <a:xfrm>
            <a:off x="5230316" y="4200968"/>
            <a:ext cx="1800200" cy="2323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2">
                  <a:lumMod val="60000"/>
                  <a:lumOff val="40000"/>
                </a:schemeClr>
              </a:buClr>
              <a:buNone/>
            </a:pPr>
            <a:r>
              <a:rPr lang="el-GR" sz="1600" dirty="0">
                <a:solidFill>
                  <a:schemeClr val="tx1">
                    <a:lumMod val="85000"/>
                    <a:lumOff val="15000"/>
                  </a:schemeClr>
                </a:solidFill>
                <a:latin typeface="+mn-lt"/>
              </a:rPr>
              <a:t>ετήσια εξοικονόμηση ενέργειας</a:t>
            </a:r>
          </a:p>
          <a:p>
            <a:pPr marL="0" indent="0">
              <a:lnSpc>
                <a:spcPct val="100000"/>
              </a:lnSpc>
              <a:buClr>
                <a:schemeClr val="tx2">
                  <a:lumMod val="60000"/>
                  <a:lumOff val="40000"/>
                </a:schemeClr>
              </a:buClr>
              <a:buNone/>
            </a:pPr>
            <a:r>
              <a:rPr lang="el-GR" sz="1400" b="1" i="1" dirty="0">
                <a:solidFill>
                  <a:srgbClr val="0070C0"/>
                </a:solidFill>
                <a:latin typeface="+mn-lt"/>
              </a:rPr>
              <a:t>ισοδυναμεί με την ετήσια πλήρη ενεργειακή κάλυψη μίας πόλης 5.000 κατοίκων</a:t>
            </a:r>
          </a:p>
          <a:p>
            <a:pPr marL="0" indent="0">
              <a:lnSpc>
                <a:spcPct val="100000"/>
              </a:lnSpc>
              <a:buClr>
                <a:schemeClr val="tx2">
                  <a:lumMod val="60000"/>
                  <a:lumOff val="40000"/>
                </a:schemeClr>
              </a:buClr>
              <a:buNone/>
            </a:pPr>
            <a:r>
              <a:rPr lang="el-GR" sz="1600" dirty="0">
                <a:solidFill>
                  <a:schemeClr val="tx1">
                    <a:lumMod val="85000"/>
                    <a:lumOff val="15000"/>
                  </a:schemeClr>
                </a:solidFill>
                <a:latin typeface="+mn-lt"/>
              </a:rPr>
              <a:t> </a:t>
            </a:r>
            <a:endParaRPr lang="en-US" sz="1600" dirty="0">
              <a:solidFill>
                <a:schemeClr val="tx1">
                  <a:lumMod val="85000"/>
                  <a:lumOff val="15000"/>
                </a:schemeClr>
              </a:solidFill>
              <a:latin typeface="+mn-lt"/>
            </a:endParaRPr>
          </a:p>
        </p:txBody>
      </p:sp>
      <p:sp>
        <p:nvSpPr>
          <p:cNvPr id="13" name="Θέση περιεχομένου 2"/>
          <p:cNvSpPr txBox="1"/>
          <p:nvPr/>
        </p:nvSpPr>
        <p:spPr>
          <a:xfrm>
            <a:off x="7498568" y="4202846"/>
            <a:ext cx="1715053" cy="2322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2">
                  <a:lumMod val="60000"/>
                  <a:lumOff val="40000"/>
                </a:schemeClr>
              </a:buClr>
              <a:buNone/>
            </a:pPr>
            <a:r>
              <a:rPr lang="el-GR" sz="1600" dirty="0">
                <a:solidFill>
                  <a:schemeClr val="tx1">
                    <a:lumMod val="85000"/>
                    <a:lumOff val="15000"/>
                  </a:schemeClr>
                </a:solidFill>
                <a:latin typeface="+mn-lt"/>
              </a:rPr>
              <a:t>υπαίθριων χώρων σε αστικές περιοχές</a:t>
            </a:r>
          </a:p>
          <a:p>
            <a:pPr marL="0" indent="0">
              <a:lnSpc>
                <a:spcPct val="100000"/>
              </a:lnSpc>
              <a:buClr>
                <a:schemeClr val="tx2">
                  <a:lumMod val="60000"/>
                  <a:lumOff val="40000"/>
                </a:schemeClr>
              </a:buClr>
              <a:buNone/>
            </a:pPr>
            <a:r>
              <a:rPr lang="el-GR" sz="1400" b="1" i="1" dirty="0">
                <a:solidFill>
                  <a:srgbClr val="0070C0"/>
                </a:solidFill>
                <a:latin typeface="+mn-lt"/>
              </a:rPr>
              <a:t>2,5 φορές περισσότερα από την έκταση του Μητροπολιτικού Πάρκου της Αθήνας “Αντώνης Τρίτσης”</a:t>
            </a:r>
          </a:p>
          <a:p>
            <a:pPr marL="0" indent="0">
              <a:lnSpc>
                <a:spcPct val="100000"/>
              </a:lnSpc>
              <a:buClr>
                <a:schemeClr val="tx2">
                  <a:lumMod val="60000"/>
                  <a:lumOff val="40000"/>
                </a:schemeClr>
              </a:buClr>
              <a:buNone/>
            </a:pPr>
            <a:endParaRPr lang="en-US" sz="1600" dirty="0">
              <a:solidFill>
                <a:schemeClr val="tx1">
                  <a:lumMod val="85000"/>
                  <a:lumOff val="15000"/>
                </a:schemeClr>
              </a:solidFill>
              <a:latin typeface="+mn-lt"/>
            </a:endParaRPr>
          </a:p>
        </p:txBody>
      </p:sp>
      <p:sp>
        <p:nvSpPr>
          <p:cNvPr id="14" name="Θέση περιεχομένου 2"/>
          <p:cNvSpPr txBox="1"/>
          <p:nvPr/>
        </p:nvSpPr>
        <p:spPr>
          <a:xfrm>
            <a:off x="7498568" y="3284985"/>
            <a:ext cx="1715053" cy="936104"/>
          </a:xfrm>
          <a:prstGeom prst="rect">
            <a:avLst/>
          </a:prstGeom>
          <a:ln>
            <a:solidFill>
              <a:srgbClr val="00B0F0"/>
            </a:solidFill>
          </a:ln>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ts val="2000"/>
              </a:lnSpc>
              <a:spcBef>
                <a:spcPts val="0"/>
              </a:spcBef>
              <a:buClr>
                <a:schemeClr val="accent4">
                  <a:lumMod val="20000"/>
                  <a:lumOff val="80000"/>
                </a:schemeClr>
              </a:buClr>
              <a:buFont typeface="Arial" panose="020B0604020202020204" pitchFamily="34" charset="0"/>
              <a:buNone/>
              <a:defRPr/>
            </a:pPr>
            <a:r>
              <a:rPr lang="en-US" sz="3200" dirty="0">
                <a:solidFill>
                  <a:schemeClr val="accent1">
                    <a:lumMod val="75000"/>
                  </a:schemeClr>
                </a:solidFill>
                <a:latin typeface="Impact" panose="020B0806030902050204" pitchFamily="34" charset="0"/>
                <a:cs typeface="+mn-cs"/>
              </a:rPr>
              <a:t>3.</a:t>
            </a:r>
            <a:r>
              <a:rPr lang="el-GR" altLang="en-US" sz="3200" dirty="0">
                <a:solidFill>
                  <a:schemeClr val="accent1">
                    <a:lumMod val="75000"/>
                  </a:schemeClr>
                </a:solidFill>
                <a:latin typeface="Impact" panose="020B0806030902050204" pitchFamily="34" charset="0"/>
                <a:cs typeface="+mn-cs"/>
              </a:rPr>
              <a:t>20</a:t>
            </a:r>
            <a:r>
              <a:rPr lang="en-US" sz="3200" dirty="0">
                <a:solidFill>
                  <a:schemeClr val="accent1">
                    <a:lumMod val="75000"/>
                  </a:schemeClr>
                </a:solidFill>
                <a:latin typeface="Impact" panose="020B0806030902050204" pitchFamily="34" charset="0"/>
                <a:cs typeface="+mn-cs"/>
              </a:rPr>
              <a:t>0</a:t>
            </a:r>
            <a:r>
              <a:rPr lang="en-US" dirty="0">
                <a:solidFill>
                  <a:schemeClr val="accent1">
                    <a:lumMod val="75000"/>
                  </a:schemeClr>
                </a:solidFill>
                <a:latin typeface="Calibri" panose="020F0502020204030204"/>
                <a:cs typeface="+mn-cs"/>
              </a:rPr>
              <a:t> </a:t>
            </a:r>
            <a:r>
              <a:rPr lang="el-GR" dirty="0">
                <a:solidFill>
                  <a:schemeClr val="accent1">
                    <a:lumMod val="75000"/>
                  </a:schemeClr>
                </a:solidFill>
                <a:latin typeface="Calibri" panose="020F0502020204030204"/>
                <a:cs typeface="+mn-cs"/>
              </a:rPr>
              <a:t>στρέμματα</a:t>
            </a:r>
            <a:endParaRPr lang="el-GR" b="1" dirty="0">
              <a:solidFill>
                <a:schemeClr val="accent1">
                  <a:lumMod val="75000"/>
                </a:schemeClr>
              </a:solidFill>
              <a:latin typeface="Calibri" panose="020F0502020204030204"/>
              <a:cs typeface="+mn-cs"/>
            </a:endParaRPr>
          </a:p>
        </p:txBody>
      </p:sp>
      <p:sp>
        <p:nvSpPr>
          <p:cNvPr id="15" name="Θέση περιεχομένου 2"/>
          <p:cNvSpPr txBox="1"/>
          <p:nvPr/>
        </p:nvSpPr>
        <p:spPr>
          <a:xfrm>
            <a:off x="5230316" y="3284985"/>
            <a:ext cx="1800200" cy="936104"/>
          </a:xfrm>
          <a:prstGeom prst="rect">
            <a:avLst/>
          </a:prstGeom>
          <a:ln>
            <a:solidFill>
              <a:srgbClr val="00B0F0"/>
            </a:solidFill>
          </a:ln>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ts val="2000"/>
              </a:lnSpc>
              <a:spcBef>
                <a:spcPts val="0"/>
              </a:spcBef>
              <a:buClr>
                <a:schemeClr val="accent4">
                  <a:lumMod val="20000"/>
                  <a:lumOff val="80000"/>
                </a:schemeClr>
              </a:buClr>
              <a:buNone/>
              <a:defRPr/>
            </a:pPr>
            <a:r>
              <a:rPr lang="el-GR" sz="3200" dirty="0">
                <a:solidFill>
                  <a:schemeClr val="accent1">
                    <a:lumMod val="75000"/>
                  </a:schemeClr>
                </a:solidFill>
                <a:latin typeface="Impact" panose="020B0806030902050204" pitchFamily="34" charset="0"/>
                <a:cs typeface="+mn-cs"/>
              </a:rPr>
              <a:t>30</a:t>
            </a:r>
            <a:r>
              <a:rPr lang="el-GR" dirty="0">
                <a:solidFill>
                  <a:schemeClr val="accent1">
                    <a:lumMod val="75000"/>
                  </a:schemeClr>
                </a:solidFill>
                <a:latin typeface="Calibri" panose="020F0502020204030204"/>
                <a:cs typeface="+mn-cs"/>
              </a:rPr>
              <a:t> εκατ. κιλοβατώρες</a:t>
            </a:r>
            <a:endParaRPr lang="el-GR" b="1" dirty="0">
              <a:solidFill>
                <a:schemeClr val="accent1">
                  <a:lumMod val="75000"/>
                </a:schemeClr>
              </a:solidFill>
              <a:latin typeface="Calibri" panose="020F0502020204030204"/>
              <a:cs typeface="+mn-cs"/>
            </a:endParaRPr>
          </a:p>
        </p:txBody>
      </p:sp>
      <p:sp>
        <p:nvSpPr>
          <p:cNvPr id="16" name="Θέση περιεχομένου 2"/>
          <p:cNvSpPr txBox="1"/>
          <p:nvPr/>
        </p:nvSpPr>
        <p:spPr>
          <a:xfrm>
            <a:off x="2962064" y="3284985"/>
            <a:ext cx="1800200" cy="936104"/>
          </a:xfrm>
          <a:prstGeom prst="rect">
            <a:avLst/>
          </a:prstGeom>
          <a:ln>
            <a:solidFill>
              <a:srgbClr val="00B0F0"/>
            </a:solidFill>
          </a:ln>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ts val="2000"/>
              </a:lnSpc>
              <a:spcBef>
                <a:spcPts val="0"/>
              </a:spcBef>
              <a:buClr>
                <a:schemeClr val="accent4">
                  <a:lumMod val="20000"/>
                  <a:lumOff val="80000"/>
                </a:schemeClr>
              </a:buClr>
              <a:buNone/>
              <a:defRPr/>
            </a:pPr>
            <a:r>
              <a:rPr lang="el-GR" sz="3200" dirty="0">
                <a:solidFill>
                  <a:schemeClr val="accent1">
                    <a:lumMod val="75000"/>
                  </a:schemeClr>
                </a:solidFill>
                <a:latin typeface="Impact" panose="020B0806030902050204" pitchFamily="34" charset="0"/>
                <a:cs typeface="+mn-cs"/>
              </a:rPr>
              <a:t>5.600</a:t>
            </a:r>
            <a:r>
              <a:rPr lang="el-GR" dirty="0">
                <a:solidFill>
                  <a:schemeClr val="accent1">
                    <a:lumMod val="75000"/>
                  </a:schemeClr>
                </a:solidFill>
                <a:latin typeface="Calibri" panose="020F0502020204030204"/>
                <a:cs typeface="+mn-cs"/>
              </a:rPr>
              <a:t> χιλιόμετρα</a:t>
            </a:r>
            <a:endParaRPr lang="el-GR" b="1" dirty="0">
              <a:solidFill>
                <a:schemeClr val="accent1">
                  <a:lumMod val="75000"/>
                </a:schemeClr>
              </a:solidFill>
              <a:latin typeface="Calibri" panose="020F0502020204030204"/>
              <a:cs typeface="+mn-cs"/>
            </a:endParaRPr>
          </a:p>
        </p:txBody>
      </p:sp>
      <p:sp>
        <p:nvSpPr>
          <p:cNvPr id="17" name="Θέση περιεχομένου 2"/>
          <p:cNvSpPr txBox="1"/>
          <p:nvPr/>
        </p:nvSpPr>
        <p:spPr>
          <a:xfrm>
            <a:off x="693812" y="3284985"/>
            <a:ext cx="1800200" cy="936104"/>
          </a:xfrm>
          <a:prstGeom prst="rect">
            <a:avLst/>
          </a:prstGeom>
          <a:ln>
            <a:solidFill>
              <a:srgbClr val="00B0F0"/>
            </a:solidFill>
          </a:ln>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ts val="2000"/>
              </a:lnSpc>
              <a:spcBef>
                <a:spcPts val="0"/>
              </a:spcBef>
              <a:buClr>
                <a:schemeClr val="accent4">
                  <a:lumMod val="20000"/>
                  <a:lumOff val="80000"/>
                </a:schemeClr>
              </a:buClr>
              <a:buNone/>
              <a:defRPr/>
            </a:pPr>
            <a:r>
              <a:rPr lang="en-US" sz="3200" dirty="0">
                <a:solidFill>
                  <a:schemeClr val="accent1">
                    <a:lumMod val="75000"/>
                  </a:schemeClr>
                </a:solidFill>
                <a:latin typeface="Impact" panose="020B0806030902050204" pitchFamily="34" charset="0"/>
                <a:cs typeface="+mn-cs"/>
              </a:rPr>
              <a:t>5.</a:t>
            </a:r>
            <a:r>
              <a:rPr lang="el-GR" altLang="en-US" sz="3200" dirty="0">
                <a:solidFill>
                  <a:schemeClr val="accent1">
                    <a:lumMod val="75000"/>
                  </a:schemeClr>
                </a:solidFill>
                <a:latin typeface="Impact" panose="020B0806030902050204" pitchFamily="34" charset="0"/>
                <a:cs typeface="+mn-cs"/>
              </a:rPr>
              <a:t>8</a:t>
            </a:r>
            <a:r>
              <a:rPr lang="en-US" sz="3200" dirty="0">
                <a:solidFill>
                  <a:schemeClr val="accent1">
                    <a:lumMod val="75000"/>
                  </a:schemeClr>
                </a:solidFill>
                <a:latin typeface="Impact" panose="020B0806030902050204" pitchFamily="34" charset="0"/>
                <a:cs typeface="+mn-cs"/>
              </a:rPr>
              <a:t>00</a:t>
            </a:r>
            <a:r>
              <a:rPr lang="en-US" dirty="0">
                <a:solidFill>
                  <a:schemeClr val="accent1">
                    <a:lumMod val="75000"/>
                  </a:schemeClr>
                </a:solidFill>
                <a:latin typeface="Calibri" panose="020F0502020204030204"/>
                <a:cs typeface="+mn-cs"/>
              </a:rPr>
              <a:t> </a:t>
            </a:r>
            <a:r>
              <a:rPr lang="el-GR" dirty="0">
                <a:solidFill>
                  <a:schemeClr val="accent1">
                    <a:lumMod val="75000"/>
                  </a:schemeClr>
                </a:solidFill>
                <a:latin typeface="Calibri" panose="020F0502020204030204"/>
                <a:cs typeface="+mn-cs"/>
              </a:rPr>
              <a:t>χιλιόμετρα</a:t>
            </a:r>
            <a:endParaRPr lang="el-GR" b="1" dirty="0">
              <a:solidFill>
                <a:schemeClr val="accent1">
                  <a:lumMod val="75000"/>
                </a:schemeClr>
              </a:solidFill>
              <a:latin typeface="Calibri" panose="020F0502020204030204"/>
              <a:cs typeface="+mn-cs"/>
            </a:endParaRPr>
          </a:p>
        </p:txBody>
      </p:sp>
      <p:sp>
        <p:nvSpPr>
          <p:cNvPr id="18" name="Θέση περιεχομένου 2"/>
          <p:cNvSpPr txBox="1"/>
          <p:nvPr/>
        </p:nvSpPr>
        <p:spPr>
          <a:xfrm>
            <a:off x="9682249" y="4202845"/>
            <a:ext cx="1808309" cy="2322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2">
                  <a:lumMod val="60000"/>
                  <a:lumOff val="40000"/>
                </a:schemeClr>
              </a:buClr>
              <a:buNone/>
            </a:pPr>
            <a:r>
              <a:rPr lang="el-GR" sz="1600" dirty="0">
                <a:solidFill>
                  <a:schemeClr val="tx1">
                    <a:lumMod val="85000"/>
                    <a:lumOff val="15000"/>
                  </a:schemeClr>
                </a:solidFill>
                <a:latin typeface="+mn-lt"/>
              </a:rPr>
              <a:t>απορριμματοφόρα φορτηγά, λεωφορεία</a:t>
            </a:r>
          </a:p>
          <a:p>
            <a:pPr marL="0" indent="0">
              <a:lnSpc>
                <a:spcPct val="100000"/>
              </a:lnSpc>
              <a:buClr>
                <a:schemeClr val="tx2">
                  <a:lumMod val="60000"/>
                  <a:lumOff val="40000"/>
                </a:schemeClr>
              </a:buClr>
              <a:buNone/>
            </a:pPr>
            <a:r>
              <a:rPr lang="el-GR" sz="1400" b="1" i="1" dirty="0">
                <a:solidFill>
                  <a:srgbClr val="0070C0"/>
                </a:solidFill>
                <a:latin typeface="+mn-lt"/>
              </a:rPr>
              <a:t>Ισοδυναμεί με μείωση εκπομπών </a:t>
            </a:r>
            <a:r>
              <a:rPr lang="en-US" sz="1400" b="1" i="1" dirty="0">
                <a:solidFill>
                  <a:srgbClr val="0070C0"/>
                </a:solidFill>
                <a:latin typeface="+mn-lt"/>
              </a:rPr>
              <a:t>C</a:t>
            </a:r>
            <a:r>
              <a:rPr lang="el-GR" sz="1400" b="1" i="1" dirty="0">
                <a:solidFill>
                  <a:srgbClr val="0070C0"/>
                </a:solidFill>
                <a:latin typeface="+mn-lt"/>
              </a:rPr>
              <a:t>o</a:t>
            </a:r>
            <a:r>
              <a:rPr lang="en-US" sz="1400" b="1" i="1" dirty="0">
                <a:solidFill>
                  <a:srgbClr val="0070C0"/>
                </a:solidFill>
                <a:latin typeface="+mn-lt"/>
              </a:rPr>
              <a:t>2</a:t>
            </a:r>
            <a:r>
              <a:rPr lang="el-GR" sz="1400" b="1" i="1" dirty="0">
                <a:solidFill>
                  <a:srgbClr val="0070C0"/>
                </a:solidFill>
                <a:latin typeface="+mn-lt"/>
              </a:rPr>
              <a:t> τουλάχιστον 13.500 τόνων ετησίως</a:t>
            </a:r>
          </a:p>
        </p:txBody>
      </p:sp>
      <p:sp>
        <p:nvSpPr>
          <p:cNvPr id="19" name="Θέση περιεχομένου 2"/>
          <p:cNvSpPr txBox="1"/>
          <p:nvPr/>
        </p:nvSpPr>
        <p:spPr>
          <a:xfrm>
            <a:off x="9682480" y="3284855"/>
            <a:ext cx="1882775" cy="935990"/>
          </a:xfrm>
          <a:prstGeom prst="rect">
            <a:avLst/>
          </a:prstGeom>
          <a:ln>
            <a:solidFill>
              <a:srgbClr val="00B0F0"/>
            </a:solidFill>
          </a:ln>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ts val="2000"/>
              </a:lnSpc>
              <a:spcBef>
                <a:spcPts val="0"/>
              </a:spcBef>
              <a:buClr>
                <a:schemeClr val="accent4">
                  <a:lumMod val="20000"/>
                  <a:lumOff val="80000"/>
                </a:schemeClr>
              </a:buClr>
              <a:buFont typeface="Arial" panose="020B0604020202020204" pitchFamily="34" charset="0"/>
              <a:buNone/>
              <a:defRPr/>
            </a:pPr>
            <a:r>
              <a:rPr lang="el-GR" sz="3200" dirty="0">
                <a:solidFill>
                  <a:schemeClr val="accent1">
                    <a:lumMod val="75000"/>
                  </a:schemeClr>
                </a:solidFill>
                <a:latin typeface="Impact" panose="020B0806030902050204" pitchFamily="34" charset="0"/>
                <a:cs typeface="+mn-cs"/>
              </a:rPr>
              <a:t>650</a:t>
            </a:r>
            <a:r>
              <a:rPr lang="el-GR" dirty="0">
                <a:solidFill>
                  <a:schemeClr val="accent1">
                    <a:lumMod val="75000"/>
                  </a:schemeClr>
                </a:solidFill>
                <a:latin typeface="Calibri" panose="020F0502020204030204"/>
                <a:cs typeface="+mn-cs"/>
              </a:rPr>
              <a:t>       </a:t>
            </a:r>
            <a:r>
              <a:rPr lang="el-GR" dirty="0" err="1">
                <a:solidFill>
                  <a:schemeClr val="accent1">
                    <a:lumMod val="75000"/>
                  </a:schemeClr>
                </a:solidFill>
                <a:latin typeface="Calibri" panose="020F0502020204030204"/>
                <a:cs typeface="+mn-cs"/>
              </a:rPr>
              <a:t>ηλεκτρ</a:t>
            </a:r>
            <a:r>
              <a:rPr lang="el-GR" dirty="0">
                <a:solidFill>
                  <a:schemeClr val="accent1">
                    <a:lumMod val="75000"/>
                  </a:schemeClr>
                </a:solidFill>
                <a:latin typeface="Calibri" panose="020F0502020204030204"/>
                <a:cs typeface="+mn-cs"/>
              </a:rPr>
              <a:t>. οχήματα</a:t>
            </a:r>
            <a:endParaRPr lang="el-GR" b="1" dirty="0">
              <a:solidFill>
                <a:schemeClr val="accent1">
                  <a:lumMod val="75000"/>
                </a:schemeClr>
              </a:solidFill>
              <a:latin typeface="Calibri" panose="020F0502020204030204"/>
              <a:cs typeface="+mn-cs"/>
            </a:endParaRPr>
          </a:p>
        </p:txBody>
      </p:sp>
      <p:sp>
        <p:nvSpPr>
          <p:cNvPr id="22" name="TextBox 21"/>
          <p:cNvSpPr txBox="1"/>
          <p:nvPr/>
        </p:nvSpPr>
        <p:spPr>
          <a:xfrm>
            <a:off x="1773932" y="1228690"/>
            <a:ext cx="7763725" cy="400110"/>
          </a:xfrm>
          <a:prstGeom prst="rect">
            <a:avLst/>
          </a:prstGeom>
          <a:noFill/>
        </p:spPr>
        <p:txBody>
          <a:bodyPr wrap="square" rtlCol="0">
            <a:spAutoFit/>
          </a:bodyPr>
          <a:lstStyle/>
          <a:p>
            <a:r>
              <a:rPr lang="el-GR" sz="2000" b="1" i="1" dirty="0">
                <a:solidFill>
                  <a:srgbClr val="00B0F0"/>
                </a:solidFill>
                <a:latin typeface="Times New Roman" panose="02020603050405020304" pitchFamily="18" charset="0"/>
                <a:cs typeface="Times New Roman" panose="02020603050405020304" pitchFamily="18" charset="0"/>
              </a:rPr>
              <a:t>μετρήσιμα αποτελέσματα </a:t>
            </a:r>
            <a:r>
              <a:rPr lang="el-GR" sz="1400" b="1" dirty="0">
                <a:solidFill>
                  <a:srgbClr val="00B0F0"/>
                </a:solidFill>
                <a:latin typeface="+mn-lt"/>
              </a:rPr>
              <a:t>– </a:t>
            </a:r>
            <a:r>
              <a:rPr lang="el-GR" sz="1600" b="1" dirty="0">
                <a:solidFill>
                  <a:srgbClr val="00B0F0"/>
                </a:solidFill>
                <a:latin typeface="+mn-lt"/>
              </a:rPr>
              <a:t>ΗΔΗ ΕΝΤΑΓΜΕΝΑ ΕΡΓΑ</a:t>
            </a:r>
            <a:endParaRPr lang="en-US"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tx2">
                    <a:lumMod val="75000"/>
                  </a:schemeClr>
                </a:solidFill>
                <a:latin typeface="+mn-lt"/>
              </a:rPr>
              <a:t>Α. </a:t>
            </a:r>
            <a:r>
              <a:rPr lang="el-GR" b="1" dirty="0">
                <a:solidFill>
                  <a:schemeClr val="tx2">
                    <a:lumMod val="75000"/>
                  </a:schemeClr>
                </a:solidFill>
                <a:latin typeface="+mn-lt"/>
              </a:rPr>
              <a:t>Βασικά θεσμικά ζητήματα </a:t>
            </a:r>
            <a:endParaRPr lang="en-US" b="1" dirty="0">
              <a:solidFill>
                <a:schemeClr val="tx2">
                  <a:lumMod val="75000"/>
                </a:schemeClr>
              </a:solidFill>
              <a:latin typeface="+mn-lt"/>
            </a:endParaRPr>
          </a:p>
        </p:txBody>
      </p:sp>
      <p:sp>
        <p:nvSpPr>
          <p:cNvPr id="6" name="Θέση περιεχομένου 2"/>
          <p:cNvSpPr txBox="1"/>
          <p:nvPr/>
        </p:nvSpPr>
        <p:spPr>
          <a:xfrm>
            <a:off x="1197868" y="3194734"/>
            <a:ext cx="1800200" cy="2880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2">
                  <a:lumMod val="60000"/>
                  <a:lumOff val="40000"/>
                </a:schemeClr>
              </a:buClr>
              <a:buNone/>
            </a:pPr>
            <a:r>
              <a:rPr lang="el-GR" sz="1600" dirty="0">
                <a:solidFill>
                  <a:schemeClr val="tx1">
                    <a:lumMod val="85000"/>
                    <a:lumOff val="15000"/>
                  </a:schemeClr>
                </a:solidFill>
              </a:rPr>
              <a:t>Επαναφέραμε την </a:t>
            </a:r>
            <a:r>
              <a:rPr lang="el-GR" sz="1600" dirty="0" err="1">
                <a:solidFill>
                  <a:schemeClr val="tx1">
                    <a:lumMod val="85000"/>
                    <a:lumOff val="15000"/>
                  </a:schemeClr>
                </a:solidFill>
              </a:rPr>
              <a:t>κυβερνησιμότητα</a:t>
            </a:r>
            <a:r>
              <a:rPr lang="el-GR" sz="1600" dirty="0">
                <a:solidFill>
                  <a:schemeClr val="tx1">
                    <a:lumMod val="85000"/>
                    <a:lumOff val="15000"/>
                  </a:schemeClr>
                </a:solidFill>
              </a:rPr>
              <a:t> στην Αυτοδιοίκηση μετά την a </a:t>
            </a:r>
            <a:r>
              <a:rPr lang="el-GR" sz="1600" dirty="0" err="1">
                <a:solidFill>
                  <a:schemeClr val="tx1">
                    <a:lumMod val="85000"/>
                    <a:lumOff val="15000"/>
                  </a:schemeClr>
                </a:solidFill>
              </a:rPr>
              <a:t>la</a:t>
            </a:r>
            <a:r>
              <a:rPr lang="el-GR" sz="1600" dirty="0">
                <a:solidFill>
                  <a:schemeClr val="tx1">
                    <a:lumMod val="85000"/>
                    <a:lumOff val="15000"/>
                  </a:schemeClr>
                </a:solidFill>
              </a:rPr>
              <a:t> </a:t>
            </a:r>
            <a:r>
              <a:rPr lang="el-GR" sz="1600" dirty="0" err="1">
                <a:solidFill>
                  <a:schemeClr val="tx1">
                    <a:lumMod val="85000"/>
                    <a:lumOff val="15000"/>
                  </a:schemeClr>
                </a:solidFill>
              </a:rPr>
              <a:t>carte</a:t>
            </a:r>
            <a:r>
              <a:rPr lang="el-GR" sz="1600" dirty="0">
                <a:solidFill>
                  <a:schemeClr val="tx1">
                    <a:lumMod val="85000"/>
                    <a:lumOff val="15000"/>
                  </a:schemeClr>
                </a:solidFill>
              </a:rPr>
              <a:t> απλή αναλογική που επέβαλε ο ΣΥΡΙΖΑ με μόνο στόχο τα εμπόδια στον εκλεγμένο Δήμαρχο ή Περιφερειάρχη.</a:t>
            </a:r>
          </a:p>
          <a:p>
            <a:pPr marL="0" indent="0">
              <a:lnSpc>
                <a:spcPct val="110000"/>
              </a:lnSpc>
              <a:buClr>
                <a:schemeClr val="tx2">
                  <a:lumMod val="60000"/>
                  <a:lumOff val="40000"/>
                </a:schemeClr>
              </a:buClr>
              <a:buNone/>
            </a:pPr>
            <a:endParaRPr lang="en-US" dirty="0">
              <a:solidFill>
                <a:schemeClr val="tx1">
                  <a:lumMod val="85000"/>
                  <a:lumOff val="15000"/>
                </a:schemeClr>
              </a:solidFill>
            </a:endParaRPr>
          </a:p>
        </p:txBody>
      </p:sp>
      <p:sp>
        <p:nvSpPr>
          <p:cNvPr id="8" name="Θέση περιεχομένου 2"/>
          <p:cNvSpPr txBox="1"/>
          <p:nvPr/>
        </p:nvSpPr>
        <p:spPr>
          <a:xfrm>
            <a:off x="3842540" y="3194734"/>
            <a:ext cx="1894681" cy="2880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2">
                  <a:lumMod val="60000"/>
                  <a:lumOff val="40000"/>
                </a:schemeClr>
              </a:buClr>
              <a:buNone/>
            </a:pPr>
            <a:r>
              <a:rPr lang="el-GR" sz="1600" dirty="0">
                <a:solidFill>
                  <a:schemeClr val="tx1">
                    <a:lumMod val="85000"/>
                    <a:lumOff val="15000"/>
                  </a:schemeClr>
                </a:solidFill>
              </a:rPr>
              <a:t>Βελτιώσαμε τις διαδικασίες προσλήψεων και καθιερώνουμε τον ετήσιο, διαγωνισμό που βάζει σε ράγες τον ετήσιο προγραμματισμό προσλήψεων.</a:t>
            </a:r>
          </a:p>
          <a:p>
            <a:pPr marL="0" indent="0">
              <a:lnSpc>
                <a:spcPct val="100000"/>
              </a:lnSpc>
              <a:buFont typeface="Arial" panose="020B0604020202020204" pitchFamily="34" charset="0"/>
              <a:buNone/>
            </a:pPr>
            <a:endParaRPr lang="en-US" dirty="0"/>
          </a:p>
        </p:txBody>
      </p:sp>
      <p:sp>
        <p:nvSpPr>
          <p:cNvPr id="9" name="Θέση περιεχομένου 2"/>
          <p:cNvSpPr txBox="1"/>
          <p:nvPr/>
        </p:nvSpPr>
        <p:spPr>
          <a:xfrm>
            <a:off x="6487214" y="3192856"/>
            <a:ext cx="1800200" cy="3022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2">
                  <a:lumMod val="60000"/>
                  <a:lumOff val="40000"/>
                </a:schemeClr>
              </a:buClr>
              <a:buNone/>
            </a:pPr>
            <a:r>
              <a:rPr lang="el-GR" sz="1600" dirty="0">
                <a:solidFill>
                  <a:schemeClr val="tx1">
                    <a:lumMod val="85000"/>
                    <a:lumOff val="15000"/>
                  </a:schemeClr>
                </a:solidFill>
              </a:rPr>
              <a:t>Ενσωματώσαμε στην Δημόσια Διοίκηση δοκιμασμένες και επιτυχημένες πρακτικές του ιδιωτικού τομέα, από τον εσωτερικό ελεγκτή μέχρι τον σύμβουλο ακεραιότητας.</a:t>
            </a:r>
          </a:p>
          <a:p>
            <a:pPr marL="0" indent="0">
              <a:lnSpc>
                <a:spcPct val="100000"/>
              </a:lnSpc>
              <a:buFont typeface="Arial" panose="020B0604020202020204" pitchFamily="34" charset="0"/>
              <a:buNone/>
            </a:pPr>
            <a:endParaRPr lang="en-US" dirty="0"/>
          </a:p>
        </p:txBody>
      </p:sp>
      <p:sp>
        <p:nvSpPr>
          <p:cNvPr id="10" name="Θέση περιεχομένου 2"/>
          <p:cNvSpPr txBox="1"/>
          <p:nvPr/>
        </p:nvSpPr>
        <p:spPr>
          <a:xfrm>
            <a:off x="9131887" y="3194734"/>
            <a:ext cx="1800200" cy="316322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2">
                  <a:lumMod val="60000"/>
                  <a:lumOff val="40000"/>
                </a:schemeClr>
              </a:buClr>
              <a:buNone/>
            </a:pPr>
            <a:r>
              <a:rPr lang="el-GR" sz="2100" dirty="0">
                <a:solidFill>
                  <a:schemeClr val="tx1">
                    <a:lumMod val="85000"/>
                    <a:lumOff val="15000"/>
                  </a:schemeClr>
                </a:solidFill>
              </a:rPr>
              <a:t>Νέο σύστημα αναπαραγωγής με κανόνες</a:t>
            </a:r>
            <a:r>
              <a:rPr lang="en-US" sz="2100" dirty="0">
                <a:solidFill>
                  <a:schemeClr val="tx1">
                    <a:lumMod val="85000"/>
                    <a:lumOff val="15000"/>
                  </a:schemeClr>
                </a:solidFill>
              </a:rPr>
              <a:t>.</a:t>
            </a:r>
            <a:endParaRPr lang="el-GR" sz="2100" dirty="0">
              <a:solidFill>
                <a:schemeClr val="tx1">
                  <a:lumMod val="85000"/>
                  <a:lumOff val="15000"/>
                </a:schemeClr>
              </a:solidFill>
            </a:endParaRPr>
          </a:p>
          <a:p>
            <a:pPr marL="0" indent="0">
              <a:lnSpc>
                <a:spcPct val="100000"/>
              </a:lnSpc>
              <a:buClr>
                <a:schemeClr val="tx2">
                  <a:lumMod val="60000"/>
                  <a:lumOff val="40000"/>
                </a:schemeClr>
              </a:buClr>
              <a:buNone/>
            </a:pPr>
            <a:r>
              <a:rPr lang="el-GR" sz="2100" dirty="0">
                <a:solidFill>
                  <a:schemeClr val="tx1">
                    <a:lumMod val="85000"/>
                    <a:lumOff val="15000"/>
                  </a:schemeClr>
                </a:solidFill>
              </a:rPr>
              <a:t>Εθνικό Μητρώο Ζώων Συντροφιάς</a:t>
            </a:r>
            <a:r>
              <a:rPr lang="en-US" sz="2100" dirty="0">
                <a:solidFill>
                  <a:schemeClr val="tx1">
                    <a:lumMod val="85000"/>
                    <a:lumOff val="15000"/>
                  </a:schemeClr>
                </a:solidFill>
              </a:rPr>
              <a:t>.</a:t>
            </a:r>
            <a:endParaRPr lang="el-GR" sz="2100" dirty="0">
              <a:solidFill>
                <a:schemeClr val="tx1">
                  <a:lumMod val="85000"/>
                  <a:lumOff val="15000"/>
                </a:schemeClr>
              </a:solidFill>
            </a:endParaRPr>
          </a:p>
          <a:p>
            <a:pPr marL="0" indent="0">
              <a:lnSpc>
                <a:spcPct val="100000"/>
              </a:lnSpc>
              <a:buClr>
                <a:schemeClr val="tx2">
                  <a:lumMod val="60000"/>
                  <a:lumOff val="40000"/>
                </a:schemeClr>
              </a:buClr>
              <a:buNone/>
            </a:pPr>
            <a:r>
              <a:rPr lang="el-GR" sz="2100" dirty="0" err="1">
                <a:solidFill>
                  <a:schemeClr val="tx1">
                    <a:lumMod val="85000"/>
                    <a:lumOff val="15000"/>
                  </a:schemeClr>
                </a:solidFill>
              </a:rPr>
              <a:t>Αυστηροποίηση</a:t>
            </a:r>
            <a:r>
              <a:rPr lang="el-GR" sz="2100" dirty="0">
                <a:solidFill>
                  <a:schemeClr val="tx1">
                    <a:lumMod val="85000"/>
                    <a:lumOff val="15000"/>
                  </a:schemeClr>
                </a:solidFill>
              </a:rPr>
              <a:t> ποινών για κακοποίηση ζώων</a:t>
            </a:r>
            <a:r>
              <a:rPr lang="en-US" sz="2100" dirty="0">
                <a:solidFill>
                  <a:schemeClr val="tx1">
                    <a:lumMod val="85000"/>
                    <a:lumOff val="15000"/>
                  </a:schemeClr>
                </a:solidFill>
              </a:rPr>
              <a:t>.</a:t>
            </a:r>
            <a:r>
              <a:rPr lang="el-GR" sz="2100" dirty="0">
                <a:solidFill>
                  <a:schemeClr val="tx1">
                    <a:lumMod val="85000"/>
                    <a:lumOff val="15000"/>
                  </a:schemeClr>
                </a:solidFill>
              </a:rPr>
              <a:t> </a:t>
            </a:r>
          </a:p>
          <a:p>
            <a:pPr marL="0" indent="0">
              <a:lnSpc>
                <a:spcPct val="100000"/>
              </a:lnSpc>
              <a:buClr>
                <a:schemeClr val="tx2">
                  <a:lumMod val="60000"/>
                  <a:lumOff val="40000"/>
                </a:schemeClr>
              </a:buClr>
              <a:buNone/>
            </a:pPr>
            <a:r>
              <a:rPr lang="el-GR" sz="2100" dirty="0">
                <a:solidFill>
                  <a:schemeClr val="tx1">
                    <a:lumMod val="85000"/>
                    <a:lumOff val="15000"/>
                  </a:schemeClr>
                </a:solidFill>
              </a:rPr>
              <a:t>«Πρόγραμμα Άργος», ύψους 40 εκατ. ευρώ για όλους  τους Δήμους της χώρας. </a:t>
            </a:r>
          </a:p>
          <a:p>
            <a:pPr marL="0" indent="0">
              <a:lnSpc>
                <a:spcPct val="100000"/>
              </a:lnSpc>
              <a:buFont typeface="Arial" panose="020B0604020202020204" pitchFamily="34" charset="0"/>
              <a:buNone/>
            </a:pPr>
            <a:endParaRPr lang="en-US" dirty="0"/>
          </a:p>
        </p:txBody>
      </p:sp>
      <p:sp>
        <p:nvSpPr>
          <p:cNvPr id="21" name="Θέση περιεχομένου 2"/>
          <p:cNvSpPr>
            <a:spLocks noGrp="1"/>
          </p:cNvSpPr>
          <p:nvPr>
            <p:ph idx="1"/>
          </p:nvPr>
        </p:nvSpPr>
        <p:spPr>
          <a:xfrm>
            <a:off x="9131887" y="1952193"/>
            <a:ext cx="2032946" cy="1100361"/>
          </a:xfrm>
          <a:ln>
            <a:solidFill>
              <a:srgbClr val="FFC000"/>
            </a:solidFill>
          </a:ln>
        </p:spPr>
        <p:txBody>
          <a:bodyPr anchor="t">
            <a:noAutofit/>
          </a:bodyPr>
          <a:lstStyle/>
          <a:p>
            <a:pPr marL="85725" marR="0" lvl="0" indent="0" algn="l" defTabSz="914400" rtl="0" eaLnBrk="1" fontAlgn="auto" latinLnBrk="0" hangingPunct="1">
              <a:lnSpc>
                <a:spcPct val="100000"/>
              </a:lnSpc>
              <a:spcBef>
                <a:spcPts val="0"/>
              </a:spcBef>
              <a:spcAft>
                <a:spcPts val="0"/>
              </a:spcAft>
              <a:buClr>
                <a:schemeClr val="accent4">
                  <a:lumMod val="20000"/>
                  <a:lumOff val="80000"/>
                </a:schemeClr>
              </a:buClr>
              <a:buSzTx/>
              <a:buNone/>
              <a:defRPr/>
            </a:pPr>
            <a:r>
              <a:rPr lang="el-GR" sz="1600" dirty="0">
                <a:solidFill>
                  <a:schemeClr val="accent1">
                    <a:lumMod val="75000"/>
                  </a:schemeClr>
                </a:solidFill>
                <a:latin typeface="Calibri" panose="020F0502020204030204"/>
                <a:cs typeface="+mn-cs"/>
              </a:rPr>
              <a:t>Α4. </a:t>
            </a:r>
            <a:r>
              <a:rPr kumimoji="0" lang="el-GR"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νέος νόμος για την ευζωία των ζώων συντροφιάς </a:t>
            </a:r>
          </a:p>
        </p:txBody>
      </p:sp>
      <p:sp>
        <p:nvSpPr>
          <p:cNvPr id="22" name="Θέση περιεχομένου 2"/>
          <p:cNvSpPr txBox="1"/>
          <p:nvPr/>
        </p:nvSpPr>
        <p:spPr>
          <a:xfrm>
            <a:off x="6487214" y="1952193"/>
            <a:ext cx="2032946" cy="1100361"/>
          </a:xfrm>
          <a:prstGeom prst="rect">
            <a:avLst/>
          </a:prstGeom>
          <a:ln>
            <a:solidFill>
              <a:srgbClr val="FFC000"/>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ct val="100000"/>
              </a:lnSpc>
              <a:spcBef>
                <a:spcPts val="0"/>
              </a:spcBef>
              <a:buClr>
                <a:schemeClr val="accent4">
                  <a:lumMod val="20000"/>
                  <a:lumOff val="80000"/>
                </a:schemeClr>
              </a:buClr>
              <a:buNone/>
              <a:defRPr/>
            </a:pPr>
            <a:r>
              <a:rPr lang="el-GR" sz="1600" dirty="0">
                <a:solidFill>
                  <a:schemeClr val="accent1">
                    <a:lumMod val="75000"/>
                  </a:schemeClr>
                </a:solidFill>
                <a:latin typeface="Calibri" panose="020F0502020204030204"/>
                <a:cs typeface="+mn-cs"/>
              </a:rPr>
              <a:t>Α3. </a:t>
            </a:r>
            <a:r>
              <a:rPr lang="el-GR" b="1" dirty="0">
                <a:solidFill>
                  <a:schemeClr val="accent1">
                    <a:lumMod val="75000"/>
                  </a:schemeClr>
                </a:solidFill>
                <a:latin typeface="Calibri" panose="020F0502020204030204"/>
                <a:cs typeface="+mn-cs"/>
              </a:rPr>
              <a:t>νέος νόμος για τον εσωτερικό έλεγχο</a:t>
            </a:r>
          </a:p>
        </p:txBody>
      </p:sp>
      <p:sp>
        <p:nvSpPr>
          <p:cNvPr id="23" name="Θέση περιεχομένου 2"/>
          <p:cNvSpPr txBox="1"/>
          <p:nvPr/>
        </p:nvSpPr>
        <p:spPr>
          <a:xfrm>
            <a:off x="3842541" y="1952193"/>
            <a:ext cx="2032946" cy="1100361"/>
          </a:xfrm>
          <a:prstGeom prst="rect">
            <a:avLst/>
          </a:prstGeom>
          <a:ln>
            <a:solidFill>
              <a:srgbClr val="FFC00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ct val="100000"/>
              </a:lnSpc>
              <a:spcBef>
                <a:spcPts val="0"/>
              </a:spcBef>
              <a:buClr>
                <a:schemeClr val="accent4">
                  <a:lumMod val="20000"/>
                  <a:lumOff val="80000"/>
                </a:schemeClr>
              </a:buClr>
              <a:buNone/>
              <a:defRPr/>
            </a:pPr>
            <a:r>
              <a:rPr lang="el-GR" sz="1600" dirty="0">
                <a:solidFill>
                  <a:schemeClr val="accent1">
                    <a:lumMod val="75000"/>
                  </a:schemeClr>
                </a:solidFill>
                <a:latin typeface="Calibri" panose="020F0502020204030204"/>
                <a:cs typeface="+mn-cs"/>
              </a:rPr>
              <a:t>Α2. </a:t>
            </a:r>
            <a:r>
              <a:rPr lang="el-GR" b="1" dirty="0">
                <a:solidFill>
                  <a:schemeClr val="accent1">
                    <a:lumMod val="75000"/>
                  </a:schemeClr>
                </a:solidFill>
                <a:latin typeface="Calibri" panose="020F0502020204030204"/>
                <a:cs typeface="+mn-cs"/>
              </a:rPr>
              <a:t>νέος νόμος για τον ΑΣΕΠ</a:t>
            </a:r>
          </a:p>
        </p:txBody>
      </p:sp>
      <p:sp>
        <p:nvSpPr>
          <p:cNvPr id="24" name="Θέση περιεχομένου 2"/>
          <p:cNvSpPr txBox="1"/>
          <p:nvPr/>
        </p:nvSpPr>
        <p:spPr>
          <a:xfrm>
            <a:off x="1197868" y="1952193"/>
            <a:ext cx="2032946" cy="1100361"/>
          </a:xfrm>
          <a:prstGeom prst="rect">
            <a:avLst/>
          </a:prstGeom>
          <a:ln>
            <a:solidFill>
              <a:srgbClr val="FFC000"/>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ct val="100000"/>
              </a:lnSpc>
              <a:spcBef>
                <a:spcPts val="0"/>
              </a:spcBef>
              <a:buClr>
                <a:schemeClr val="accent4">
                  <a:lumMod val="20000"/>
                  <a:lumOff val="80000"/>
                </a:schemeClr>
              </a:buClr>
              <a:buNone/>
              <a:defRPr/>
            </a:pPr>
            <a:r>
              <a:rPr lang="el-GR" sz="1600" dirty="0">
                <a:solidFill>
                  <a:schemeClr val="accent1">
                    <a:lumMod val="75000"/>
                  </a:schemeClr>
                </a:solidFill>
                <a:latin typeface="Calibri" panose="020F0502020204030204"/>
                <a:cs typeface="+mn-cs"/>
              </a:rPr>
              <a:t>Α1. </a:t>
            </a:r>
            <a:r>
              <a:rPr lang="el-GR" b="1" dirty="0">
                <a:solidFill>
                  <a:schemeClr val="accent1">
                    <a:lumMod val="75000"/>
                  </a:schemeClr>
                </a:solidFill>
                <a:latin typeface="Calibri" panose="020F0502020204030204"/>
                <a:cs typeface="+mn-cs"/>
              </a:rPr>
              <a:t>νέος εκλογικός νόμος για τους ΟΤΑ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Direction with solid fill"/>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286208">
            <a:off x="7106635" y="3980484"/>
            <a:ext cx="2884827" cy="2614957"/>
          </a:xfrm>
          <a:prstGeom prst="rect">
            <a:avLst/>
          </a:prstGeom>
        </p:spPr>
      </p:pic>
      <p:sp>
        <p:nvSpPr>
          <p:cNvPr id="2" name="Τίτλος 1"/>
          <p:cNvSpPr>
            <a:spLocks noGrp="1"/>
          </p:cNvSpPr>
          <p:nvPr>
            <p:ph type="title"/>
          </p:nvPr>
        </p:nvSpPr>
        <p:spPr/>
        <p:txBody>
          <a:bodyPr>
            <a:normAutofit/>
          </a:bodyPr>
          <a:lstStyle/>
          <a:p>
            <a:r>
              <a:rPr lang="el-GR" dirty="0">
                <a:solidFill>
                  <a:schemeClr val="tx2">
                    <a:lumMod val="75000"/>
                  </a:schemeClr>
                </a:solidFill>
                <a:latin typeface="+mn-lt"/>
              </a:rPr>
              <a:t>Β3.2 Εθνικό Σχέδιο Ανάκαμψης και </a:t>
            </a:r>
            <a:br>
              <a:rPr lang="en-US" dirty="0">
                <a:solidFill>
                  <a:schemeClr val="tx2">
                    <a:lumMod val="75000"/>
                  </a:schemeClr>
                </a:solidFill>
                <a:latin typeface="+mn-lt"/>
              </a:rPr>
            </a:br>
            <a:r>
              <a:rPr lang="el-GR" dirty="0">
                <a:solidFill>
                  <a:schemeClr val="tx2">
                    <a:lumMod val="75000"/>
                  </a:schemeClr>
                </a:solidFill>
                <a:latin typeface="+mn-lt"/>
              </a:rPr>
              <a:t>Ανθεκτικότητας «Ελλάδα 2.0»</a:t>
            </a:r>
            <a:endParaRPr lang="en-US" dirty="0">
              <a:solidFill>
                <a:schemeClr val="tx2">
                  <a:lumMod val="75000"/>
                </a:schemeClr>
              </a:solidFill>
              <a:latin typeface="+mj-lt"/>
            </a:endParaRPr>
          </a:p>
        </p:txBody>
      </p:sp>
      <p:sp>
        <p:nvSpPr>
          <p:cNvPr id="6" name="Θέση περιεχομένου 2"/>
          <p:cNvSpPr txBox="1"/>
          <p:nvPr/>
        </p:nvSpPr>
        <p:spPr>
          <a:xfrm>
            <a:off x="1450942" y="1928802"/>
            <a:ext cx="3728186" cy="4046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Clr>
                <a:schemeClr val="tx2">
                  <a:lumMod val="60000"/>
                  <a:lumOff val="40000"/>
                </a:schemeClr>
              </a:buClr>
              <a:buNone/>
            </a:pPr>
            <a:r>
              <a:rPr lang="el-GR" sz="1400" b="1" dirty="0">
                <a:solidFill>
                  <a:schemeClr val="tx1">
                    <a:lumMod val="85000"/>
                    <a:lumOff val="15000"/>
                  </a:schemeClr>
                </a:solidFill>
              </a:rPr>
              <a:t>Στο πλαίσιο της ολιστικής στρατηγικής της Κυβέρνησης για την οδική ασφάλεια και με ειδικότερο στόχο για την Αυτοδιοίκηση τη βελτίωση της παρεχόμενης οδικής ασφάλειας και τη μείωση των ατυχημάτων στο υφιστάμενο οδικό δίκτυο αρμοδιότητας ΟΤΑ α’ και β’ βαθμού, εκδόθηκε τον Ιούλιο 2022 η Πρόσκληση για την υποβολή αιτήσεων χρηματοδότησης στο πρόγραμμα «Βελτίωση Οδικής Ασφάλειας», συνολικού προϋπολογισμού 335 εκατ. ευρώ.                                                                             </a:t>
            </a:r>
            <a:r>
              <a:rPr lang="el-GR" sz="1400" i="1" dirty="0">
                <a:solidFill>
                  <a:schemeClr val="tx1">
                    <a:lumMod val="85000"/>
                    <a:lumOff val="15000"/>
                  </a:schemeClr>
                </a:solidFill>
              </a:rPr>
              <a:t>(περιλαμβανομένης της δυνατότητας </a:t>
            </a:r>
            <a:r>
              <a:rPr lang="el-GR" sz="1400" i="1" dirty="0" err="1">
                <a:solidFill>
                  <a:schemeClr val="tx1">
                    <a:lumMod val="85000"/>
                    <a:lumOff val="15000"/>
                  </a:schemeClr>
                </a:solidFill>
              </a:rPr>
              <a:t>υπερδέσμευσης</a:t>
            </a:r>
            <a:r>
              <a:rPr lang="el-GR" sz="1400" i="1" dirty="0">
                <a:solidFill>
                  <a:schemeClr val="tx1">
                    <a:lumMod val="85000"/>
                    <a:lumOff val="15000"/>
                  </a:schemeClr>
                </a:solidFill>
              </a:rPr>
              <a:t> καθώς και του Φ.Π.Α.)</a:t>
            </a:r>
            <a:r>
              <a:rPr lang="el-GR" sz="1400" dirty="0">
                <a:solidFill>
                  <a:schemeClr val="tx1">
                    <a:lumMod val="85000"/>
                    <a:lumOff val="15000"/>
                  </a:schemeClr>
                </a:solidFill>
              </a:rPr>
              <a:t> </a:t>
            </a:r>
          </a:p>
          <a:p>
            <a:pPr marL="0" indent="0">
              <a:lnSpc>
                <a:spcPct val="130000"/>
              </a:lnSpc>
              <a:buClr>
                <a:schemeClr val="tx2">
                  <a:lumMod val="60000"/>
                  <a:lumOff val="40000"/>
                </a:schemeClr>
              </a:buClr>
              <a:buNone/>
            </a:pPr>
            <a:endParaRPr lang="el-GR" sz="1400" dirty="0">
              <a:solidFill>
                <a:schemeClr val="tx1">
                  <a:lumMod val="85000"/>
                  <a:lumOff val="15000"/>
                </a:schemeClr>
              </a:solidFill>
            </a:endParaRPr>
          </a:p>
        </p:txBody>
      </p:sp>
      <p:sp>
        <p:nvSpPr>
          <p:cNvPr id="8" name="Θέση περιεχομένου 2"/>
          <p:cNvSpPr txBox="1"/>
          <p:nvPr/>
        </p:nvSpPr>
        <p:spPr>
          <a:xfrm>
            <a:off x="6094412" y="1974403"/>
            <a:ext cx="5472608" cy="33268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chemeClr val="tx2">
                  <a:lumMod val="60000"/>
                  <a:lumOff val="40000"/>
                </a:schemeClr>
              </a:buClr>
              <a:buFont typeface="Wingdings" panose="05000000000000000000" pitchFamily="2" charset="2"/>
              <a:buChar char="§"/>
            </a:pPr>
            <a:r>
              <a:rPr lang="el-GR" sz="1500" dirty="0">
                <a:solidFill>
                  <a:srgbClr val="0070C0"/>
                </a:solidFill>
              </a:rPr>
              <a:t>Κάνουμε ένα μεγάλο βήμα για την οδική ασφάλεια.</a:t>
            </a:r>
          </a:p>
          <a:p>
            <a:pPr algn="just">
              <a:lnSpc>
                <a:spcPct val="100000"/>
              </a:lnSpc>
              <a:buClr>
                <a:schemeClr val="tx2">
                  <a:lumMod val="60000"/>
                  <a:lumOff val="40000"/>
                </a:schemeClr>
              </a:buClr>
              <a:buFont typeface="Wingdings" panose="05000000000000000000" pitchFamily="2" charset="2"/>
              <a:buChar char="§"/>
            </a:pPr>
            <a:r>
              <a:rPr lang="el-GR" sz="1500" dirty="0">
                <a:solidFill>
                  <a:srgbClr val="0070C0"/>
                </a:solidFill>
              </a:rPr>
              <a:t>Προσφέρουμε ένα ακόμη χρηματοδοτικό εργαλείο σε Δήμους και Περιφέρειες που έχουν ανάγκη να βελτιώσουν την ασφάλεια του οδικού δικτύου τους, με σκοπό τη μείωση του αριθμού των τροχαίων ατυχημάτων και την μεγαλύτερη ασφάλεια κατοίκων και επισκεπτών. </a:t>
            </a:r>
          </a:p>
          <a:p>
            <a:pPr algn="just">
              <a:lnSpc>
                <a:spcPct val="100000"/>
              </a:lnSpc>
              <a:buClr>
                <a:schemeClr val="tx2">
                  <a:lumMod val="60000"/>
                  <a:lumOff val="40000"/>
                </a:schemeClr>
              </a:buClr>
              <a:buFont typeface="Wingdings" panose="05000000000000000000" pitchFamily="2" charset="2"/>
              <a:buChar char="§"/>
            </a:pPr>
            <a:r>
              <a:rPr lang="el-GR" sz="1500" dirty="0">
                <a:solidFill>
                  <a:srgbClr val="0070C0"/>
                </a:solidFill>
              </a:rPr>
              <a:t>Αυξήσαμε σημαντικά τον </a:t>
            </a:r>
            <a:r>
              <a:rPr lang="el-GR" sz="1500" b="1" dirty="0">
                <a:solidFill>
                  <a:srgbClr val="0070C0"/>
                </a:solidFill>
              </a:rPr>
              <a:t>προϋπολογισμό της πρόσκλησης στα 645 εκατ. ευρώ</a:t>
            </a:r>
            <a:r>
              <a:rPr lang="el-GR" sz="1500" dirty="0">
                <a:solidFill>
                  <a:srgbClr val="0070C0"/>
                </a:solidFill>
              </a:rPr>
              <a:t>.  </a:t>
            </a:r>
          </a:p>
        </p:txBody>
      </p:sp>
      <p:sp>
        <p:nvSpPr>
          <p:cNvPr id="13" name="Θέση περιεχομένου 2"/>
          <p:cNvSpPr txBox="1"/>
          <p:nvPr/>
        </p:nvSpPr>
        <p:spPr>
          <a:xfrm>
            <a:off x="9166246" y="4071942"/>
            <a:ext cx="2095524" cy="12474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7200" dirty="0">
                <a:solidFill>
                  <a:schemeClr val="accent1">
                    <a:lumMod val="75000"/>
                  </a:schemeClr>
                </a:solidFill>
                <a:latin typeface="Impact" panose="020B0806030902050204" pitchFamily="34" charset="0"/>
              </a:rPr>
              <a:t>645</a:t>
            </a:r>
            <a:r>
              <a:rPr lang="el-GR" sz="6000" dirty="0">
                <a:solidFill>
                  <a:schemeClr val="accent1">
                    <a:lumMod val="75000"/>
                  </a:schemeClr>
                </a:solidFill>
                <a:latin typeface="Impact" panose="020B0806030902050204" pitchFamily="34" charset="0"/>
              </a:rPr>
              <a:t> </a:t>
            </a:r>
            <a:r>
              <a:rPr lang="en-US" sz="4400" dirty="0">
                <a:solidFill>
                  <a:schemeClr val="accent1">
                    <a:lumMod val="75000"/>
                  </a:schemeClr>
                </a:solidFill>
                <a:latin typeface="Impact" panose="020B0806030902050204" pitchFamily="34" charset="0"/>
              </a:rPr>
              <a:t>  </a:t>
            </a:r>
            <a:r>
              <a:rPr lang="el-GR" sz="3200" dirty="0">
                <a:solidFill>
                  <a:schemeClr val="accent1">
                    <a:lumMod val="75000"/>
                  </a:schemeClr>
                </a:solidFill>
                <a:latin typeface="Impact" panose="020B0806030902050204" pitchFamily="34" charset="0"/>
              </a:rPr>
              <a:t>εκατ. ευρώ</a:t>
            </a:r>
            <a:endParaRPr lang="el-GR" sz="3200" b="1" i="1" dirty="0">
              <a:solidFill>
                <a:schemeClr val="accent1">
                  <a:lumMod val="75000"/>
                </a:schemeClr>
              </a:solidFill>
              <a:latin typeface="Impact" panose="020B0806030902050204" pitchFamily="34" charset="0"/>
            </a:endParaRPr>
          </a:p>
        </p:txBody>
      </p:sp>
      <p:sp>
        <p:nvSpPr>
          <p:cNvPr id="18" name="Θέση περιεχομένου 2"/>
          <p:cNvSpPr txBox="1"/>
          <p:nvPr/>
        </p:nvSpPr>
        <p:spPr>
          <a:xfrm>
            <a:off x="6237288" y="5072074"/>
            <a:ext cx="1728192" cy="12474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2400" dirty="0">
                <a:solidFill>
                  <a:srgbClr val="0070C0"/>
                </a:solidFill>
                <a:latin typeface="Impact" panose="020B0806030902050204" pitchFamily="34" charset="0"/>
                <a:cs typeface="+mn-cs"/>
              </a:rPr>
              <a:t>από </a:t>
            </a:r>
            <a:r>
              <a:rPr lang="el-GR" sz="4800" dirty="0">
                <a:solidFill>
                  <a:srgbClr val="0070C0"/>
                </a:solidFill>
                <a:latin typeface="Impact" panose="020B0806030902050204" pitchFamily="34" charset="0"/>
              </a:rPr>
              <a:t>335 </a:t>
            </a:r>
            <a:r>
              <a:rPr lang="en-US" sz="3600" dirty="0">
                <a:solidFill>
                  <a:srgbClr val="0070C0"/>
                </a:solidFill>
                <a:latin typeface="Impact" panose="020B0806030902050204" pitchFamily="34" charset="0"/>
              </a:rPr>
              <a:t>  </a:t>
            </a:r>
            <a:r>
              <a:rPr lang="el-GR" sz="2400" dirty="0">
                <a:solidFill>
                  <a:srgbClr val="0070C0"/>
                </a:solidFill>
                <a:latin typeface="Impact" panose="020B0806030902050204" pitchFamily="34" charset="0"/>
              </a:rPr>
              <a:t>εκατ. ευρώ</a:t>
            </a:r>
            <a:endParaRPr lang="el-GR" sz="2400" b="1" i="1" dirty="0">
              <a:solidFill>
                <a:srgbClr val="0070C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tx2">
                    <a:lumMod val="75000"/>
                  </a:schemeClr>
                </a:solidFill>
                <a:latin typeface="+mn-lt"/>
              </a:rPr>
              <a:t>Β3.2 Εθνικό Σχέδιο Ανάκαμψης και </a:t>
            </a:r>
            <a:br>
              <a:rPr lang="en-US" dirty="0">
                <a:solidFill>
                  <a:schemeClr val="tx2">
                    <a:lumMod val="75000"/>
                  </a:schemeClr>
                </a:solidFill>
                <a:latin typeface="+mn-lt"/>
              </a:rPr>
            </a:br>
            <a:r>
              <a:rPr lang="el-GR" dirty="0">
                <a:solidFill>
                  <a:schemeClr val="tx2">
                    <a:lumMod val="75000"/>
                  </a:schemeClr>
                </a:solidFill>
                <a:latin typeface="+mn-lt"/>
              </a:rPr>
              <a:t>Ανθεκτικότητας «Ελλάδα 2.0»</a:t>
            </a:r>
            <a:endParaRPr lang="en-US" dirty="0">
              <a:solidFill>
                <a:schemeClr val="tx2">
                  <a:lumMod val="75000"/>
                </a:schemeClr>
              </a:solidFill>
              <a:latin typeface="+mj-lt"/>
            </a:endParaRPr>
          </a:p>
        </p:txBody>
      </p:sp>
      <p:sp>
        <p:nvSpPr>
          <p:cNvPr id="3" name="Θέση περιεχομένου 2"/>
          <p:cNvSpPr txBox="1"/>
          <p:nvPr/>
        </p:nvSpPr>
        <p:spPr>
          <a:xfrm>
            <a:off x="1067253" y="2564904"/>
            <a:ext cx="2729359" cy="3288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2400" b="1" dirty="0">
                <a:solidFill>
                  <a:schemeClr val="tx1">
                    <a:lumMod val="85000"/>
                    <a:lumOff val="15000"/>
                  </a:schemeClr>
                </a:solidFill>
              </a:rPr>
              <a:t>350 εκατ. ευρώ  στους Δήμους </a:t>
            </a:r>
          </a:p>
          <a:p>
            <a:pPr marL="0" indent="0" algn="just">
              <a:lnSpc>
                <a:spcPct val="130000"/>
              </a:lnSpc>
              <a:buClr>
                <a:schemeClr val="tx2">
                  <a:lumMod val="60000"/>
                  <a:lumOff val="40000"/>
                </a:schemeClr>
              </a:buClr>
              <a:buNone/>
            </a:pPr>
            <a:r>
              <a:rPr lang="el-GR" sz="1400" dirty="0">
                <a:solidFill>
                  <a:schemeClr val="tx1">
                    <a:lumMod val="85000"/>
                    <a:lumOff val="15000"/>
                  </a:schemeClr>
                </a:solidFill>
              </a:rPr>
              <a:t>Χρηματοδότηση έως 2.800.000 € (</a:t>
            </a:r>
            <a:r>
              <a:rPr lang="el-GR" sz="1400" dirty="0" err="1">
                <a:solidFill>
                  <a:schemeClr val="tx1">
                    <a:lumMod val="85000"/>
                    <a:lumOff val="15000"/>
                  </a:schemeClr>
                </a:solidFill>
              </a:rPr>
              <a:t>συμπ</a:t>
            </a:r>
            <a:r>
              <a:rPr lang="el-GR" sz="1400" dirty="0">
                <a:solidFill>
                  <a:schemeClr val="tx1">
                    <a:lumMod val="85000"/>
                    <a:lumOff val="15000"/>
                  </a:schemeClr>
                </a:solidFill>
              </a:rPr>
              <a:t>. Φ.Π.Α.) για τους Δήμους με μόνιμο πληθυσμό μικρότερο των 100.000 κατοίκων και έως 4.000.000 € (</a:t>
            </a:r>
            <a:r>
              <a:rPr lang="el-GR" sz="1400" dirty="0" err="1">
                <a:solidFill>
                  <a:schemeClr val="tx1">
                    <a:lumMod val="85000"/>
                    <a:lumOff val="15000"/>
                  </a:schemeClr>
                </a:solidFill>
              </a:rPr>
              <a:t>συμπ</a:t>
            </a:r>
            <a:r>
              <a:rPr lang="el-GR" sz="1400" dirty="0">
                <a:solidFill>
                  <a:schemeClr val="tx1">
                    <a:lumMod val="85000"/>
                    <a:lumOff val="15000"/>
                  </a:schemeClr>
                </a:solidFill>
              </a:rPr>
              <a:t>. Φ.Π.Α.) για τους Δήμους με μόνιμο πληθυσμό μεγαλύτερο ή ίσο των 100.000 κατοίκων. </a:t>
            </a:r>
          </a:p>
          <a:p>
            <a:pPr marL="0" indent="0">
              <a:lnSpc>
                <a:spcPct val="130000"/>
              </a:lnSpc>
              <a:buClr>
                <a:schemeClr val="tx2">
                  <a:lumMod val="60000"/>
                  <a:lumOff val="40000"/>
                </a:schemeClr>
              </a:buClr>
              <a:buNone/>
            </a:pPr>
            <a:endParaRPr lang="el-GR" sz="1400" dirty="0">
              <a:solidFill>
                <a:schemeClr val="tx1">
                  <a:lumMod val="85000"/>
                  <a:lumOff val="15000"/>
                </a:schemeClr>
              </a:solidFill>
            </a:endParaRPr>
          </a:p>
          <a:p>
            <a:pPr marL="0" indent="0">
              <a:lnSpc>
                <a:spcPct val="130000"/>
              </a:lnSpc>
              <a:buClr>
                <a:schemeClr val="tx2">
                  <a:lumMod val="60000"/>
                  <a:lumOff val="40000"/>
                </a:schemeClr>
              </a:buClr>
              <a:buNone/>
            </a:pPr>
            <a:endParaRPr lang="el-GR" sz="1400" dirty="0">
              <a:solidFill>
                <a:schemeClr val="tx1">
                  <a:lumMod val="85000"/>
                  <a:lumOff val="15000"/>
                </a:schemeClr>
              </a:solidFill>
            </a:endParaRPr>
          </a:p>
        </p:txBody>
      </p:sp>
      <p:sp>
        <p:nvSpPr>
          <p:cNvPr id="4" name="Θέση περιεχομένου 2"/>
          <p:cNvSpPr txBox="1"/>
          <p:nvPr/>
        </p:nvSpPr>
        <p:spPr>
          <a:xfrm>
            <a:off x="3894340" y="2564904"/>
            <a:ext cx="2488104" cy="3288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chemeClr val="tx2">
                  <a:lumMod val="60000"/>
                  <a:lumOff val="40000"/>
                </a:schemeClr>
              </a:buClr>
              <a:buNone/>
            </a:pPr>
            <a:r>
              <a:rPr lang="el-GR" sz="2400" b="1" dirty="0">
                <a:solidFill>
                  <a:schemeClr val="tx1">
                    <a:lumMod val="85000"/>
                    <a:lumOff val="15000"/>
                  </a:schemeClr>
                </a:solidFill>
              </a:rPr>
              <a:t>295 εκατ. ευρώ στις Περιφέρειες</a:t>
            </a:r>
          </a:p>
        </p:txBody>
      </p:sp>
      <p:graphicFrame>
        <p:nvGraphicFramePr>
          <p:cNvPr id="9" name="Table 9"/>
          <p:cNvGraphicFramePr>
            <a:graphicFrameLocks noGrp="1"/>
          </p:cNvGraphicFramePr>
          <p:nvPr/>
        </p:nvGraphicFramePr>
        <p:xfrm>
          <a:off x="6599048" y="1864570"/>
          <a:ext cx="4175884" cy="4660774"/>
        </p:xfrm>
        <a:graphic>
          <a:graphicData uri="http://schemas.openxmlformats.org/drawingml/2006/table">
            <a:tbl>
              <a:tblPr firstRow="1" bandRow="1">
                <a:tableStyleId>{2D5ABB26-0587-4C30-8999-92F81FD0307C}</a:tableStyleId>
              </a:tblPr>
              <a:tblGrid>
                <a:gridCol w="2087942">
                  <a:extLst>
                    <a:ext uri="{9D8B030D-6E8A-4147-A177-3AD203B41FA5}">
                      <a16:colId xmlns:a16="http://schemas.microsoft.com/office/drawing/2014/main" val="20000"/>
                    </a:ext>
                  </a:extLst>
                </a:gridCol>
                <a:gridCol w="2087942">
                  <a:extLst>
                    <a:ext uri="{9D8B030D-6E8A-4147-A177-3AD203B41FA5}">
                      <a16:colId xmlns:a16="http://schemas.microsoft.com/office/drawing/2014/main" val="20001"/>
                    </a:ext>
                  </a:extLst>
                </a:gridCol>
              </a:tblGrid>
              <a:tr h="470398">
                <a:tc>
                  <a:txBody>
                    <a:bodyPr/>
                    <a:lstStyle/>
                    <a:p>
                      <a:pPr algn="ctr"/>
                      <a:r>
                        <a:rPr lang="el-GR" sz="1100" b="1" dirty="0">
                          <a:solidFill>
                            <a:schemeClr val="tx1"/>
                          </a:solidFill>
                        </a:rPr>
                        <a:t>ΠΕΡΙΦΕΡΕΙΑ</a:t>
                      </a:r>
                      <a:endParaRPr 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100" b="1" dirty="0">
                          <a:solidFill>
                            <a:schemeClr val="tx1"/>
                          </a:solidFill>
                        </a:rPr>
                        <a:t>Ποσό Χρηματοδότησης (€) </a:t>
                      </a:r>
                      <a:r>
                        <a:rPr lang="el-GR" sz="1100" b="1" dirty="0" err="1">
                          <a:solidFill>
                            <a:schemeClr val="tx1"/>
                          </a:solidFill>
                        </a:rPr>
                        <a:t>συμπ</a:t>
                      </a:r>
                      <a:r>
                        <a:rPr lang="el-GR" sz="1100" b="1" dirty="0">
                          <a:solidFill>
                            <a:schemeClr val="tx1"/>
                          </a:solidFill>
                        </a:rPr>
                        <a:t>. ΦΠΑ</a:t>
                      </a:r>
                      <a:endParaRPr 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09685">
                <a:tc>
                  <a:txBody>
                    <a:bodyPr/>
                    <a:lstStyle/>
                    <a:p>
                      <a:pPr algn="ctr"/>
                      <a:r>
                        <a:rPr lang="el-GR" sz="1100" dirty="0"/>
                        <a:t>ΑΝΑΤΟΛΙΚΗΣ ΜΑΚΕΔΟΝΙΑ ΚΑΙ ΘΡΑΚΗΣ</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5.000.000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638">
                <a:tc>
                  <a:txBody>
                    <a:bodyPr/>
                    <a:lstStyle/>
                    <a:p>
                      <a:pPr algn="ctr"/>
                      <a:r>
                        <a:rPr lang="el-GR" sz="1100" dirty="0"/>
                        <a:t>ΑΤΤΙΚΗΣ</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54.000.000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3638">
                <a:tc>
                  <a:txBody>
                    <a:bodyPr/>
                    <a:lstStyle/>
                    <a:p>
                      <a:pPr algn="ctr"/>
                      <a:r>
                        <a:rPr lang="el-GR" sz="1100" dirty="0"/>
                        <a:t>ΒΟΡΕΙΟΥ ΑΓΑΙΟΥ</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9.000.000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3638">
                <a:tc>
                  <a:txBody>
                    <a:bodyPr/>
                    <a:lstStyle/>
                    <a:p>
                      <a:pPr algn="ctr"/>
                      <a:r>
                        <a:rPr lang="el-GR" sz="1100" dirty="0"/>
                        <a:t>ΔΥΤΙΚΗΣ ΕΛΛΑΔΑΣ</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18.000.000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3638">
                <a:tc>
                  <a:txBody>
                    <a:bodyPr/>
                    <a:lstStyle/>
                    <a:p>
                      <a:pPr algn="ctr"/>
                      <a:r>
                        <a:rPr lang="el-GR" sz="1100" dirty="0"/>
                        <a:t>ΔΥΤΙΚΗΣ ΜΑΚΕΔΟΝΙΑΣ</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19.000.000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3638">
                <a:tc>
                  <a:txBody>
                    <a:bodyPr/>
                    <a:lstStyle/>
                    <a:p>
                      <a:pPr algn="ctr"/>
                      <a:r>
                        <a:rPr lang="el-GR" sz="1100" dirty="0"/>
                        <a:t>ΗΠΕΙΡΟΥ</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24.000.000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3638">
                <a:tc>
                  <a:txBody>
                    <a:bodyPr/>
                    <a:lstStyle/>
                    <a:p>
                      <a:pPr algn="ctr"/>
                      <a:r>
                        <a:rPr lang="el-GR" sz="1100" dirty="0"/>
                        <a:t>ΘΕΣΣΑΛΙΑΣ</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24.000.000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3638">
                <a:tc>
                  <a:txBody>
                    <a:bodyPr/>
                    <a:lstStyle/>
                    <a:p>
                      <a:pPr algn="ctr"/>
                      <a:r>
                        <a:rPr lang="el-GR" sz="1100" dirty="0"/>
                        <a:t>ΚΕΝΤΡΙΚΗΣ ΜΑΚΕΔΟΝΙΑΣ</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35.000.000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3638">
                <a:tc>
                  <a:txBody>
                    <a:bodyPr/>
                    <a:lstStyle/>
                    <a:p>
                      <a:pPr algn="ctr"/>
                      <a:r>
                        <a:rPr lang="el-GR" sz="1100" dirty="0"/>
                        <a:t>ΚΡΗΤΗΣ</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39.000.000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13638">
                <a:tc>
                  <a:txBody>
                    <a:bodyPr/>
                    <a:lstStyle/>
                    <a:p>
                      <a:pPr algn="ctr"/>
                      <a:r>
                        <a:rPr lang="el-GR" sz="1100" dirty="0"/>
                        <a:t>ΝΟΤΙΟΥ ΑΙΓΑΙΟΥ</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24.000.000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13638">
                <a:tc>
                  <a:txBody>
                    <a:bodyPr/>
                    <a:lstStyle/>
                    <a:p>
                      <a:pPr algn="ctr"/>
                      <a:r>
                        <a:rPr lang="el-GR" sz="1100" dirty="0"/>
                        <a:t>ΠΕΛΟΠΟΝΝΗΣΟΥ</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20.000.000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13638">
                <a:tc>
                  <a:txBody>
                    <a:bodyPr/>
                    <a:lstStyle/>
                    <a:p>
                      <a:pPr algn="ctr"/>
                      <a:r>
                        <a:rPr lang="el-GR" sz="1100" dirty="0"/>
                        <a:t>ΣΤΕΡΕΑΣ ΕΛΛΑΔΑΣ</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l-GR" sz="1100" dirty="0"/>
                        <a:t>24.000.000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13638">
                <a:tc>
                  <a:txBody>
                    <a:bodyPr/>
                    <a:lstStyle/>
                    <a:p>
                      <a:pPr algn="ctr"/>
                      <a:r>
                        <a:rPr lang="el-GR" sz="1100" dirty="0"/>
                        <a:t>ΣΥΝΟΛΟ</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a:r>
                        <a:rPr lang="el-GR" sz="1100" dirty="0"/>
                        <a:t>295.000.000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3"/>
                  </a:ext>
                </a:extLst>
              </a:tr>
            </a:tbl>
          </a:graphicData>
        </a:graphic>
      </p:graphicFrame>
      <p:sp>
        <p:nvSpPr>
          <p:cNvPr id="10" name="TextBox 9"/>
          <p:cNvSpPr txBox="1"/>
          <p:nvPr/>
        </p:nvSpPr>
        <p:spPr>
          <a:xfrm>
            <a:off x="949170" y="1681644"/>
            <a:ext cx="5649877" cy="521970"/>
          </a:xfrm>
          <a:prstGeom prst="rect">
            <a:avLst/>
          </a:prstGeom>
          <a:noFill/>
        </p:spPr>
        <p:txBody>
          <a:bodyPr wrap="square" rtlCol="0">
            <a:spAutoFit/>
          </a:bodyPr>
          <a:lstStyle/>
          <a:p>
            <a:r>
              <a:rPr lang="el-GR" sz="2800" b="1" i="1" dirty="0">
                <a:solidFill>
                  <a:srgbClr val="0070C0"/>
                </a:solidFill>
                <a:latin typeface="+mn-lt"/>
              </a:rPr>
              <a:t>€ 645 εκατ. για την οδική ασφάλεια </a:t>
            </a:r>
            <a:endParaRPr lang="en-US" sz="2800" b="1" i="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tx2">
                    <a:lumMod val="75000"/>
                  </a:schemeClr>
                </a:solidFill>
                <a:latin typeface="+mn-lt"/>
              </a:rPr>
              <a:t>Β3.2 Εθνικό Σχέδιο Ανάκαμψης και </a:t>
            </a:r>
            <a:br>
              <a:rPr lang="en-US" dirty="0">
                <a:solidFill>
                  <a:schemeClr val="tx2">
                    <a:lumMod val="75000"/>
                  </a:schemeClr>
                </a:solidFill>
                <a:latin typeface="+mn-lt"/>
              </a:rPr>
            </a:br>
            <a:r>
              <a:rPr lang="el-GR" dirty="0">
                <a:solidFill>
                  <a:schemeClr val="tx2">
                    <a:lumMod val="75000"/>
                  </a:schemeClr>
                </a:solidFill>
                <a:latin typeface="+mn-lt"/>
              </a:rPr>
              <a:t>Ανθεκτικότητας «Ελλάδα 2.0»</a:t>
            </a:r>
            <a:endParaRPr lang="en-US" dirty="0">
              <a:solidFill>
                <a:schemeClr val="tx2">
                  <a:lumMod val="75000"/>
                </a:schemeClr>
              </a:solidFill>
              <a:latin typeface="+mj-lt"/>
            </a:endParaRPr>
          </a:p>
        </p:txBody>
      </p:sp>
      <p:sp>
        <p:nvSpPr>
          <p:cNvPr id="10" name="TextBox 9"/>
          <p:cNvSpPr txBox="1"/>
          <p:nvPr/>
        </p:nvSpPr>
        <p:spPr>
          <a:xfrm>
            <a:off x="949325" y="1681480"/>
            <a:ext cx="10090785" cy="521970"/>
          </a:xfrm>
          <a:prstGeom prst="rect">
            <a:avLst/>
          </a:prstGeom>
          <a:noFill/>
        </p:spPr>
        <p:txBody>
          <a:bodyPr wrap="square" rtlCol="0">
            <a:spAutoFit/>
          </a:bodyPr>
          <a:lstStyle/>
          <a:p>
            <a:r>
              <a:rPr lang="el-GR" sz="2800" b="1" i="1" dirty="0">
                <a:solidFill>
                  <a:srgbClr val="0070C0"/>
                </a:solidFill>
                <a:latin typeface="+mn-lt"/>
              </a:rPr>
              <a:t>€ 645 εκατ. για την οδική ασφάλεια -- μετρήσιμα αποτελέσματα ! </a:t>
            </a:r>
            <a:endParaRPr lang="en-US" sz="2800" b="1" i="1" dirty="0">
              <a:solidFill>
                <a:srgbClr val="0070C0"/>
              </a:solidFill>
            </a:endParaRPr>
          </a:p>
        </p:txBody>
      </p:sp>
      <p:pic>
        <p:nvPicPr>
          <p:cNvPr id="12" name="Content Placeholder 11"/>
          <p:cNvPicPr>
            <a:picLocks noGrp="1" noChangeAspect="1"/>
          </p:cNvPicPr>
          <p:nvPr>
            <p:ph sz="half" idx="1"/>
          </p:nvPr>
        </p:nvPicPr>
        <p:blipFill>
          <a:blip r:embed="rId2"/>
          <a:stretch>
            <a:fillRect/>
          </a:stretch>
        </p:blipFill>
        <p:spPr>
          <a:xfrm>
            <a:off x="117475" y="2619375"/>
            <a:ext cx="6181090" cy="2808605"/>
          </a:xfrm>
          <a:prstGeom prst="rect">
            <a:avLst/>
          </a:prstGeom>
        </p:spPr>
      </p:pic>
      <p:pic>
        <p:nvPicPr>
          <p:cNvPr id="13" name="Content Placeholder 12"/>
          <p:cNvPicPr>
            <a:picLocks noGrp="1" noChangeAspect="1"/>
          </p:cNvPicPr>
          <p:nvPr>
            <p:ph sz="half" idx="2"/>
          </p:nvPr>
        </p:nvPicPr>
        <p:blipFill>
          <a:blip r:embed="rId3"/>
          <a:stretch>
            <a:fillRect/>
          </a:stretch>
        </p:blipFill>
        <p:spPr>
          <a:xfrm>
            <a:off x="6382385" y="2708910"/>
            <a:ext cx="5774055" cy="35979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kumimoji="0" lang="el-GR" sz="3200" b="0" i="0" u="none" strike="noStrike" kern="1200" cap="none" spc="0" normalizeH="0" baseline="0" noProof="0" dirty="0">
                <a:ln>
                  <a:noFill/>
                </a:ln>
                <a:solidFill>
                  <a:schemeClr val="tx2">
                    <a:lumMod val="75000"/>
                  </a:schemeClr>
                </a:solidFill>
                <a:effectLst/>
                <a:uLnTx/>
                <a:uFillTx/>
                <a:latin typeface="Calibri" panose="020F0502020204030204"/>
                <a:ea typeface="+mj-ea"/>
                <a:cs typeface="Calibri" panose="020F0502020204030204" pitchFamily="34" charset="0"/>
              </a:rPr>
              <a:t>Β3.3 Πρόγραμμα «Φιλόδημος ΙΙ» </a:t>
            </a:r>
            <a:endParaRPr lang="en-US" sz="1800" b="1" dirty="0">
              <a:solidFill>
                <a:schemeClr val="tx2">
                  <a:lumMod val="75000"/>
                </a:schemeClr>
              </a:solidFill>
              <a:latin typeface="+mj-lt"/>
            </a:endParaRPr>
          </a:p>
        </p:txBody>
      </p:sp>
      <p:grpSp>
        <p:nvGrpSpPr>
          <p:cNvPr id="19" name="Group 18"/>
          <p:cNvGrpSpPr/>
          <p:nvPr/>
        </p:nvGrpSpPr>
        <p:grpSpPr>
          <a:xfrm>
            <a:off x="3357682" y="2133159"/>
            <a:ext cx="6623685" cy="2246630"/>
            <a:chOff x="1204757" y="1859617"/>
            <a:chExt cx="6623685" cy="2246630"/>
          </a:xfrm>
        </p:grpSpPr>
        <p:sp>
          <p:nvSpPr>
            <p:cNvPr id="6" name="Θέση περιεχομένου 2"/>
            <p:cNvSpPr txBox="1"/>
            <p:nvPr/>
          </p:nvSpPr>
          <p:spPr>
            <a:xfrm>
              <a:off x="1348902" y="1859617"/>
              <a:ext cx="6479540" cy="22466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8000" dirty="0">
                  <a:solidFill>
                    <a:srgbClr val="0070C0"/>
                  </a:solidFill>
                  <a:latin typeface="Impact" panose="020B0806030902050204" pitchFamily="34" charset="0"/>
                </a:rPr>
                <a:t>€</a:t>
              </a:r>
              <a:r>
                <a:rPr lang="en-US" altLang="el-GR" sz="8000" dirty="0">
                  <a:solidFill>
                    <a:srgbClr val="0070C0"/>
                  </a:solidFill>
                  <a:latin typeface="Impact" panose="020B0806030902050204" pitchFamily="34" charset="0"/>
                </a:rPr>
                <a:t> </a:t>
              </a:r>
              <a:r>
                <a:rPr lang="el-GR" sz="8000" dirty="0">
                  <a:solidFill>
                    <a:srgbClr val="0070C0"/>
                  </a:solidFill>
                  <a:latin typeface="Impact" panose="020B0806030902050204" pitchFamily="34" charset="0"/>
                </a:rPr>
                <a:t>1</a:t>
              </a:r>
              <a:r>
                <a:rPr lang="el-GR" sz="7200" dirty="0">
                  <a:solidFill>
                    <a:srgbClr val="0070C0"/>
                  </a:solidFill>
                  <a:latin typeface="Impact" panose="020B0806030902050204" pitchFamily="34" charset="0"/>
                </a:rPr>
                <a:t> δισ. για</a:t>
              </a:r>
              <a:r>
                <a:rPr lang="en-US" sz="7200" dirty="0">
                  <a:solidFill>
                    <a:srgbClr val="0070C0"/>
                  </a:solidFill>
                  <a:latin typeface="Impact" panose="020B0806030902050204" pitchFamily="34" charset="0"/>
                </a:rPr>
                <a:t>:</a:t>
              </a:r>
              <a:endParaRPr lang="en-US" sz="7200" b="1" i="1" dirty="0">
                <a:solidFill>
                  <a:srgbClr val="0070C0"/>
                </a:solidFill>
                <a:latin typeface="Impact" panose="020B0806030902050204" pitchFamily="34" charset="0"/>
              </a:endParaRPr>
            </a:p>
          </p:txBody>
        </p:sp>
        <p:sp>
          <p:nvSpPr>
            <p:cNvPr id="3" name="Arc 2"/>
            <p:cNvSpPr/>
            <p:nvPr/>
          </p:nvSpPr>
          <p:spPr>
            <a:xfrm rot="21404044">
              <a:off x="1204757" y="3444009"/>
              <a:ext cx="3064184" cy="329183"/>
            </a:xfrm>
            <a:prstGeom prst="arc">
              <a:avLst>
                <a:gd name="adj1" fmla="val 11572683"/>
                <a:gd name="adj2" fmla="val 21348743"/>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 name="Θέση περιεχομένου 2"/>
          <p:cNvSpPr txBox="1"/>
          <p:nvPr/>
        </p:nvSpPr>
        <p:spPr>
          <a:xfrm>
            <a:off x="405780" y="3931041"/>
            <a:ext cx="1418063" cy="1685346"/>
          </a:xfrm>
          <a:prstGeom prst="rect">
            <a:avLst/>
          </a:prstGeom>
          <a:ln>
            <a:solidFill>
              <a:schemeClr val="accent4">
                <a:lumMod val="75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lnSpc>
                <a:spcPct val="100000"/>
              </a:lnSpc>
              <a:spcBef>
                <a:spcPts val="0"/>
              </a:spcBef>
              <a:buClr>
                <a:schemeClr val="accent4">
                  <a:lumMod val="20000"/>
                  <a:lumOff val="80000"/>
                </a:schemeClr>
              </a:buClr>
              <a:buNone/>
              <a:defRPr/>
            </a:pPr>
            <a:r>
              <a:rPr lang="el-GR" sz="1200" b="1" dirty="0">
                <a:latin typeface="Calibri" panose="020F0502020204030204"/>
                <a:cs typeface="+mn-cs"/>
              </a:rPr>
              <a:t>Πυροπροστασία σχολείων, για την ασφάλεια των παιδιών μας</a:t>
            </a:r>
          </a:p>
        </p:txBody>
      </p:sp>
      <p:sp>
        <p:nvSpPr>
          <p:cNvPr id="9" name="Θέση περιεχομένου 2"/>
          <p:cNvSpPr txBox="1"/>
          <p:nvPr/>
        </p:nvSpPr>
        <p:spPr>
          <a:xfrm>
            <a:off x="7026422" y="3931041"/>
            <a:ext cx="1418063" cy="1685346"/>
          </a:xfrm>
          <a:prstGeom prst="rect">
            <a:avLst/>
          </a:prstGeom>
          <a:ln>
            <a:solidFill>
              <a:schemeClr val="accent4">
                <a:lumMod val="75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lnSpc>
                <a:spcPct val="100000"/>
              </a:lnSpc>
              <a:spcBef>
                <a:spcPts val="0"/>
              </a:spcBef>
              <a:buClr>
                <a:schemeClr val="accent4">
                  <a:lumMod val="20000"/>
                  <a:lumOff val="80000"/>
                </a:schemeClr>
              </a:buClr>
              <a:buNone/>
              <a:defRPr/>
            </a:pPr>
            <a:r>
              <a:rPr lang="el-GR" sz="1200" b="1" dirty="0">
                <a:latin typeface="Calibri" panose="020F0502020204030204"/>
                <a:cs typeface="+mn-cs"/>
              </a:rPr>
              <a:t>Επισκευή και συντήρηση σχολικών κτιρίων</a:t>
            </a:r>
          </a:p>
        </p:txBody>
      </p:sp>
      <p:sp>
        <p:nvSpPr>
          <p:cNvPr id="10" name="Θέση περιεχομένου 2"/>
          <p:cNvSpPr txBox="1"/>
          <p:nvPr/>
        </p:nvSpPr>
        <p:spPr>
          <a:xfrm>
            <a:off x="10329132" y="3931041"/>
            <a:ext cx="1418063" cy="1685347"/>
          </a:xfrm>
          <a:prstGeom prst="rect">
            <a:avLst/>
          </a:prstGeom>
          <a:ln>
            <a:solidFill>
              <a:schemeClr val="accent4">
                <a:lumMod val="75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lnSpc>
                <a:spcPct val="100000"/>
              </a:lnSpc>
              <a:spcBef>
                <a:spcPts val="0"/>
              </a:spcBef>
              <a:buClr>
                <a:schemeClr val="accent4">
                  <a:lumMod val="20000"/>
                  <a:lumOff val="80000"/>
                </a:schemeClr>
              </a:buClr>
              <a:buNone/>
              <a:defRPr/>
            </a:pPr>
            <a:r>
              <a:rPr lang="el-GR" sz="1200" b="1" dirty="0">
                <a:latin typeface="Calibri" panose="020F0502020204030204"/>
                <a:cs typeface="+mn-cs"/>
              </a:rPr>
              <a:t>Παιδικές χαρές, αθλητικές εγκαταστάσεις και λιμενικές υποδομές</a:t>
            </a:r>
          </a:p>
        </p:txBody>
      </p:sp>
      <p:sp>
        <p:nvSpPr>
          <p:cNvPr id="11" name="Θέση περιεχομένου 2"/>
          <p:cNvSpPr txBox="1"/>
          <p:nvPr/>
        </p:nvSpPr>
        <p:spPr>
          <a:xfrm>
            <a:off x="2060457" y="3931041"/>
            <a:ext cx="1418063" cy="1685346"/>
          </a:xfrm>
          <a:prstGeom prst="rect">
            <a:avLst/>
          </a:prstGeom>
          <a:ln>
            <a:solidFill>
              <a:schemeClr val="accent4">
                <a:lumMod val="75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lnSpc>
                <a:spcPct val="100000"/>
              </a:lnSpc>
              <a:spcBef>
                <a:spcPts val="0"/>
              </a:spcBef>
              <a:buClr>
                <a:schemeClr val="accent4">
                  <a:lumMod val="20000"/>
                  <a:lumOff val="80000"/>
                </a:schemeClr>
              </a:buClr>
              <a:buNone/>
              <a:defRPr/>
            </a:pPr>
            <a:r>
              <a:rPr lang="el-GR" sz="1200" b="1" dirty="0">
                <a:latin typeface="Calibri" panose="020F0502020204030204"/>
                <a:cs typeface="+mn-cs"/>
              </a:rPr>
              <a:t>Ράμπες σχολείων και τουαλέτες αναπήρων στα σχολεία</a:t>
            </a:r>
          </a:p>
        </p:txBody>
      </p:sp>
      <p:sp>
        <p:nvSpPr>
          <p:cNvPr id="12" name="Θέση περιεχομένου 2"/>
          <p:cNvSpPr txBox="1"/>
          <p:nvPr/>
        </p:nvSpPr>
        <p:spPr>
          <a:xfrm>
            <a:off x="3711812" y="3931041"/>
            <a:ext cx="1418063" cy="1685346"/>
          </a:xfrm>
          <a:prstGeom prst="rect">
            <a:avLst/>
          </a:prstGeom>
          <a:ln>
            <a:solidFill>
              <a:schemeClr val="accent4">
                <a:lumMod val="75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lnSpc>
                <a:spcPct val="100000"/>
              </a:lnSpc>
              <a:spcBef>
                <a:spcPts val="0"/>
              </a:spcBef>
              <a:buClr>
                <a:schemeClr val="accent4">
                  <a:lumMod val="20000"/>
                  <a:lumOff val="80000"/>
                </a:schemeClr>
              </a:buClr>
              <a:buNone/>
              <a:defRPr/>
            </a:pPr>
            <a:r>
              <a:rPr lang="el-GR" sz="1200" b="1" dirty="0">
                <a:latin typeface="Calibri" panose="020F0502020204030204"/>
                <a:cs typeface="+mn-cs"/>
              </a:rPr>
              <a:t>Στέγαστρα σε στάσεις λεωφορείων</a:t>
            </a:r>
          </a:p>
        </p:txBody>
      </p:sp>
      <p:sp>
        <p:nvSpPr>
          <p:cNvPr id="13" name="Θέση περιεχομένου 2"/>
          <p:cNvSpPr txBox="1"/>
          <p:nvPr/>
        </p:nvSpPr>
        <p:spPr>
          <a:xfrm>
            <a:off x="5371744" y="3931041"/>
            <a:ext cx="1418063" cy="1685346"/>
          </a:xfrm>
          <a:prstGeom prst="rect">
            <a:avLst/>
          </a:prstGeom>
          <a:ln>
            <a:solidFill>
              <a:schemeClr val="accent4">
                <a:lumMod val="75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lnSpc>
                <a:spcPct val="100000"/>
              </a:lnSpc>
              <a:spcBef>
                <a:spcPts val="0"/>
              </a:spcBef>
              <a:buClr>
                <a:schemeClr val="accent4">
                  <a:lumMod val="20000"/>
                  <a:lumOff val="80000"/>
                </a:schemeClr>
              </a:buClr>
              <a:buNone/>
              <a:defRPr/>
            </a:pPr>
            <a:r>
              <a:rPr lang="el-GR" sz="1200" b="1" dirty="0">
                <a:latin typeface="Calibri" panose="020F0502020204030204"/>
                <a:cs typeface="+mn-cs"/>
              </a:rPr>
              <a:t>Καταφύγια αδέσποτων ζώων</a:t>
            </a:r>
          </a:p>
        </p:txBody>
      </p:sp>
      <p:sp>
        <p:nvSpPr>
          <p:cNvPr id="14" name="Θέση περιεχομένου 2"/>
          <p:cNvSpPr txBox="1"/>
          <p:nvPr/>
        </p:nvSpPr>
        <p:spPr>
          <a:xfrm>
            <a:off x="8681100" y="3931041"/>
            <a:ext cx="1418063" cy="1685348"/>
          </a:xfrm>
          <a:prstGeom prst="rect">
            <a:avLst/>
          </a:prstGeom>
          <a:ln>
            <a:solidFill>
              <a:schemeClr val="accent4">
                <a:lumMod val="75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lnSpc>
                <a:spcPct val="100000"/>
              </a:lnSpc>
              <a:spcBef>
                <a:spcPts val="0"/>
              </a:spcBef>
              <a:buClr>
                <a:schemeClr val="accent4">
                  <a:lumMod val="20000"/>
                  <a:lumOff val="80000"/>
                </a:schemeClr>
              </a:buClr>
              <a:buNone/>
              <a:defRPr/>
            </a:pPr>
            <a:r>
              <a:rPr lang="el-GR" sz="1200" b="1" dirty="0">
                <a:latin typeface="Calibri" panose="020F0502020204030204"/>
                <a:cs typeface="+mn-cs"/>
              </a:rPr>
              <a:t>Προμήθεια οχημάτων αποκομιδής και μεταφοράς απορριμμάτων και ανακυκλώσιμων υλικών</a:t>
            </a:r>
          </a:p>
        </p:txBody>
      </p:sp>
      <p:sp>
        <p:nvSpPr>
          <p:cNvPr id="17" name="TextBox 16"/>
          <p:cNvSpPr txBox="1"/>
          <p:nvPr/>
        </p:nvSpPr>
        <p:spPr>
          <a:xfrm>
            <a:off x="949170" y="1681644"/>
            <a:ext cx="6945442" cy="438582"/>
          </a:xfrm>
          <a:prstGeom prst="rect">
            <a:avLst/>
          </a:prstGeom>
          <a:noFill/>
        </p:spPr>
        <p:txBody>
          <a:bodyPr wrap="square" rtlCol="0">
            <a:spAutoFit/>
          </a:bodyPr>
          <a:lstStyle/>
          <a:p>
            <a:pPr>
              <a:lnSpc>
                <a:spcPts val="2700"/>
              </a:lnSpc>
            </a:pPr>
            <a:r>
              <a:rPr lang="el-GR" sz="2400" b="1" i="1" dirty="0">
                <a:solidFill>
                  <a:srgbClr val="0070C0"/>
                </a:solidFill>
                <a:latin typeface="+mn-lt"/>
              </a:rPr>
              <a:t>Κάνουμε την καθημερινότητα των πολιτών καλύτερη</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tx2">
                    <a:lumMod val="75000"/>
                  </a:schemeClr>
                </a:solidFill>
                <a:latin typeface="+mn-lt"/>
              </a:rPr>
              <a:t>Β3.4 Πρόγραμμα Δημοσίων Επενδύσεων</a:t>
            </a:r>
            <a:endParaRPr lang="en-US" dirty="0">
              <a:solidFill>
                <a:schemeClr val="tx2">
                  <a:lumMod val="75000"/>
                </a:schemeClr>
              </a:solidFill>
              <a:latin typeface="+mj-lt"/>
            </a:endParaRPr>
          </a:p>
        </p:txBody>
      </p:sp>
      <p:sp>
        <p:nvSpPr>
          <p:cNvPr id="6" name="Θέση περιεχομένου 2"/>
          <p:cNvSpPr txBox="1"/>
          <p:nvPr/>
        </p:nvSpPr>
        <p:spPr>
          <a:xfrm>
            <a:off x="1799771" y="1974403"/>
            <a:ext cx="3728186" cy="1814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Clr>
                <a:schemeClr val="tx2">
                  <a:lumMod val="60000"/>
                  <a:lumOff val="40000"/>
                </a:schemeClr>
              </a:buClr>
              <a:buNone/>
            </a:pPr>
            <a:r>
              <a:rPr lang="el-GR" sz="1400" b="1" dirty="0">
                <a:solidFill>
                  <a:schemeClr val="tx1">
                    <a:lumMod val="85000"/>
                    <a:lumOff val="15000"/>
                  </a:schemeClr>
                </a:solidFill>
              </a:rPr>
              <a:t>Στο Πρόγραμμα Δημοσίων Επενδύσεων (Π.Δ.Ε.) του Υπουργείου Εσωτερικών εντάχθηκαν, από τον Ιούλιο 2019 μέχρι σήμερα, μεμονωμένα έργα σε Δήμους και Περιφέρειες, συνολικού ύψους:</a:t>
            </a:r>
          </a:p>
          <a:p>
            <a:pPr marL="0" indent="0">
              <a:lnSpc>
                <a:spcPct val="130000"/>
              </a:lnSpc>
              <a:buClr>
                <a:schemeClr val="tx2">
                  <a:lumMod val="60000"/>
                  <a:lumOff val="40000"/>
                </a:schemeClr>
              </a:buClr>
              <a:buNone/>
            </a:pPr>
            <a:endParaRPr lang="el-GR" sz="1400" dirty="0">
              <a:solidFill>
                <a:schemeClr val="tx1">
                  <a:lumMod val="85000"/>
                  <a:lumOff val="15000"/>
                </a:schemeClr>
              </a:solidFill>
            </a:endParaRPr>
          </a:p>
        </p:txBody>
      </p:sp>
      <p:sp>
        <p:nvSpPr>
          <p:cNvPr id="8" name="Θέση περιεχομένου 2"/>
          <p:cNvSpPr txBox="1"/>
          <p:nvPr/>
        </p:nvSpPr>
        <p:spPr>
          <a:xfrm>
            <a:off x="6310947" y="1844862"/>
            <a:ext cx="4536504" cy="4046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Clr>
                <a:schemeClr val="tx2">
                  <a:lumMod val="60000"/>
                  <a:lumOff val="40000"/>
                </a:schemeClr>
              </a:buClr>
              <a:buFont typeface="Wingdings" panose="05000000000000000000" pitchFamily="2" charset="2"/>
              <a:buNone/>
            </a:pPr>
            <a:r>
              <a:rPr lang="el-GR" sz="2400" dirty="0">
                <a:solidFill>
                  <a:srgbClr val="0070C0"/>
                </a:solidFill>
              </a:rPr>
              <a:t>Ξεμπλοκάραμε το ΠΔΕ κάνοντας </a:t>
            </a:r>
            <a:r>
              <a:rPr lang="el-GR" sz="2400" dirty="0" err="1">
                <a:solidFill>
                  <a:srgbClr val="0070C0"/>
                </a:solidFill>
              </a:rPr>
              <a:t>απεντάξεις</a:t>
            </a:r>
            <a:r>
              <a:rPr lang="el-GR" sz="2400" dirty="0">
                <a:solidFill>
                  <a:srgbClr val="0070C0"/>
                </a:solidFill>
              </a:rPr>
              <a:t> αδρανών τεχνικών δελτίων και εντάσσοντας νέα έργα με σημαντικό αποτύπωμα.  Το νέο πρόγραμμα (ΕΠΑ) συνδυάζει προσκλήσεις και μεμονωμένα έργα</a:t>
            </a:r>
            <a:r>
              <a:rPr lang="el-GR" sz="1500" dirty="0">
                <a:solidFill>
                  <a:srgbClr val="0070C0"/>
                </a:solidFill>
              </a:rPr>
              <a:t>. </a:t>
            </a:r>
          </a:p>
          <a:p>
            <a:pPr algn="just">
              <a:lnSpc>
                <a:spcPct val="150000"/>
              </a:lnSpc>
              <a:buClr>
                <a:schemeClr val="tx2">
                  <a:lumMod val="60000"/>
                  <a:lumOff val="40000"/>
                </a:schemeClr>
              </a:buClr>
              <a:buFont typeface="Wingdings" panose="05000000000000000000" pitchFamily="2" charset="2"/>
              <a:buChar char="§"/>
            </a:pPr>
            <a:endParaRPr lang="el-GR" sz="1500" dirty="0">
              <a:solidFill>
                <a:srgbClr val="0070C0"/>
              </a:solidFill>
            </a:endParaRPr>
          </a:p>
        </p:txBody>
      </p:sp>
      <p:sp>
        <p:nvSpPr>
          <p:cNvPr id="3" name="Θέση περιεχομένου 2"/>
          <p:cNvSpPr txBox="1"/>
          <p:nvPr/>
        </p:nvSpPr>
        <p:spPr>
          <a:xfrm>
            <a:off x="1799771" y="3471589"/>
            <a:ext cx="3682014"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Clr>
                <a:schemeClr val="tx2">
                  <a:lumMod val="60000"/>
                  <a:lumOff val="40000"/>
                </a:schemeClr>
              </a:buClr>
              <a:buNone/>
            </a:pPr>
            <a:r>
              <a:rPr lang="el-GR" sz="4800" dirty="0">
                <a:solidFill>
                  <a:schemeClr val="accent1">
                    <a:lumMod val="75000"/>
                  </a:schemeClr>
                </a:solidFill>
                <a:latin typeface="Impact" panose="020B0806030902050204" pitchFamily="34" charset="0"/>
              </a:rPr>
              <a:t>86 </a:t>
            </a:r>
            <a:r>
              <a:rPr lang="el-GR" sz="4000" dirty="0">
                <a:solidFill>
                  <a:schemeClr val="accent1">
                    <a:lumMod val="75000"/>
                  </a:schemeClr>
                </a:solidFill>
                <a:latin typeface="Impact" panose="020B0806030902050204" pitchFamily="34" charset="0"/>
              </a:rPr>
              <a:t>εκατ. ευρώ</a:t>
            </a:r>
            <a:endParaRPr lang="el-GR" sz="4000" b="1" i="1" dirty="0">
              <a:solidFill>
                <a:schemeClr val="accent1">
                  <a:lumMod val="75000"/>
                </a:schemeClr>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53882" y="404496"/>
            <a:ext cx="10512862" cy="1325563"/>
          </a:xfrm>
        </p:spPr>
        <p:txBody>
          <a:bodyPr>
            <a:noAutofit/>
          </a:bodyPr>
          <a:lstStyle/>
          <a:p>
            <a:r>
              <a:rPr kumimoji="0" lang="el-GR" sz="3600" b="0" i="0" u="none" strike="noStrike" kern="1200" cap="none" spc="0" normalizeH="0" baseline="0" noProof="0" dirty="0">
                <a:ln>
                  <a:noFill/>
                </a:ln>
                <a:solidFill>
                  <a:schemeClr val="tx2">
                    <a:lumMod val="75000"/>
                  </a:schemeClr>
                </a:solidFill>
                <a:effectLst/>
                <a:uLnTx/>
                <a:uFillTx/>
                <a:latin typeface="Calibri" panose="020F0502020204030204"/>
                <a:ea typeface="+mj-ea"/>
                <a:cs typeface="Calibri" panose="020F0502020204030204" pitchFamily="34" charset="0"/>
              </a:rPr>
              <a:t>Πρόγραμμα «Άργος» </a:t>
            </a:r>
            <a:br>
              <a:rPr kumimoji="0" lang="el-GR" sz="3600" b="0" i="0" u="none" strike="noStrike" kern="1200" cap="none" spc="0" normalizeH="0" baseline="0" noProof="0" dirty="0">
                <a:ln>
                  <a:noFill/>
                </a:ln>
                <a:solidFill>
                  <a:schemeClr val="tx2">
                    <a:lumMod val="75000"/>
                  </a:schemeClr>
                </a:solidFill>
                <a:effectLst/>
                <a:uLnTx/>
                <a:uFillTx/>
                <a:latin typeface="Calibri" panose="020F0502020204030204"/>
                <a:ea typeface="+mj-ea"/>
                <a:cs typeface="Calibri" panose="020F0502020204030204" pitchFamily="34" charset="0"/>
              </a:rPr>
            </a:br>
            <a:r>
              <a:rPr kumimoji="0" lang="el-GR" sz="3600" b="0" i="0" u="none" strike="noStrike" kern="1200" cap="none" spc="0" normalizeH="0" baseline="0" noProof="0" dirty="0">
                <a:ln>
                  <a:noFill/>
                </a:ln>
                <a:solidFill>
                  <a:schemeClr val="tx2">
                    <a:lumMod val="75000"/>
                  </a:schemeClr>
                </a:solidFill>
                <a:effectLst/>
                <a:uLnTx/>
                <a:uFillTx/>
                <a:latin typeface="Calibri" panose="020F0502020204030204"/>
                <a:ea typeface="+mj-ea"/>
                <a:cs typeface="Calibri" panose="020F0502020204030204" pitchFamily="34" charset="0"/>
              </a:rPr>
              <a:t>για την ευζωία των ζώων συντροφιάς</a:t>
            </a:r>
            <a:br>
              <a:rPr kumimoji="0" lang="el-GR" sz="3600" b="0" i="0" u="none" strike="noStrike" kern="1200" cap="none" spc="0" normalizeH="0" baseline="0" noProof="0" dirty="0">
                <a:ln>
                  <a:noFill/>
                </a:ln>
                <a:solidFill>
                  <a:schemeClr val="tx2">
                    <a:lumMod val="75000"/>
                  </a:schemeClr>
                </a:solidFill>
                <a:effectLst/>
                <a:uLnTx/>
                <a:uFillTx/>
                <a:latin typeface="Calibri" panose="020F0502020204030204"/>
                <a:ea typeface="+mj-ea"/>
                <a:cs typeface="Calibri" panose="020F0502020204030204" pitchFamily="34" charset="0"/>
              </a:rPr>
            </a:br>
            <a:r>
              <a:rPr kumimoji="0" lang="el-GR" sz="3600" b="0" i="0" u="none" strike="noStrike" kern="1200" cap="none" spc="0" normalizeH="0" baseline="0" noProof="0" dirty="0">
                <a:ln>
                  <a:noFill/>
                </a:ln>
                <a:solidFill>
                  <a:schemeClr val="tx2">
                    <a:lumMod val="75000"/>
                  </a:schemeClr>
                </a:solidFill>
                <a:effectLst/>
                <a:uLnTx/>
                <a:uFillTx/>
                <a:latin typeface="Calibri" panose="020F0502020204030204"/>
                <a:ea typeface="+mj-ea"/>
                <a:cs typeface="Calibri" panose="020F0502020204030204" pitchFamily="34" charset="0"/>
              </a:rPr>
              <a:t>€ 40 εκατ.</a:t>
            </a:r>
          </a:p>
        </p:txBody>
      </p:sp>
      <p:sp>
        <p:nvSpPr>
          <p:cNvPr id="20" name="Θέση περιεχομένου 2"/>
          <p:cNvSpPr txBox="1"/>
          <p:nvPr/>
        </p:nvSpPr>
        <p:spPr>
          <a:xfrm>
            <a:off x="1799771" y="2694482"/>
            <a:ext cx="3728186" cy="33268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Clr>
                <a:schemeClr val="tx2">
                  <a:lumMod val="60000"/>
                  <a:lumOff val="40000"/>
                </a:schemeClr>
              </a:buClr>
              <a:buNone/>
            </a:pPr>
            <a:r>
              <a:rPr lang="el-GR" sz="1400" dirty="0">
                <a:solidFill>
                  <a:schemeClr val="tx1">
                    <a:lumMod val="85000"/>
                    <a:lumOff val="15000"/>
                  </a:schemeClr>
                </a:solidFill>
              </a:rPr>
              <a:t>Το </a:t>
            </a:r>
            <a:r>
              <a:rPr lang="el-GR" sz="1400" b="1" dirty="0">
                <a:solidFill>
                  <a:schemeClr val="tx1">
                    <a:lumMod val="85000"/>
                    <a:lumOff val="15000"/>
                  </a:schemeClr>
                </a:solidFill>
              </a:rPr>
              <a:t>Πρόγραμμα «Άργος» </a:t>
            </a:r>
            <a:r>
              <a:rPr lang="el-GR" sz="1400" dirty="0">
                <a:solidFill>
                  <a:schemeClr val="tx1">
                    <a:lumMod val="85000"/>
                    <a:lumOff val="15000"/>
                  </a:schemeClr>
                </a:solidFill>
              </a:rPr>
              <a:t>έχει προικιστεί με το συνολικό ποσό των </a:t>
            </a:r>
            <a:r>
              <a:rPr lang="el-GR" sz="1400" b="1" dirty="0">
                <a:solidFill>
                  <a:schemeClr val="tx1">
                    <a:lumMod val="85000"/>
                    <a:lumOff val="15000"/>
                  </a:schemeClr>
                </a:solidFill>
              </a:rPr>
              <a:t>40 εκατ. ευρώ</a:t>
            </a:r>
            <a:r>
              <a:rPr lang="el-GR" sz="1400" dirty="0">
                <a:solidFill>
                  <a:schemeClr val="tx1">
                    <a:lumMod val="85000"/>
                    <a:lumOff val="15000"/>
                  </a:schemeClr>
                </a:solidFill>
              </a:rPr>
              <a:t> από το Πρόγραμμα «Φιλόδημος ΙΙ» για να ενισχύσει τους δήμους να αποκτήσουν τις απαραίτητες υποδομές και να ανταποκριθούν στις νέες υποχρεώσεις που έχουν αναλάβει ως προς τη διαχείριση των αδέσποτων ζώων συντροφιάς.</a:t>
            </a:r>
          </a:p>
          <a:p>
            <a:pPr marL="0" indent="0" algn="just">
              <a:lnSpc>
                <a:spcPct val="130000"/>
              </a:lnSpc>
              <a:buClr>
                <a:schemeClr val="tx2">
                  <a:lumMod val="60000"/>
                  <a:lumOff val="40000"/>
                </a:schemeClr>
              </a:buClr>
              <a:buNone/>
            </a:pPr>
            <a:endParaRPr lang="el-GR" sz="1400" dirty="0">
              <a:solidFill>
                <a:schemeClr val="tx1">
                  <a:lumMod val="85000"/>
                  <a:lumOff val="15000"/>
                </a:schemeClr>
              </a:solidFill>
            </a:endParaRPr>
          </a:p>
          <a:p>
            <a:pPr marL="0" indent="0" algn="just">
              <a:lnSpc>
                <a:spcPct val="100000"/>
              </a:lnSpc>
              <a:buClr>
                <a:schemeClr val="tx2">
                  <a:lumMod val="60000"/>
                  <a:lumOff val="40000"/>
                </a:schemeClr>
              </a:buClr>
              <a:buNone/>
            </a:pPr>
            <a:r>
              <a:rPr lang="el-GR" sz="1600" b="1" i="1" dirty="0">
                <a:solidFill>
                  <a:schemeClr val="accent4">
                    <a:lumMod val="75000"/>
                  </a:schemeClr>
                </a:solidFill>
              </a:rPr>
              <a:t>Παραμένουμε πιστοί στη δέσμευσή μας για “κανένα ζώο αδέσποτο – κανένα ζώο κακοποιημένο”.</a:t>
            </a:r>
          </a:p>
          <a:p>
            <a:pPr marL="0" indent="0">
              <a:lnSpc>
                <a:spcPct val="130000"/>
              </a:lnSpc>
              <a:buClr>
                <a:schemeClr val="tx2">
                  <a:lumMod val="60000"/>
                  <a:lumOff val="40000"/>
                </a:schemeClr>
              </a:buClr>
              <a:buNone/>
            </a:pPr>
            <a:endParaRPr lang="el-GR" sz="1400" dirty="0">
              <a:solidFill>
                <a:schemeClr val="tx1">
                  <a:lumMod val="85000"/>
                  <a:lumOff val="15000"/>
                </a:schemeClr>
              </a:solidFill>
            </a:endParaRPr>
          </a:p>
          <a:p>
            <a:pPr marL="0" indent="0">
              <a:lnSpc>
                <a:spcPct val="130000"/>
              </a:lnSpc>
              <a:buClr>
                <a:schemeClr val="tx2">
                  <a:lumMod val="60000"/>
                  <a:lumOff val="40000"/>
                </a:schemeClr>
              </a:buClr>
              <a:buNone/>
            </a:pPr>
            <a:endParaRPr lang="el-GR" sz="1400" dirty="0">
              <a:solidFill>
                <a:schemeClr val="tx1">
                  <a:lumMod val="85000"/>
                  <a:lumOff val="15000"/>
                </a:schemeClr>
              </a:solidFill>
            </a:endParaRPr>
          </a:p>
        </p:txBody>
      </p:sp>
      <p:sp>
        <p:nvSpPr>
          <p:cNvPr id="21" name="Θέση περιεχομένου 2"/>
          <p:cNvSpPr txBox="1"/>
          <p:nvPr/>
        </p:nvSpPr>
        <p:spPr>
          <a:xfrm>
            <a:off x="6094412" y="2694482"/>
            <a:ext cx="4432337" cy="33268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buClr>
                <a:schemeClr val="tx2">
                  <a:lumMod val="60000"/>
                  <a:lumOff val="40000"/>
                </a:schemeClr>
              </a:buClr>
              <a:buFont typeface="Wingdings" panose="05000000000000000000" pitchFamily="2" charset="2"/>
              <a:buChar char="§"/>
            </a:pPr>
            <a:r>
              <a:rPr lang="el-GR" sz="1500" dirty="0">
                <a:solidFill>
                  <a:srgbClr val="0070C0"/>
                </a:solidFill>
              </a:rPr>
              <a:t>5 εκατ. ευρώ για κάθε είδους δαπάνη που αφορά στη στείρωση αδέσποτων ζώων συντροφιάς.</a:t>
            </a:r>
          </a:p>
          <a:p>
            <a:pPr algn="just">
              <a:lnSpc>
                <a:spcPct val="130000"/>
              </a:lnSpc>
              <a:buClr>
                <a:schemeClr val="tx2">
                  <a:lumMod val="60000"/>
                  <a:lumOff val="40000"/>
                </a:schemeClr>
              </a:buClr>
              <a:buFont typeface="Wingdings" panose="05000000000000000000" pitchFamily="2" charset="2"/>
              <a:buChar char="§"/>
            </a:pPr>
            <a:r>
              <a:rPr lang="el-GR" sz="1500" dirty="0">
                <a:solidFill>
                  <a:srgbClr val="0070C0"/>
                </a:solidFill>
              </a:rPr>
              <a:t>5 εκατ. ευρώ για προμήθεια του απαραίτητου εξοπλισμού (κατάλληλοι αναγνώστες σήμανσης ζώων συντροφιάς και λοιπού πάγιου εξοπλισμού).</a:t>
            </a:r>
          </a:p>
          <a:p>
            <a:pPr algn="just">
              <a:lnSpc>
                <a:spcPct val="130000"/>
              </a:lnSpc>
              <a:buClr>
                <a:schemeClr val="tx2">
                  <a:lumMod val="60000"/>
                  <a:lumOff val="40000"/>
                </a:schemeClr>
              </a:buClr>
              <a:buFont typeface="Wingdings" panose="05000000000000000000" pitchFamily="2" charset="2"/>
              <a:buChar char="§"/>
            </a:pPr>
            <a:r>
              <a:rPr lang="el-GR" sz="1500" dirty="0">
                <a:solidFill>
                  <a:srgbClr val="0070C0"/>
                </a:solidFill>
              </a:rPr>
              <a:t>30 εκατ. ευρώ για κατασκευή, επισκευή και συντήρηση καταφυγίων, σύμφωνα με τις αυστηρές προδιαγραφές του νέου νόμου. </a:t>
            </a:r>
          </a:p>
        </p:txBody>
      </p:sp>
      <p:pic>
        <p:nvPicPr>
          <p:cNvPr id="22" name="Graphic 21" descr="Puppy outline"/>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093745">
            <a:off x="-117622" y="4680394"/>
            <a:ext cx="1911208" cy="19112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6125" y="980440"/>
            <a:ext cx="5111115" cy="5233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95" y="639445"/>
            <a:ext cx="11213465" cy="1051560"/>
          </a:xfrm>
        </p:spPr>
        <p:txBody>
          <a:bodyPr>
            <a:normAutofit/>
            <a:scene3d>
              <a:camera prst="orthographicFront"/>
              <a:lightRig rig="threePt" dir="t"/>
            </a:scene3d>
          </a:bodyPr>
          <a:lstStyle/>
          <a:p>
            <a:pPr algn="l">
              <a:buClrTx/>
              <a:buSzTx/>
              <a:buFontTx/>
            </a:pPr>
            <a:r>
              <a:rPr lang="el-GR" b="1" noProof="0" dirty="0">
                <a:ln/>
                <a:solidFill>
                  <a:schemeClr val="accent1"/>
                </a:solidFill>
                <a:effectLst>
                  <a:outerShdw blurRad="38100" dist="25400" dir="5400000" algn="ctr" rotWithShape="0">
                    <a:srgbClr val="6E747A">
                      <a:alpha val="43000"/>
                    </a:srgbClr>
                  </a:outerShdw>
                </a:effectLst>
                <a:uLnTx/>
                <a:uFillTx/>
                <a:latin typeface="Calibri" panose="020F0502020204030204"/>
                <a:sym typeface="+mn-ea"/>
              </a:rPr>
              <a:t>«Κανένα ζώο αδέσποτο, κανένα ζώο κακοποιημένο»</a:t>
            </a:r>
            <a:br>
              <a:rPr lang="el-GR" b="1" noProof="0" dirty="0">
                <a:ln/>
                <a:solidFill>
                  <a:schemeClr val="accent1"/>
                </a:solidFill>
                <a:effectLst>
                  <a:outerShdw blurRad="38100" dist="25400" dir="5400000" algn="ctr" rotWithShape="0">
                    <a:srgbClr val="6E747A">
                      <a:alpha val="43000"/>
                    </a:srgbClr>
                  </a:outerShdw>
                </a:effectLst>
                <a:uLnTx/>
                <a:uFillTx/>
                <a:latin typeface="Calibri" panose="020F0502020204030204"/>
              </a:rPr>
            </a:br>
            <a:endParaRPr lang="el-GR" b="1" noProof="0" dirty="0">
              <a:ln/>
              <a:solidFill>
                <a:schemeClr val="accent1"/>
              </a:solidFill>
              <a:effectLst>
                <a:outerShdw blurRad="38100" dist="25400" dir="5400000" algn="ctr" rotWithShape="0">
                  <a:srgbClr val="6E747A">
                    <a:alpha val="43000"/>
                  </a:srgbClr>
                </a:outerShdw>
              </a:effectLst>
              <a:uLnTx/>
              <a:uFillTx/>
              <a:latin typeface="Calibri" panose="020F0502020204030204"/>
            </a:endParaRPr>
          </a:p>
        </p:txBody>
      </p:sp>
      <p:sp>
        <p:nvSpPr>
          <p:cNvPr id="3" name="Content Placeholder 2"/>
          <p:cNvSpPr>
            <a:spLocks noGrp="1"/>
          </p:cNvSpPr>
          <p:nvPr>
            <p:ph idx="1"/>
          </p:nvPr>
        </p:nvSpPr>
        <p:spPr>
          <a:xfrm>
            <a:off x="169545" y="1572260"/>
            <a:ext cx="11181715" cy="4605020"/>
          </a:xfrm>
        </p:spPr>
        <p:txBody>
          <a:bodyPr>
            <a:noAutofit/>
          </a:bodyPr>
          <a:lstStyle/>
          <a:p>
            <a:pPr marL="342900" indent="-342900" algn="just">
              <a:buFont typeface="Wingdings" panose="05000000000000000000" pitchFamily="2" charset="2"/>
              <a:buChar char="Ø"/>
            </a:pPr>
            <a:r>
              <a:rPr lang="el-GR" sz="2800" dirty="0">
                <a:sym typeface="+mn-ea"/>
              </a:rPr>
              <a:t>Η δέσμευση αυτή υλοποιήθηκε νομοθετικά με τον Ν.4830/2021, ένας ευρύς νόμος-πλαίσιο που απαιτεί την συνεργασία οκτώ υπουργείων.</a:t>
            </a:r>
            <a:endParaRPr lang="el-GR" sz="2800" dirty="0"/>
          </a:p>
          <a:p>
            <a:pPr marL="342900" indent="-342900" algn="just">
              <a:buFont typeface="Wingdings" panose="05000000000000000000" pitchFamily="2" charset="2"/>
              <a:buChar char="Ø"/>
            </a:pPr>
            <a:r>
              <a:rPr lang="el-GR" sz="2800" dirty="0">
                <a:sym typeface="+mn-ea"/>
              </a:rPr>
              <a:t>Στο πλαίσιο του μοντέλου του «επιτελικού κράτους» που εστιάζεται στον συντονισμό δράσεων μεταξύ υπουργείων, αλλά και λόγω της γενικότερης πολυπλοκότητας στην εφαρμογή των πολλών καινοτομιών του νομού, ο Πρωθυπουργός αποφάσισε τον Ιούνιο του 2022 να συσταθεί ένας φορέας για την πλήρη εφαρμογή του νόμου 4830/2021.  Ο φορέας αυτός είναι η Ειδική Γραμματεία για την Προστασία των Ζώων Συντροφιάς.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9039" y="4924259"/>
            <a:ext cx="6762113" cy="1506675"/>
          </a:xfrm>
        </p:spPr>
        <p:txBody>
          <a:bodyPr vert="horz" lIns="91416" tIns="45708" rIns="91416" bIns="45708" rtlCol="0" anchor="ctr">
            <a:normAutofit/>
          </a:bodyPr>
          <a:lstStyle/>
          <a:p>
            <a:pPr rtl="0"/>
            <a:br>
              <a:rPr lang="el-GR" dirty="0"/>
            </a:br>
            <a:endParaRPr lang="el-GR" dirty="0"/>
          </a:p>
        </p:txBody>
      </p:sp>
      <p:sp>
        <p:nvSpPr>
          <p:cNvPr id="4" name="Θέση περιεχομένου 3"/>
          <p:cNvSpPr>
            <a:spLocks noGrp="1"/>
          </p:cNvSpPr>
          <p:nvPr>
            <p:ph sz="half" idx="1"/>
          </p:nvPr>
        </p:nvSpPr>
        <p:spPr>
          <a:xfrm>
            <a:off x="684032" y="686514"/>
            <a:ext cx="9876442" cy="5744419"/>
          </a:xfrm>
        </p:spPr>
        <p:txBody>
          <a:bodyPr anchor="t" anchorCtr="0">
            <a:normAutofit fontScale="70000"/>
          </a:bodyPr>
          <a:lstStyle/>
          <a:p>
            <a:pPr marL="0" indent="0">
              <a:spcAft>
                <a:spcPts val="0"/>
              </a:spcAft>
              <a:buNone/>
            </a:pPr>
            <a:r>
              <a:rPr lang="el-GR" sz="4700" b="1" dirty="0">
                <a:ln/>
                <a:solidFill>
                  <a:schemeClr val="accent1"/>
                </a:solidFill>
                <a:effectLst>
                  <a:outerShdw blurRad="38100" dist="25400" dir="5400000" algn="ctr" rotWithShape="0">
                    <a:srgbClr val="6E747A">
                      <a:alpha val="43000"/>
                    </a:srgbClr>
                  </a:outerShdw>
                </a:effectLst>
                <a:ea typeface="Tahoma" panose="020B0604030504040204" pitchFamily="34" charset="0"/>
                <a:cs typeface="Tahoma" panose="020B0604030504040204" pitchFamily="34" charset="0"/>
              </a:rPr>
              <a:t>Οι 5 στρατηγικοί στόχοι της Ειδικής Γραμματείας</a:t>
            </a:r>
          </a:p>
          <a:p>
            <a:pPr marL="0" indent="0">
              <a:spcAft>
                <a:spcPts val="0"/>
              </a:spcAft>
              <a:buNone/>
            </a:pPr>
            <a:endParaRPr lang="el-GR" dirty="0">
              <a:ea typeface="Tahoma" panose="020B0604030504040204" pitchFamily="34" charset="0"/>
              <a:cs typeface="Tahoma" panose="020B0604030504040204" pitchFamily="34" charset="0"/>
            </a:endParaRPr>
          </a:p>
          <a:p>
            <a:pPr marL="1257300" marR="26035" indent="-1257300" algn="just">
              <a:lnSpc>
                <a:spcPct val="105000"/>
              </a:lnSpc>
              <a:spcAft>
                <a:spcPts val="1800"/>
              </a:spcAft>
              <a:buNone/>
              <a:tabLst>
                <a:tab pos="457200" algn="l"/>
              </a:tabLst>
            </a:pPr>
            <a:r>
              <a:rPr lang="el-GR" sz="3400" dirty="0">
                <a:ea typeface="Tahoma" panose="020B0604030504040204" pitchFamily="34" charset="0"/>
                <a:cs typeface="Tahoma" panose="020B0604030504040204" pitchFamily="34" charset="0"/>
              </a:rPr>
              <a:t>Στόχος 1: 	Εξάλειψη αδέσποτων / αποτροπή εγκαταλείψεων</a:t>
            </a:r>
          </a:p>
          <a:p>
            <a:pPr marL="1257300" marR="26035" indent="-1257300" algn="just">
              <a:lnSpc>
                <a:spcPct val="105000"/>
              </a:lnSpc>
              <a:spcAft>
                <a:spcPts val="1800"/>
              </a:spcAft>
              <a:buNone/>
              <a:tabLst>
                <a:tab pos="457200" algn="l"/>
              </a:tabLst>
            </a:pPr>
            <a:r>
              <a:rPr lang="el-GR" sz="3400" dirty="0">
                <a:ea typeface="Tahoma" panose="020B0604030504040204" pitchFamily="34" charset="0"/>
                <a:cs typeface="Tahoma" panose="020B0604030504040204" pitchFamily="34" charset="0"/>
              </a:rPr>
              <a:t>Στόχος 2: 	Απονομή δικαιοσύνης σε κάθε περίπτωση κακοποίησης</a:t>
            </a:r>
          </a:p>
          <a:p>
            <a:pPr marL="1257300" marR="26035" indent="-1257300" algn="just">
              <a:lnSpc>
                <a:spcPct val="105000"/>
              </a:lnSpc>
              <a:spcAft>
                <a:spcPts val="1800"/>
              </a:spcAft>
              <a:buNone/>
              <a:tabLst>
                <a:tab pos="457200" algn="l"/>
              </a:tabLst>
            </a:pPr>
            <a:r>
              <a:rPr lang="el-GR" sz="3400" dirty="0">
                <a:ea typeface="Tahoma" panose="020B0604030504040204" pitchFamily="34" charset="0"/>
                <a:cs typeface="Tahoma" panose="020B0604030504040204" pitchFamily="34" charset="0"/>
              </a:rPr>
              <a:t>Στόχος 3: 	Ενεργοποίηση και υποστήριξη των Δήμων ώστε να εκτελέσουν τις αρμοδιότητες τους όπως αυτές ορίζονται στον Ν.4830/2021</a:t>
            </a:r>
          </a:p>
          <a:p>
            <a:pPr marL="1257300" marR="26035" indent="-1257300" algn="just">
              <a:lnSpc>
                <a:spcPct val="105000"/>
              </a:lnSpc>
              <a:spcAft>
                <a:spcPts val="1800"/>
              </a:spcAft>
              <a:buNone/>
              <a:tabLst>
                <a:tab pos="457200" algn="l"/>
              </a:tabLst>
            </a:pPr>
            <a:r>
              <a:rPr lang="el-GR" sz="3400" dirty="0">
                <a:ea typeface="Tahoma" panose="020B0604030504040204" pitchFamily="34" charset="0"/>
                <a:cs typeface="Tahoma" panose="020B0604030504040204" pitchFamily="34" charset="0"/>
              </a:rPr>
              <a:t>Στόχος 4: 	Ευρύτερη εφαρμογή του Ν.4830/2021</a:t>
            </a:r>
          </a:p>
          <a:p>
            <a:pPr marL="1257300" marR="26035" indent="-1257300" algn="just">
              <a:lnSpc>
                <a:spcPct val="105000"/>
              </a:lnSpc>
              <a:spcAft>
                <a:spcPts val="1800"/>
              </a:spcAft>
              <a:buNone/>
              <a:tabLst>
                <a:tab pos="457200" algn="l"/>
              </a:tabLst>
            </a:pPr>
            <a:r>
              <a:rPr lang="el-GR" sz="3400" dirty="0">
                <a:ea typeface="Tahoma" panose="020B0604030504040204" pitchFamily="34" charset="0"/>
                <a:cs typeface="Tahoma" panose="020B0604030504040204" pitchFamily="34" charset="0"/>
              </a:rPr>
              <a:t>Στόχος 5: 	Προώθηση κυβερνητικής πολιτικής για την προστασία των ζωών πέρα από τα οριζόμενα στον Ν.4830/2021</a:t>
            </a:r>
          </a:p>
          <a:p>
            <a:pPr algn="just"/>
            <a:endParaRPr lang="el-GR" sz="3400" dirty="0">
              <a:ea typeface="Tahoma" panose="020B0604030504040204" pitchFamily="34" charset="0"/>
              <a:cs typeface="Tahoma" panose="020B0604030504040204" pitchFamily="34" charset="0"/>
            </a:endParaRPr>
          </a:p>
        </p:txBody>
      </p:sp>
      <p:pic>
        <p:nvPicPr>
          <p:cNvPr id="13"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1040" y="5803265"/>
            <a:ext cx="894715" cy="827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3"/>
          <p:cNvSpPr txBox="1"/>
          <p:nvPr/>
        </p:nvSpPr>
        <p:spPr>
          <a:xfrm>
            <a:off x="334010" y="908685"/>
            <a:ext cx="10820400" cy="1104265"/>
          </a:xfrm>
          <a:prstGeom prst="rect">
            <a:avLst/>
          </a:prstGeom>
        </p:spPr>
        <p:txBody>
          <a:bodyPr vert="horz" lIns="91440" tIns="45720" rIns="91440" bIns="45720" rtlCol="0" anchor="ctr">
            <a:normAutofit fontScale="6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Tahoma" panose="020B060403050404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Tahoma" panose="020B060403050404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Tahoma" panose="020B060403050404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Tahoma" panose="020B060403050404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Tahoma" panose="020B060403050404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algn="l" defTabSz="914400">
              <a:lnSpc>
                <a:spcPct val="90000"/>
              </a:lnSpc>
              <a:spcBef>
                <a:spcPts val="1000"/>
              </a:spcBef>
              <a:spcAft>
                <a:spcPts val="0"/>
              </a:spcAft>
              <a:buClrTx/>
              <a:buSzTx/>
              <a:buNone/>
            </a:pPr>
            <a:r>
              <a:rPr lang="el-GR" sz="4700" b="1" dirty="0">
                <a:solidFill>
                  <a:schemeClr val="accent1"/>
                </a:solidFill>
                <a:effectLst>
                  <a:outerShdw blurRad="38100" dist="25400" dir="5400000" algn="ctr" rotWithShape="0">
                    <a:srgbClr val="6E747A">
                      <a:alpha val="43000"/>
                    </a:srgbClr>
                  </a:outerShdw>
                </a:effectLst>
                <a:latin typeface="Calibri" panose="020F0502020204030204" pitchFamily="34" charset="0"/>
                <a:ea typeface="Tahoma" panose="020B0604030504040204" pitchFamily="34" charset="0"/>
                <a:cs typeface="Tahoma" panose="020B0604030504040204" pitchFamily="34" charset="0"/>
              </a:rPr>
              <a:t>Ενεργοποίηση και υποστήριξη των Δήμων ώστε να εκτελέσουν τις αρμοδιότητες τους όπως αυτές ορίζονται στον Ν.4830/2021</a:t>
            </a:r>
          </a:p>
        </p:txBody>
      </p:sp>
      <p:pic>
        <p:nvPicPr>
          <p:cNvPr id="8" name="Content Placeholder 7"/>
          <p:cNvPicPr>
            <a:picLocks noGrp="1" noChangeAspect="1"/>
          </p:cNvPicPr>
          <p:nvPr>
            <p:ph idx="1"/>
          </p:nvPr>
        </p:nvPicPr>
        <p:blipFill>
          <a:blip r:embed="rId2"/>
          <a:stretch>
            <a:fillRect/>
          </a:stretch>
        </p:blipFill>
        <p:spPr>
          <a:xfrm>
            <a:off x="492125" y="1884680"/>
            <a:ext cx="10662285" cy="4561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618352" y="6329837"/>
            <a:ext cx="8294726" cy="5261"/>
          </a:xfrm>
          <a:prstGeom prst="line">
            <a:avLst/>
          </a:prstGeom>
          <a:ln w="9525">
            <a:solidFill>
              <a:srgbClr val="FFFFFF"/>
            </a:solidFill>
            <a:miter lim="400000"/>
          </a:ln>
          <a:effectLst/>
        </p:spPr>
        <p:txBody>
          <a:bodyPr lIns="22853" tIns="22853" rIns="22853" bIns="22853"/>
          <a:lstStyle/>
          <a:p>
            <a:pPr marL="0" marR="0" lvl="0" indent="0" algn="ctr" defTabSz="412750" rtl="0" eaLnBrk="1" fontAlgn="auto" latinLnBrk="0" hangingPunct="0">
              <a:lnSpc>
                <a:spcPct val="100000"/>
              </a:lnSpc>
              <a:spcBef>
                <a:spcPts val="0"/>
              </a:spcBef>
              <a:spcAft>
                <a:spcPts val="0"/>
              </a:spcAft>
              <a:buClrTx/>
              <a:buSzTx/>
              <a:buFontTx/>
              <a:buNone/>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grpSp>
        <p:nvGrpSpPr>
          <p:cNvPr id="3" name="Group 307"/>
          <p:cNvGrpSpPr/>
          <p:nvPr/>
        </p:nvGrpSpPr>
        <p:grpSpPr>
          <a:xfrm>
            <a:off x="1603633" y="884338"/>
            <a:ext cx="8980716" cy="804152"/>
            <a:chOff x="1346800" y="-2772718"/>
            <a:chExt cx="10143554" cy="1585329"/>
          </a:xfrm>
        </p:grpSpPr>
        <p:sp>
          <p:nvSpPr>
            <p:cNvPr id="4" name="Shape 303"/>
            <p:cNvSpPr/>
            <p:nvPr/>
          </p:nvSpPr>
          <p:spPr>
            <a:xfrm>
              <a:off x="1346800" y="-2772718"/>
              <a:ext cx="10065282" cy="1444858"/>
            </a:xfrm>
            <a:prstGeom prst="rect">
              <a:avLst/>
            </a:prstGeom>
            <a:solidFill>
              <a:srgbClr val="51729B"/>
            </a:solidFill>
            <a:ln w="12700" cap="flat">
              <a:noFill/>
              <a:miter lim="400000"/>
            </a:ln>
            <a:effectLst/>
          </p:spPr>
          <p:txBody>
            <a:bodyPr wrap="square" lIns="50786" tIns="50786" rIns="50786" bIns="5078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p:cNvSpPr/>
            <p:nvPr/>
          </p:nvSpPr>
          <p:spPr>
            <a:xfrm>
              <a:off x="1425072" y="-2632247"/>
              <a:ext cx="10065282" cy="1444858"/>
            </a:xfrm>
            <a:prstGeom prst="rect">
              <a:avLst/>
            </a:prstGeom>
            <a:noFill/>
            <a:ln w="12700" cap="flat">
              <a:noFill/>
              <a:miter lim="400000"/>
            </a:ln>
            <a:effectLst/>
          </p:spPr>
          <p:txBody>
            <a:bodyPr wrap="square" lIns="50786" tIns="50786" rIns="50786" bIns="50786"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Η ΕΠΑΝΑΦΟΡΑ ΤΗΣ ΚΥΒΕΡΝΗΣΙΜΟΤΗΤΑΣ ΣΤΗΝ ΤΟΠΙΚΗ ΑΥΤΟΔΙΟΙΚΗΣΗ</a:t>
              </a:r>
            </a:p>
          </p:txBody>
        </p:sp>
      </p:grpSp>
      <p:sp>
        <p:nvSpPr>
          <p:cNvPr id="13" name="TextBox 12"/>
          <p:cNvSpPr txBox="1"/>
          <p:nvPr/>
        </p:nvSpPr>
        <p:spPr>
          <a:xfrm>
            <a:off x="2115306" y="2122992"/>
            <a:ext cx="4158486" cy="5219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Νέο εκλογικό σύστημα της ενισχυμένης πλειοψηφικής στην Τοπική Αυτοδιοίκηση.</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2115306" y="3119566"/>
            <a:ext cx="3809937" cy="26765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Στρατηγική αναπτυξιακή προοπτική των Οργανισμών Τοπικής Αυτοδιοίκησης </a:t>
            </a:r>
          </a:p>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Σύσταση και λειτουργία Αναπτυξιακών Οργανισμών Τοπικής Αυτοδιοίκησης:  </a:t>
            </a:r>
          </a:p>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Τα νέα αυτά νομικά πρόσωπα (ανώνυμες εταιρείες ΟΤΑ)  φιλοδοξούν να αποτελέσουν κεντρικούς μοχλούς ανάπτυξης των τοπικών κοινωνιών, να δημιουργήσουν ισχυρή προστιθέμενη αξία και να αποτελέσουν εταίρους στη συνεργατική εκτέλεση, από κοινού με τους ΟΤΑ, της δημοτικής και περιφερειακής πολιτικής. </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6545990" y="2102758"/>
            <a:ext cx="3809936" cy="11684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Στήριξη της οργάνωσης και λειτουργίας των συλλογικών οργάνων των ΟΤΑ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κατά </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το διάστημα εφαρμογής των μέτρων για τον περιορισμό της διασποράς του κορωνοϊού COVID - 19.</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6514072" y="3449195"/>
            <a:ext cx="3667111" cy="1383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Λήξη του θεσμού της υποχρεωτικής παροχής διοικητικής υποστήριξης των δήμων.</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Από την 1η Ιανουαρίου 2023, ρυθμίστηκε με νέο τρόπο η οργάνωση και λειτουργία των Υπηρεσιών Δόμησης των Δήμων της χώρας.</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1720435" y="2029157"/>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692984" y="3022928"/>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2</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6160276" y="2001456"/>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3</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6118520" y="3387988"/>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4</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3980"/>
            <a:ext cx="10513060" cy="4916805"/>
          </a:xfrm>
        </p:spPr>
        <p:txBody>
          <a:bodyPr>
            <a:normAutofit fontScale="80000"/>
          </a:bodyPr>
          <a:lstStyle/>
          <a:p>
            <a:pPr marL="0" indent="0" algn="just">
              <a:buNone/>
            </a:pPr>
            <a:r>
              <a:rPr lang="el-GR" sz="2000" b="1" dirty="0">
                <a:latin typeface="Book Antiqua" panose="02040602050305030304" pitchFamily="18" charset="0"/>
                <a:sym typeface="+mn-ea"/>
              </a:rPr>
              <a:t>Τα  εγκύκλια έγγραφα που έχουν σταλεί από την Ειδική Γραμματεία και το Τμήμα Προστασίας Ζώων του ΥΠΕΣ προς τους δήμους της χώρας, με σκοπό την αξιολόγηση των δράσεών τους σχετικά με τις αρμοδιότητες και τις υποχρεώσεις τους προς τα ζώα συντροφιάς, όπως απορρέουν από το άρθρο 10 Ν.4830/2021, και την καθοδήγησή τους σε ζητήματα που σχετίζονται με την ευζωία των ζώων συντροφιάς. </a:t>
            </a:r>
            <a:endParaRPr lang="el-GR" sz="2000" dirty="0">
              <a:latin typeface="Book Antiqua" panose="02040602050305030304" pitchFamily="18" charset="0"/>
            </a:endParaRPr>
          </a:p>
          <a:p>
            <a:pPr>
              <a:buFont typeface="Wingdings" panose="05000000000000000000" charset="0"/>
              <a:buChar char="Ø"/>
            </a:pPr>
            <a:r>
              <a:rPr lang="el-GR" b="1" dirty="0">
                <a:sym typeface="+mn-ea"/>
              </a:rPr>
              <a:t>Α)</a:t>
            </a:r>
            <a:r>
              <a:rPr lang="el-GR" dirty="0">
                <a:sym typeface="+mn-ea"/>
              </a:rPr>
              <a:t> </a:t>
            </a:r>
            <a:r>
              <a:rPr lang="el-GR" dirty="0">
                <a:latin typeface="Book Antiqua" panose="02040602050305030304" pitchFamily="18" charset="0"/>
                <a:sym typeface="+mn-ea"/>
              </a:rPr>
              <a:t>με αριθμό  </a:t>
            </a:r>
            <a:r>
              <a:rPr lang="el-GR" b="1" u="sng" dirty="0">
                <a:latin typeface="Book Antiqua" panose="02040602050305030304" pitchFamily="18" charset="0"/>
                <a:sym typeface="+mn-ea"/>
              </a:rPr>
              <a:t>50933/01.08.22</a:t>
            </a:r>
            <a:r>
              <a:rPr lang="el-GR" dirty="0">
                <a:latin typeface="Book Antiqua" panose="02040602050305030304" pitchFamily="18" charset="0"/>
                <a:sym typeface="+mn-ea"/>
              </a:rPr>
              <a:t> εγκύκλιο έγγραφο της Ειδικής Γραμματέας  προς τους δήμους, για τον ορισμό υπευθύνου και χώρου συγκέντρωσης ζώων συντροφιάς σε περίπτωση έκτακτης ανάγκης και φυσικών καταστροφών. Η ενέργεια αυτή συνδέεται με την σύνταξη ειδικού σχεδίου  διαχείρισης των ζώων συντροφιάς για την ενσωμάτωση του στα σχέδια ή μνημόνια ενεργειών των τοπικών φορέων για την αντιμετώπιση φυσικών καταστροφών. </a:t>
            </a:r>
            <a:endParaRPr lang="el-GR" dirty="0">
              <a:latin typeface="Book Antiqua" panose="02040602050305030304" pitchFamily="18" charset="0"/>
            </a:endParaRPr>
          </a:p>
          <a:p>
            <a:pPr>
              <a:buFont typeface="Wingdings" panose="05000000000000000000" charset="0"/>
              <a:buChar char="Ø"/>
            </a:pPr>
            <a:r>
              <a:rPr lang="el-GR" b="1" dirty="0">
                <a:latin typeface="Book Antiqua" panose="02040602050305030304" pitchFamily="18" charset="0"/>
                <a:sym typeface="+mn-ea"/>
              </a:rPr>
              <a:t>Β)</a:t>
            </a:r>
            <a:r>
              <a:rPr lang="el-GR" dirty="0">
                <a:latin typeface="Book Antiqua" panose="02040602050305030304" pitchFamily="18" charset="0"/>
                <a:sym typeface="+mn-ea"/>
              </a:rPr>
              <a:t>  με αριθμό </a:t>
            </a:r>
            <a:r>
              <a:rPr lang="el-GR" b="1" u="sng" dirty="0">
                <a:latin typeface="Book Antiqua" panose="02040602050305030304" pitchFamily="18" charset="0"/>
                <a:sym typeface="+mn-ea"/>
              </a:rPr>
              <a:t>71600/27.10.2022</a:t>
            </a:r>
            <a:r>
              <a:rPr lang="el-GR" dirty="0">
                <a:latin typeface="Book Antiqua" panose="02040602050305030304" pitchFamily="18" charset="0"/>
                <a:sym typeface="+mn-ea"/>
              </a:rPr>
              <a:t> για την  παρουσία προσωπικού στα καταφύγια ζώων συντροφιάς προκειμένου να επιτυγχάνεται η ομαλή λειτουργία τους και η φροντίδα των φιλοξενούμενων ζώων τόσο σε ημερήσια βάση όσο και κατά την περίοδο των εθνικών εορτών, αργιών, ημιαργιών και Σαββατοκύριακων.</a:t>
            </a:r>
            <a:endParaRPr lang="el-GR" dirty="0">
              <a:latin typeface="Book Antiqua" panose="02040602050305030304" pitchFamily="18" charset="0"/>
            </a:endParaRPr>
          </a:p>
          <a:p>
            <a:pPr>
              <a:buFont typeface="Wingdings" panose="05000000000000000000" charset="0"/>
              <a:buChar char="Ø"/>
            </a:pPr>
            <a:r>
              <a:rPr lang="el-GR" b="1" dirty="0">
                <a:latin typeface="Book Antiqua" panose="02040602050305030304" pitchFamily="18" charset="0"/>
                <a:sym typeface="+mn-ea"/>
              </a:rPr>
              <a:t>Γ)</a:t>
            </a:r>
            <a:r>
              <a:rPr lang="el-GR" dirty="0">
                <a:latin typeface="Book Antiqua" panose="02040602050305030304" pitchFamily="18" charset="0"/>
                <a:sym typeface="+mn-ea"/>
              </a:rPr>
              <a:t> με αριθμό </a:t>
            </a:r>
            <a:r>
              <a:rPr lang="el-GR" b="1" u="sng" dirty="0">
                <a:latin typeface="Book Antiqua" panose="02040602050305030304" pitchFamily="18" charset="0"/>
                <a:sym typeface="+mn-ea"/>
              </a:rPr>
              <a:t>51534/03-8-2022, 64525/03-10-2022</a:t>
            </a:r>
            <a:r>
              <a:rPr lang="el-GR" dirty="0">
                <a:latin typeface="Book Antiqua" panose="02040602050305030304" pitchFamily="18" charset="0"/>
                <a:sym typeface="+mn-ea"/>
              </a:rPr>
              <a:t> και </a:t>
            </a:r>
            <a:r>
              <a:rPr lang="el-GR" b="1" u="sng" dirty="0">
                <a:latin typeface="Book Antiqua" panose="02040602050305030304" pitchFamily="18" charset="0"/>
                <a:sym typeface="+mn-ea"/>
              </a:rPr>
              <a:t>73358/04.11.2022</a:t>
            </a:r>
            <a:r>
              <a:rPr lang="el-GR" dirty="0">
                <a:latin typeface="Book Antiqua" panose="02040602050305030304" pitchFamily="18" charset="0"/>
                <a:sym typeface="+mn-ea"/>
              </a:rPr>
              <a:t>  εγκύκλια έγγραφα προς τους δήμους της χώρας για τη συγκέντρωση, συλλογή και επεξεργασία στοιχείων που αφορούν στις δράσεις διαχείρισης των αδέσποτων ζώων συντροφιάς ευθύνης τους.    </a:t>
            </a:r>
            <a:endParaRPr lang="el-GR" dirty="0">
              <a:latin typeface="Book Antiqua" panose="02040602050305030304" pitchFamily="18" charset="0"/>
            </a:endParaRPr>
          </a:p>
          <a:p>
            <a:pPr>
              <a:buFont typeface="Wingdings" panose="05000000000000000000" charset="0"/>
              <a:buChar char="Ø"/>
            </a:pPr>
            <a:r>
              <a:rPr lang="el-GR" b="1" dirty="0">
                <a:latin typeface="Book Antiqua" panose="02040602050305030304" pitchFamily="18" charset="0"/>
                <a:sym typeface="+mn-ea"/>
              </a:rPr>
              <a:t>Δ)</a:t>
            </a:r>
            <a:r>
              <a:rPr lang="el-GR" dirty="0">
                <a:latin typeface="Book Antiqua" panose="02040602050305030304" pitchFamily="18" charset="0"/>
                <a:sym typeface="+mn-ea"/>
              </a:rPr>
              <a:t> με αριθμό </a:t>
            </a:r>
            <a:r>
              <a:rPr lang="el-GR" b="1" u="sng" dirty="0">
                <a:latin typeface="Book Antiqua" panose="02040602050305030304" pitchFamily="18" charset="0"/>
                <a:sym typeface="+mn-ea"/>
              </a:rPr>
              <a:t>75620/07.11.2022</a:t>
            </a:r>
            <a:r>
              <a:rPr lang="el-GR" dirty="0">
                <a:latin typeface="Book Antiqua" panose="02040602050305030304" pitchFamily="18" charset="0"/>
                <a:sym typeface="+mn-ea"/>
              </a:rPr>
              <a:t> για τις αποφάσεις συγκρότησης Πενταμελούς Επιτροπής παρακολούθησης του Επιχειρησιακού Προγράμματος διαχείρισης των αδέσποτων ζώων συντροφιάς των Δήμων της Χώρας, στα πλαίσια αξιολόγησης και διευθέτησης ζητημάτων από τις αρμοδιότητες των Δήμων που απορρέουν από το άρθρο 10 , ν.4830/2021.</a:t>
            </a:r>
            <a:endParaRPr lang="el-GR" dirty="0">
              <a:latin typeface="Book Antiqua" panose="02040602050305030304" pitchFamily="18" charset="0"/>
            </a:endParaRPr>
          </a:p>
          <a:p>
            <a:pPr>
              <a:buFont typeface="Wingdings" panose="05000000000000000000" charset="0"/>
              <a:buChar char="Ø"/>
            </a:pPr>
            <a:r>
              <a:rPr lang="el-GR" b="1" dirty="0">
                <a:latin typeface="Book Antiqua" panose="02040602050305030304" pitchFamily="18" charset="0"/>
                <a:sym typeface="+mn-ea"/>
              </a:rPr>
              <a:t>Ε)</a:t>
            </a:r>
            <a:r>
              <a:rPr lang="el-GR" dirty="0">
                <a:latin typeface="Book Antiqua" panose="02040602050305030304" pitchFamily="18" charset="0"/>
                <a:sym typeface="+mn-ea"/>
              </a:rPr>
              <a:t> με αριθμό </a:t>
            </a:r>
            <a:r>
              <a:rPr lang="el-GR" b="1" u="sng" dirty="0">
                <a:latin typeface="Book Antiqua" panose="02040602050305030304" pitchFamily="18" charset="0"/>
                <a:sym typeface="+mn-ea"/>
              </a:rPr>
              <a:t>11153/13.02.2023</a:t>
            </a:r>
            <a:r>
              <a:rPr lang="el-GR" dirty="0">
                <a:latin typeface="Book Antiqua" panose="02040602050305030304" pitchFamily="18" charset="0"/>
                <a:sym typeface="+mn-ea"/>
              </a:rPr>
              <a:t> για τον ορισμό υπεύθυνου εκπρόσωπου του Δήμου για τη διαχείρισης καταγγελιών σε συνεργασία με την Ειδική Γραμματείας για την Προστασία των Ζώων Συντροφιάς του Υπουργείου Εσωτερικών.</a:t>
            </a:r>
            <a:endParaRPr lang="el-GR" dirty="0">
              <a:latin typeface="Book Antiqua" panose="02040602050305030304" pitchFamily="18" charset="0"/>
            </a:endParaRPr>
          </a:p>
          <a:p>
            <a:pPr>
              <a:buFont typeface="Wingdings" panose="05000000000000000000" charset="0"/>
              <a:buChar char="Ø"/>
            </a:pPr>
            <a:endParaRPr lang="en-US"/>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395" y="5316220"/>
            <a:ext cx="801370" cy="741680"/>
          </a:xfrm>
          <a:prstGeom prst="rect">
            <a:avLst/>
          </a:prstGeom>
        </p:spPr>
      </p:pic>
      <p:sp>
        <p:nvSpPr>
          <p:cNvPr id="8" name="Θέση περιεχομένου 3"/>
          <p:cNvSpPr txBox="1"/>
          <p:nvPr/>
        </p:nvSpPr>
        <p:spPr>
          <a:xfrm>
            <a:off x="478155" y="332740"/>
            <a:ext cx="10820400" cy="1104265"/>
          </a:xfrm>
          <a:prstGeom prst="rect">
            <a:avLst/>
          </a:prstGeom>
        </p:spPr>
        <p:txBody>
          <a:bodyPr vert="horz" lIns="91440" tIns="45720" rIns="91440" bIns="45720" rtlCol="0" anchor="ct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Tahoma" panose="020B0604030504040204" pitchFamily="34" charset="0"/>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Tahoma" panose="020B0604030504040204" pitchFamily="34" charset="0"/>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Tahoma" panose="020B0604030504040204" pitchFamily="34" charset="0"/>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Tahoma" panose="020B0604030504040204" pitchFamily="34" charset="0"/>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Tahoma" panose="020B0604030504040204" pitchFamily="34" charset="0"/>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algn="ctr" defTabSz="914400">
              <a:lnSpc>
                <a:spcPct val="90000"/>
              </a:lnSpc>
              <a:spcBef>
                <a:spcPts val="1000"/>
              </a:spcBef>
              <a:spcAft>
                <a:spcPts val="0"/>
              </a:spcAft>
              <a:buClrTx/>
              <a:buSzTx/>
              <a:buNone/>
            </a:pPr>
            <a:r>
              <a:rPr lang="el-GR" sz="4000" b="1" dirty="0">
                <a:solidFill>
                  <a:schemeClr val="accent1"/>
                </a:solidFill>
                <a:effectLst>
                  <a:outerShdw blurRad="38100" dist="25400" dir="5400000" algn="ctr" rotWithShape="0">
                    <a:srgbClr val="6E747A">
                      <a:alpha val="43000"/>
                    </a:srgbClr>
                  </a:outerShdw>
                </a:effectLst>
                <a:latin typeface="Calibri" panose="020F0502020204030204" pitchFamily="34" charset="0"/>
                <a:ea typeface="Tahoma" panose="020B0604030504040204" pitchFamily="34" charset="0"/>
                <a:cs typeface="Tahoma" panose="020B0604030504040204" pitchFamily="34" charset="0"/>
              </a:rPr>
              <a:t>Δευτερογενής νομοθεσία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lumMod val="75000"/>
                  </a:schemeClr>
                </a:solidFill>
                <a:latin typeface="Calibri" panose="020F0502020204030204"/>
              </a:rPr>
              <a:t>ΣΥΜΠΕΡΑΣΜΑΤΑ</a:t>
            </a:r>
            <a:r>
              <a:rPr lang="en-US" b="1" dirty="0">
                <a:solidFill>
                  <a:schemeClr val="tx2">
                    <a:lumMod val="75000"/>
                  </a:schemeClr>
                </a:solidFill>
                <a:latin typeface="Calibri" panose="020F0502020204030204"/>
              </a:rPr>
              <a:t> </a:t>
            </a:r>
            <a:endParaRPr lang="en-US" sz="2800" dirty="0">
              <a:solidFill>
                <a:srgbClr val="0070C0"/>
              </a:solidFill>
              <a:latin typeface="+mj-lt"/>
            </a:endParaRPr>
          </a:p>
        </p:txBody>
      </p:sp>
      <p:sp>
        <p:nvSpPr>
          <p:cNvPr id="3" name="Θέση περιεχομένου 2"/>
          <p:cNvSpPr>
            <a:spLocks noGrp="1"/>
          </p:cNvSpPr>
          <p:nvPr>
            <p:ph idx="1"/>
          </p:nvPr>
        </p:nvSpPr>
        <p:spPr>
          <a:xfrm>
            <a:off x="4150195" y="2060848"/>
            <a:ext cx="7200647" cy="4432026"/>
          </a:xfrm>
        </p:spPr>
        <p:txBody>
          <a:bodyPr>
            <a:normAutofit fontScale="92500" lnSpcReduction="10000"/>
          </a:bodyPr>
          <a:lstStyle/>
          <a:p>
            <a:pPr marL="0" indent="0" algn="just">
              <a:lnSpc>
                <a:spcPct val="120000"/>
              </a:lnSpc>
              <a:buClr>
                <a:schemeClr val="tx2">
                  <a:lumMod val="60000"/>
                  <a:lumOff val="40000"/>
                </a:schemeClr>
              </a:buClr>
              <a:buNone/>
            </a:pPr>
            <a:r>
              <a:rPr lang="el-GR" b="1" dirty="0">
                <a:solidFill>
                  <a:schemeClr val="tx1">
                    <a:lumMod val="85000"/>
                    <a:lumOff val="15000"/>
                  </a:schemeClr>
                </a:solidFill>
              </a:rPr>
              <a:t>Αξιοποιήσαμε </a:t>
            </a:r>
            <a:r>
              <a:rPr lang="el-GR" dirty="0">
                <a:solidFill>
                  <a:schemeClr val="tx1">
                    <a:lumMod val="85000"/>
                    <a:lumOff val="15000"/>
                  </a:schemeClr>
                </a:solidFill>
              </a:rPr>
              <a:t>τους πόρους και </a:t>
            </a:r>
            <a:r>
              <a:rPr lang="el-GR" b="1" dirty="0">
                <a:solidFill>
                  <a:schemeClr val="tx1">
                    <a:lumMod val="85000"/>
                    <a:lumOff val="15000"/>
                  </a:schemeClr>
                </a:solidFill>
              </a:rPr>
              <a:t>υλοποιήσαμε</a:t>
            </a:r>
            <a:r>
              <a:rPr lang="el-GR" dirty="0">
                <a:solidFill>
                  <a:schemeClr val="tx1">
                    <a:lumMod val="85000"/>
                    <a:lumOff val="15000"/>
                  </a:schemeClr>
                </a:solidFill>
              </a:rPr>
              <a:t> το σχέδιο για να τροφοδοτούμε διαρκώς– ακόμα και μέσα σε τόσο δυσμενείς διεθνείς συγκυρίες – την αναπτυξιακή δυναμική των ΟΤΑ. </a:t>
            </a:r>
          </a:p>
          <a:p>
            <a:pPr marL="0" indent="0" algn="just">
              <a:lnSpc>
                <a:spcPct val="120000"/>
              </a:lnSpc>
              <a:buClr>
                <a:schemeClr val="tx2">
                  <a:lumMod val="60000"/>
                  <a:lumOff val="40000"/>
                </a:schemeClr>
              </a:buClr>
              <a:buNone/>
            </a:pPr>
            <a:endParaRPr lang="en-US" dirty="0">
              <a:solidFill>
                <a:schemeClr val="tx1">
                  <a:lumMod val="85000"/>
                  <a:lumOff val="15000"/>
                </a:schemeClr>
              </a:solidFill>
            </a:endParaRPr>
          </a:p>
          <a:p>
            <a:pPr marL="0" indent="0" algn="just">
              <a:lnSpc>
                <a:spcPct val="120000"/>
              </a:lnSpc>
              <a:buClr>
                <a:schemeClr val="tx2">
                  <a:lumMod val="60000"/>
                  <a:lumOff val="40000"/>
                </a:schemeClr>
              </a:buClr>
              <a:buNone/>
            </a:pPr>
            <a:r>
              <a:rPr lang="el-GR" b="1" dirty="0">
                <a:solidFill>
                  <a:schemeClr val="tx1">
                    <a:lumMod val="85000"/>
                    <a:lumOff val="15000"/>
                  </a:schemeClr>
                </a:solidFill>
              </a:rPr>
              <a:t>Αφουγκραστήκαμε</a:t>
            </a:r>
            <a:r>
              <a:rPr lang="el-GR" dirty="0">
                <a:solidFill>
                  <a:schemeClr val="tx1">
                    <a:lumMod val="85000"/>
                    <a:lumOff val="15000"/>
                  </a:schemeClr>
                </a:solidFill>
              </a:rPr>
              <a:t> τις ανάγκες, κινητοποιήσαμε όλα τα βραχυπρόθεσμα χρηματοδοτικά εργαλεία που έχουμε στη διάθεσή μας και συντονίσαμε τις ενέργειές μας για την ουσιαστική στήριξη της Αυτοδιοίκησης, προκειμένου να αντιμετωπίσει εξωγενείς προκλήσεις, όπως η πανδημία, η ενεργειακή και η κλιματική κρίση.    </a:t>
            </a:r>
          </a:p>
          <a:p>
            <a:pPr marL="0" indent="0" algn="just">
              <a:lnSpc>
                <a:spcPct val="120000"/>
              </a:lnSpc>
              <a:buClr>
                <a:schemeClr val="tx2">
                  <a:lumMod val="60000"/>
                  <a:lumOff val="40000"/>
                </a:schemeClr>
              </a:buClr>
              <a:buNone/>
            </a:pPr>
            <a:endParaRPr lang="en-US" dirty="0">
              <a:solidFill>
                <a:schemeClr val="tx1">
                  <a:lumMod val="85000"/>
                  <a:lumOff val="15000"/>
                </a:schemeClr>
              </a:solidFill>
            </a:endParaRPr>
          </a:p>
          <a:p>
            <a:pPr marL="0" indent="0" algn="just">
              <a:lnSpc>
                <a:spcPct val="120000"/>
              </a:lnSpc>
              <a:buClr>
                <a:schemeClr val="tx2">
                  <a:lumMod val="60000"/>
                  <a:lumOff val="40000"/>
                </a:schemeClr>
              </a:buClr>
              <a:buNone/>
            </a:pPr>
            <a:r>
              <a:rPr lang="el-GR" dirty="0">
                <a:solidFill>
                  <a:schemeClr val="tx1">
                    <a:lumMod val="85000"/>
                    <a:lumOff val="15000"/>
                  </a:schemeClr>
                </a:solidFill>
              </a:rPr>
              <a:t>Νέος εκλογικός νόμος για τους ΟΤΑ, ώστε οι εκλεγμένοι Δήμαρχοι &amp; Περιφερειάρχες να μπορούν να υλοποιήσουν τα Προγράμματα που ενέκριναν </a:t>
            </a:r>
            <a:r>
              <a:rPr lang="el-GR" b="1" dirty="0">
                <a:solidFill>
                  <a:schemeClr val="tx1">
                    <a:lumMod val="85000"/>
                    <a:lumOff val="15000"/>
                  </a:schemeClr>
                </a:solidFill>
              </a:rPr>
              <a:t>οι πολίτες με την ψήφο τους</a:t>
            </a:r>
            <a:r>
              <a:rPr lang="el-GR" dirty="0">
                <a:solidFill>
                  <a:schemeClr val="tx1">
                    <a:lumMod val="85000"/>
                    <a:lumOff val="15000"/>
                  </a:schemeClr>
                </a:solidFill>
              </a:rPr>
              <a:t>. </a:t>
            </a:r>
          </a:p>
        </p:txBody>
      </p:sp>
      <p:pic>
        <p:nvPicPr>
          <p:cNvPr id="9" name="Graphic 8" descr="Chevron arrows outline"/>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1754" y="2090674"/>
            <a:ext cx="522418" cy="641420"/>
          </a:xfrm>
          <a:prstGeom prst="rect">
            <a:avLst/>
          </a:prstGeom>
        </p:spPr>
      </p:pic>
      <p:sp>
        <p:nvSpPr>
          <p:cNvPr id="15" name="TextBox 14"/>
          <p:cNvSpPr txBox="1"/>
          <p:nvPr/>
        </p:nvSpPr>
        <p:spPr>
          <a:xfrm>
            <a:off x="1064334" y="3375448"/>
            <a:ext cx="2347769" cy="461665"/>
          </a:xfrm>
          <a:prstGeom prst="rect">
            <a:avLst/>
          </a:prstGeom>
          <a:noFill/>
        </p:spPr>
        <p:txBody>
          <a:bodyPr wrap="square" rtlCol="0">
            <a:spAutoFit/>
          </a:bodyPr>
          <a:lstStyle/>
          <a:p>
            <a:pPr algn="r"/>
            <a:r>
              <a:rPr lang="el-GR" sz="2400" b="1" dirty="0">
                <a:solidFill>
                  <a:schemeClr val="accent4">
                    <a:lumMod val="75000"/>
                  </a:schemeClr>
                </a:solidFill>
              </a:rPr>
              <a:t>ΑΝΘΕΚΤΙΚΟΤΗΤΑ</a:t>
            </a:r>
            <a:endParaRPr lang="en-US" sz="2400" dirty="0">
              <a:solidFill>
                <a:schemeClr val="accent4">
                  <a:lumMod val="75000"/>
                </a:schemeClr>
              </a:solidFill>
            </a:endParaRPr>
          </a:p>
        </p:txBody>
      </p:sp>
      <p:sp>
        <p:nvSpPr>
          <p:cNvPr id="16" name="TextBox 15"/>
          <p:cNvSpPr txBox="1"/>
          <p:nvPr/>
        </p:nvSpPr>
        <p:spPr>
          <a:xfrm>
            <a:off x="1781069" y="2190482"/>
            <a:ext cx="1631033" cy="461665"/>
          </a:xfrm>
          <a:prstGeom prst="rect">
            <a:avLst/>
          </a:prstGeom>
          <a:noFill/>
        </p:spPr>
        <p:txBody>
          <a:bodyPr wrap="square" rtlCol="0">
            <a:spAutoFit/>
          </a:bodyPr>
          <a:lstStyle/>
          <a:p>
            <a:pPr algn="r"/>
            <a:r>
              <a:rPr lang="el-GR" sz="2400" b="1" dirty="0">
                <a:solidFill>
                  <a:schemeClr val="accent4">
                    <a:lumMod val="75000"/>
                  </a:schemeClr>
                </a:solidFill>
              </a:rPr>
              <a:t>ΑΝΑΠΤΥΞΗ</a:t>
            </a:r>
            <a:endParaRPr lang="en-US" sz="2400" dirty="0">
              <a:solidFill>
                <a:schemeClr val="accent4">
                  <a:lumMod val="75000"/>
                </a:schemeClr>
              </a:solidFill>
            </a:endParaRPr>
          </a:p>
        </p:txBody>
      </p:sp>
      <p:sp>
        <p:nvSpPr>
          <p:cNvPr id="17" name="TextBox 16"/>
          <p:cNvSpPr txBox="1"/>
          <p:nvPr/>
        </p:nvSpPr>
        <p:spPr>
          <a:xfrm>
            <a:off x="675450" y="5413727"/>
            <a:ext cx="2742486" cy="461665"/>
          </a:xfrm>
          <a:prstGeom prst="rect">
            <a:avLst/>
          </a:prstGeom>
          <a:noFill/>
        </p:spPr>
        <p:txBody>
          <a:bodyPr wrap="square" rtlCol="0">
            <a:spAutoFit/>
          </a:bodyPr>
          <a:lstStyle/>
          <a:p>
            <a:pPr algn="r"/>
            <a:r>
              <a:rPr lang="el-GR" sz="2400" b="1" dirty="0">
                <a:solidFill>
                  <a:schemeClr val="accent4">
                    <a:lumMod val="75000"/>
                  </a:schemeClr>
                </a:solidFill>
              </a:rPr>
              <a:t>ΚΥΒΕΡΝΗΣΙΜΟΤΗΤΑ</a:t>
            </a:r>
            <a:endParaRPr lang="en-US" sz="2400" dirty="0">
              <a:solidFill>
                <a:schemeClr val="accent4">
                  <a:lumMod val="75000"/>
                </a:schemeClr>
              </a:solidFill>
            </a:endParaRPr>
          </a:p>
        </p:txBody>
      </p:sp>
      <p:pic>
        <p:nvPicPr>
          <p:cNvPr id="18" name="Graphic 17" descr="Chevron arrows outline"/>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1754" y="3288981"/>
            <a:ext cx="522418" cy="641420"/>
          </a:xfrm>
          <a:prstGeom prst="rect">
            <a:avLst/>
          </a:prstGeom>
        </p:spPr>
      </p:pic>
      <p:pic>
        <p:nvPicPr>
          <p:cNvPr id="19" name="Graphic 18" descr="Chevron arrows outline"/>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1754" y="5323850"/>
            <a:ext cx="522418" cy="641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1845940" y="3400931"/>
            <a:ext cx="6094412" cy="2936080"/>
          </a:xfrm>
        </p:spPr>
        <p:txBody>
          <a:bodyPr>
            <a:noAutofit/>
          </a:bodyPr>
          <a:lstStyle/>
          <a:p>
            <a:pPr marL="0" indent="0">
              <a:lnSpc>
                <a:spcPct val="100000"/>
              </a:lnSpc>
              <a:buClr>
                <a:schemeClr val="tx2">
                  <a:lumMod val="60000"/>
                  <a:lumOff val="40000"/>
                </a:schemeClr>
              </a:buClr>
              <a:buNone/>
            </a:pPr>
            <a:r>
              <a:rPr lang="el-GR" sz="4000" i="1" dirty="0">
                <a:solidFill>
                  <a:schemeClr val="bg1"/>
                </a:solidFill>
              </a:rPr>
              <a:t>Συνεχίζουμε για μια Αυτοδύναμη Ελλάδα </a:t>
            </a:r>
          </a:p>
          <a:p>
            <a:pPr marL="0" indent="0">
              <a:lnSpc>
                <a:spcPct val="100000"/>
              </a:lnSpc>
              <a:buClr>
                <a:schemeClr val="tx2">
                  <a:lumMod val="60000"/>
                  <a:lumOff val="40000"/>
                </a:schemeClr>
              </a:buClr>
              <a:buNone/>
            </a:pPr>
            <a:endParaRPr lang="el-GR" sz="2400" dirty="0">
              <a:solidFill>
                <a:schemeClr val="tx1">
                  <a:lumMod val="85000"/>
                  <a:lumOff val="15000"/>
                </a:schemeClr>
              </a:solidFill>
            </a:endParaRPr>
          </a:p>
        </p:txBody>
      </p:sp>
      <p:cxnSp>
        <p:nvCxnSpPr>
          <p:cNvPr id="6" name="Straight Connector 5"/>
          <p:cNvCxnSpPr/>
          <p:nvPr/>
        </p:nvCxnSpPr>
        <p:spPr>
          <a:xfrm>
            <a:off x="0" y="4725035"/>
            <a:ext cx="68141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618352" y="6329837"/>
            <a:ext cx="8294726" cy="5261"/>
          </a:xfrm>
          <a:prstGeom prst="line">
            <a:avLst/>
          </a:prstGeom>
          <a:ln w="9525">
            <a:solidFill>
              <a:srgbClr val="FFFFFF"/>
            </a:solidFill>
            <a:miter lim="400000"/>
          </a:ln>
          <a:effectLst/>
        </p:spPr>
        <p:txBody>
          <a:bodyPr lIns="22853" tIns="22853" rIns="22853" bIns="22853"/>
          <a:lstStyle/>
          <a:p>
            <a:pPr marL="0" marR="0" lvl="0" indent="0" algn="ctr" defTabSz="412750" rtl="0" eaLnBrk="1" fontAlgn="auto" latinLnBrk="0" hangingPunct="0">
              <a:lnSpc>
                <a:spcPct val="100000"/>
              </a:lnSpc>
              <a:spcBef>
                <a:spcPts val="0"/>
              </a:spcBef>
              <a:spcAft>
                <a:spcPts val="0"/>
              </a:spcAft>
              <a:buClrTx/>
              <a:buSzTx/>
              <a:buFontTx/>
              <a:buNone/>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grpSp>
        <p:nvGrpSpPr>
          <p:cNvPr id="3" name="Group 307"/>
          <p:cNvGrpSpPr/>
          <p:nvPr/>
        </p:nvGrpSpPr>
        <p:grpSpPr>
          <a:xfrm>
            <a:off x="1603633" y="884338"/>
            <a:ext cx="8980716" cy="804152"/>
            <a:chOff x="1346800" y="-2772718"/>
            <a:chExt cx="10143554" cy="1585329"/>
          </a:xfrm>
        </p:grpSpPr>
        <p:sp>
          <p:nvSpPr>
            <p:cNvPr id="4" name="Shape 303"/>
            <p:cNvSpPr/>
            <p:nvPr/>
          </p:nvSpPr>
          <p:spPr>
            <a:xfrm>
              <a:off x="1346800" y="-2772718"/>
              <a:ext cx="10065282" cy="1444858"/>
            </a:xfrm>
            <a:prstGeom prst="rect">
              <a:avLst/>
            </a:prstGeom>
            <a:solidFill>
              <a:srgbClr val="51729B"/>
            </a:solidFill>
            <a:ln w="12700" cap="flat">
              <a:noFill/>
              <a:miter lim="400000"/>
            </a:ln>
            <a:effectLst/>
          </p:spPr>
          <p:txBody>
            <a:bodyPr wrap="square" lIns="50786" tIns="50786" rIns="50786" bIns="5078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p:cNvSpPr/>
            <p:nvPr/>
          </p:nvSpPr>
          <p:spPr>
            <a:xfrm>
              <a:off x="1425072" y="-2632247"/>
              <a:ext cx="10065282" cy="1444858"/>
            </a:xfrm>
            <a:prstGeom prst="rect">
              <a:avLst/>
            </a:prstGeom>
            <a:noFill/>
            <a:ln w="12700" cap="flat">
              <a:noFill/>
              <a:miter lim="400000"/>
            </a:ln>
            <a:effectLst/>
          </p:spPr>
          <p:txBody>
            <a:bodyPr wrap="square" lIns="50786" tIns="50786" rIns="50786" bIns="50786"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Η ΕΠΑΝΑΦΟΡΑ ΤΗΣ ΚΥΒΕΡΝΗΣΙΜΟΤΗΤΑΣ ΣΤΗΝ ΤΟΠΙΚΗ ΑΥΤΟΔΙΟΙΚΗΣΗ </a:t>
              </a:r>
              <a:r>
                <a:rPr kumimoji="0" lang="el-GR"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συν.</a:t>
              </a:r>
            </a:p>
          </p:txBody>
        </p:sp>
      </p:grpSp>
      <p:sp>
        <p:nvSpPr>
          <p:cNvPr id="29" name="TextBox 28"/>
          <p:cNvSpPr txBox="1"/>
          <p:nvPr/>
        </p:nvSpPr>
        <p:spPr>
          <a:xfrm>
            <a:off x="6433349" y="3208227"/>
            <a:ext cx="4342761" cy="7372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Εξορθολογισμός των κωλυμάτων εκλογιμότητας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ενόψει και των επικείμενων αυτοδιοικητικών εκλογών.</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35" name="TextBox 34"/>
          <p:cNvSpPr txBox="1"/>
          <p:nvPr/>
        </p:nvSpPr>
        <p:spPr>
          <a:xfrm>
            <a:off x="6419310" y="2031518"/>
            <a:ext cx="4155450" cy="7372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Εκσυγχρονισμός και εύρυθμη λειτουργία των λαϊκών αγορών της περιφέρειας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Αττικής και περιφερειακής ενότητας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Θεσσαλονίκης.</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894112" y="2068149"/>
            <a:ext cx="3927626" cy="9531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Σύνταξη οδηγού για την καταστατική θέση των αιρετών της πρωτοβάθμιας αυτοδιοίκησης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(αντιμισθίες, αποζημιώσεις, έξοδα, παράστασης, άδειες).</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894112" y="4346575"/>
            <a:ext cx="4515441" cy="798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Παροχή για πρώτη φορά νομικής υποστήριξης </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σε αιρετούς δήμων και περιφερειών.</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l-GR"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6463937" y="4279733"/>
            <a:ext cx="4312173" cy="9531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Έκδοση εγκυκλίων με οδηγίες για τη λειτουργία του Δημοτικού και Περιφερειακού Συμβουλίου</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καθώς και τη λειτουργία της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Οικονομικής Επιτροπής,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της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Επιτροπής Ποιότητας Ζωής, </a:t>
            </a:r>
            <a:endParaRPr kumimoji="0" lang="el-GR"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1917908" y="3304432"/>
            <a:ext cx="4698566" cy="7372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Ενσωμάτωση δυνατότητας τηλεδιάσκεψης</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για τη λειτουργία του δημοτικού και περιφερειακού συμβουλίου</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1495820" y="3199124"/>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6</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1506272" y="1946246"/>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5</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1506272" y="4227489"/>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7</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6039011" y="1947054"/>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8</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6039010" y="3115316"/>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9</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5761373" y="4152494"/>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10</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tx2">
                    <a:lumMod val="75000"/>
                  </a:schemeClr>
                </a:solidFill>
                <a:latin typeface="+mn-lt"/>
              </a:rPr>
              <a:t>Β. </a:t>
            </a:r>
            <a:r>
              <a:rPr lang="el-GR" b="1" dirty="0">
                <a:solidFill>
                  <a:schemeClr val="tx2">
                    <a:lumMod val="75000"/>
                  </a:schemeClr>
                </a:solidFill>
                <a:latin typeface="+mn-lt"/>
              </a:rPr>
              <a:t>Οικονομικά ζητήματα Ο.Τ.Α. </a:t>
            </a:r>
            <a:endParaRPr lang="en-US" b="1" dirty="0">
              <a:solidFill>
                <a:schemeClr val="tx2">
                  <a:lumMod val="75000"/>
                </a:schemeClr>
              </a:solidFill>
              <a:latin typeface="+mn-lt"/>
            </a:endParaRPr>
          </a:p>
        </p:txBody>
      </p:sp>
      <p:sp>
        <p:nvSpPr>
          <p:cNvPr id="22" name="Θέση περιεχομένου 2"/>
          <p:cNvSpPr txBox="1"/>
          <p:nvPr/>
        </p:nvSpPr>
        <p:spPr>
          <a:xfrm>
            <a:off x="7226916" y="2636912"/>
            <a:ext cx="2439395" cy="1325563"/>
          </a:xfrm>
          <a:prstGeom prst="rect">
            <a:avLst/>
          </a:prstGeom>
          <a:ln>
            <a:solidFill>
              <a:srgbClr val="FFC000"/>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ct val="100000"/>
              </a:lnSpc>
              <a:spcBef>
                <a:spcPts val="0"/>
              </a:spcBef>
              <a:buClr>
                <a:schemeClr val="accent4">
                  <a:lumMod val="20000"/>
                  <a:lumOff val="80000"/>
                </a:schemeClr>
              </a:buClr>
              <a:buNone/>
              <a:defRPr/>
            </a:pPr>
            <a:r>
              <a:rPr lang="el-GR" dirty="0">
                <a:solidFill>
                  <a:schemeClr val="accent1">
                    <a:lumMod val="75000"/>
                  </a:schemeClr>
                </a:solidFill>
              </a:rPr>
              <a:t>Β3.</a:t>
            </a:r>
            <a:r>
              <a:rPr lang="el-GR" b="1" dirty="0">
                <a:solidFill>
                  <a:schemeClr val="accent1">
                    <a:lumMod val="75000"/>
                  </a:schemeClr>
                </a:solidFill>
              </a:rPr>
              <a:t> Αναπτυξιακά εργαλεία για Δήμους &amp; Περιφέρειες </a:t>
            </a:r>
          </a:p>
          <a:p>
            <a:pPr marL="85725" indent="0" defTabSz="914400">
              <a:lnSpc>
                <a:spcPct val="100000"/>
              </a:lnSpc>
              <a:spcBef>
                <a:spcPts val="0"/>
              </a:spcBef>
              <a:buClr>
                <a:schemeClr val="accent4">
                  <a:lumMod val="20000"/>
                  <a:lumOff val="80000"/>
                </a:schemeClr>
              </a:buClr>
              <a:buNone/>
              <a:defRPr/>
            </a:pPr>
            <a:endParaRPr lang="el-GR" b="1" dirty="0">
              <a:solidFill>
                <a:schemeClr val="accent1">
                  <a:lumMod val="75000"/>
                </a:schemeClr>
              </a:solidFill>
              <a:latin typeface="Calibri" panose="020F0502020204030204"/>
              <a:cs typeface="+mn-cs"/>
            </a:endParaRPr>
          </a:p>
        </p:txBody>
      </p:sp>
      <p:sp>
        <p:nvSpPr>
          <p:cNvPr id="23" name="Θέση περιεχομένου 2"/>
          <p:cNvSpPr txBox="1"/>
          <p:nvPr/>
        </p:nvSpPr>
        <p:spPr>
          <a:xfrm>
            <a:off x="4582244" y="2636912"/>
            <a:ext cx="2271494" cy="1325563"/>
          </a:xfrm>
          <a:prstGeom prst="rect">
            <a:avLst/>
          </a:prstGeom>
          <a:ln>
            <a:solidFill>
              <a:srgbClr val="FFC00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ct val="100000"/>
              </a:lnSpc>
              <a:spcBef>
                <a:spcPts val="0"/>
              </a:spcBef>
              <a:buClr>
                <a:schemeClr val="accent4">
                  <a:lumMod val="20000"/>
                  <a:lumOff val="80000"/>
                </a:schemeClr>
              </a:buClr>
              <a:buNone/>
              <a:defRPr/>
            </a:pPr>
            <a:r>
              <a:rPr lang="el-GR" sz="1900" dirty="0">
                <a:solidFill>
                  <a:schemeClr val="accent1">
                    <a:lumMod val="75000"/>
                  </a:schemeClr>
                </a:solidFill>
                <a:latin typeface="Calibri" panose="020F0502020204030204"/>
                <a:cs typeface="+mn-cs"/>
              </a:rPr>
              <a:t>Β2.</a:t>
            </a:r>
            <a:r>
              <a:rPr lang="el-GR" sz="1900" b="1" dirty="0">
                <a:solidFill>
                  <a:schemeClr val="accent1">
                    <a:lumMod val="75000"/>
                  </a:schemeClr>
                </a:solidFill>
                <a:latin typeface="Calibri" panose="020F0502020204030204"/>
                <a:cs typeface="+mn-cs"/>
              </a:rPr>
              <a:t> Αυξημένες </a:t>
            </a:r>
          </a:p>
          <a:p>
            <a:pPr marL="85725" indent="0" defTabSz="914400">
              <a:lnSpc>
                <a:spcPct val="100000"/>
              </a:lnSpc>
              <a:spcBef>
                <a:spcPts val="0"/>
              </a:spcBef>
              <a:buClr>
                <a:schemeClr val="accent4">
                  <a:lumMod val="20000"/>
                  <a:lumOff val="80000"/>
                </a:schemeClr>
              </a:buClr>
              <a:buNone/>
              <a:defRPr/>
            </a:pPr>
            <a:r>
              <a:rPr lang="el-GR" sz="1900" b="1" dirty="0">
                <a:solidFill>
                  <a:schemeClr val="accent1">
                    <a:lumMod val="75000"/>
                  </a:schemeClr>
                </a:solidFill>
                <a:latin typeface="Calibri" panose="020F0502020204030204"/>
                <a:cs typeface="+mn-cs"/>
              </a:rPr>
              <a:t>τακτικές &amp; έκτακτες χρηματοδοτήσεις </a:t>
            </a:r>
            <a:endParaRPr lang="el-GR" b="1" dirty="0">
              <a:solidFill>
                <a:schemeClr val="accent1">
                  <a:lumMod val="75000"/>
                </a:schemeClr>
              </a:solidFill>
            </a:endParaRPr>
          </a:p>
          <a:p>
            <a:pPr marL="85725" indent="0" defTabSz="914400">
              <a:lnSpc>
                <a:spcPct val="100000"/>
              </a:lnSpc>
              <a:spcBef>
                <a:spcPts val="0"/>
              </a:spcBef>
              <a:buClr>
                <a:schemeClr val="accent4">
                  <a:lumMod val="20000"/>
                  <a:lumOff val="80000"/>
                </a:schemeClr>
              </a:buClr>
              <a:buNone/>
              <a:defRPr/>
            </a:pPr>
            <a:endParaRPr lang="el-GR" b="1" dirty="0">
              <a:solidFill>
                <a:schemeClr val="accent1">
                  <a:lumMod val="75000"/>
                </a:schemeClr>
              </a:solidFill>
              <a:latin typeface="Calibri" panose="020F0502020204030204"/>
              <a:cs typeface="+mn-cs"/>
            </a:endParaRPr>
          </a:p>
        </p:txBody>
      </p:sp>
      <p:sp>
        <p:nvSpPr>
          <p:cNvPr id="24" name="Θέση περιεχομένου 2"/>
          <p:cNvSpPr txBox="1"/>
          <p:nvPr/>
        </p:nvSpPr>
        <p:spPr>
          <a:xfrm>
            <a:off x="1937571" y="2636912"/>
            <a:ext cx="2271494" cy="1325563"/>
          </a:xfrm>
          <a:prstGeom prst="rect">
            <a:avLst/>
          </a:prstGeom>
          <a:ln>
            <a:solidFill>
              <a:srgbClr val="FFC000"/>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2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defTabSz="914400">
              <a:lnSpc>
                <a:spcPct val="100000"/>
              </a:lnSpc>
              <a:spcBef>
                <a:spcPts val="0"/>
              </a:spcBef>
              <a:buClr>
                <a:schemeClr val="accent4">
                  <a:lumMod val="20000"/>
                  <a:lumOff val="80000"/>
                </a:schemeClr>
              </a:buClr>
              <a:buNone/>
              <a:defRPr/>
            </a:pPr>
            <a:r>
              <a:rPr lang="el-GR" dirty="0">
                <a:solidFill>
                  <a:schemeClr val="accent1">
                    <a:lumMod val="75000"/>
                  </a:schemeClr>
                </a:solidFill>
                <a:latin typeface="Calibri" panose="020F0502020204030204"/>
                <a:cs typeface="+mn-cs"/>
              </a:rPr>
              <a:t>Β1.</a:t>
            </a:r>
            <a:r>
              <a:rPr lang="el-GR" b="1" dirty="0">
                <a:solidFill>
                  <a:schemeClr val="accent1">
                    <a:lumMod val="75000"/>
                  </a:schemeClr>
                </a:solidFill>
                <a:latin typeface="Calibri" panose="020F0502020204030204"/>
                <a:cs typeface="+mn-cs"/>
              </a:rPr>
              <a:t> Βελτίωση της οικονομικής κατάστασης των Δήμων</a:t>
            </a:r>
          </a:p>
          <a:p>
            <a:pPr marL="85725" indent="0" defTabSz="914400">
              <a:lnSpc>
                <a:spcPct val="100000"/>
              </a:lnSpc>
              <a:spcBef>
                <a:spcPts val="0"/>
              </a:spcBef>
              <a:buClr>
                <a:schemeClr val="accent4">
                  <a:lumMod val="20000"/>
                  <a:lumOff val="80000"/>
                </a:schemeClr>
              </a:buClr>
              <a:buNone/>
              <a:defRPr/>
            </a:pPr>
            <a:endParaRPr lang="el-GR" b="1" dirty="0">
              <a:solidFill>
                <a:schemeClr val="accent1">
                  <a:lumMod val="75000"/>
                </a:schemeClr>
              </a:solidFill>
              <a:latin typeface="Calibri"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618352" y="6329837"/>
            <a:ext cx="8294726" cy="5261"/>
          </a:xfrm>
          <a:prstGeom prst="line">
            <a:avLst/>
          </a:prstGeom>
          <a:ln w="9525">
            <a:solidFill>
              <a:srgbClr val="FFFFFF"/>
            </a:solidFill>
            <a:miter lim="400000"/>
          </a:ln>
          <a:effectLst/>
        </p:spPr>
        <p:txBody>
          <a:bodyPr lIns="22853" tIns="22853" rIns="22853" bIns="22853"/>
          <a:lstStyle/>
          <a:p>
            <a:pPr marL="0" marR="0" lvl="0" indent="0" algn="ctr" defTabSz="412750" rtl="0" eaLnBrk="1" fontAlgn="auto" latinLnBrk="0" hangingPunct="0">
              <a:lnSpc>
                <a:spcPct val="100000"/>
              </a:lnSpc>
              <a:spcBef>
                <a:spcPts val="0"/>
              </a:spcBef>
              <a:spcAft>
                <a:spcPts val="0"/>
              </a:spcAft>
              <a:buClrTx/>
              <a:buSzTx/>
              <a:buFontTx/>
              <a:buNone/>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grpSp>
        <p:nvGrpSpPr>
          <p:cNvPr id="3" name="Group 307"/>
          <p:cNvGrpSpPr/>
          <p:nvPr/>
        </p:nvGrpSpPr>
        <p:grpSpPr>
          <a:xfrm>
            <a:off x="1603633" y="748339"/>
            <a:ext cx="9023483" cy="868897"/>
            <a:chOff x="1346800" y="-3040830"/>
            <a:chExt cx="10191858" cy="1712970"/>
          </a:xfrm>
        </p:grpSpPr>
        <p:sp>
          <p:nvSpPr>
            <p:cNvPr id="4" name="Shape 303"/>
            <p:cNvSpPr/>
            <p:nvPr/>
          </p:nvSpPr>
          <p:spPr>
            <a:xfrm>
              <a:off x="1346800" y="-2772718"/>
              <a:ext cx="10065282" cy="1444858"/>
            </a:xfrm>
            <a:prstGeom prst="rect">
              <a:avLst/>
            </a:prstGeom>
            <a:solidFill>
              <a:srgbClr val="51729B"/>
            </a:solidFill>
            <a:ln w="12700" cap="flat">
              <a:noFill/>
              <a:miter lim="400000"/>
            </a:ln>
            <a:effectLst/>
          </p:spPr>
          <p:txBody>
            <a:bodyPr wrap="square" lIns="50786" tIns="50786" rIns="50786" bIns="5078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p:cNvSpPr/>
            <p:nvPr/>
          </p:nvSpPr>
          <p:spPr>
            <a:xfrm>
              <a:off x="1473376" y="-3040830"/>
              <a:ext cx="10065282" cy="1444858"/>
            </a:xfrm>
            <a:prstGeom prst="rect">
              <a:avLst/>
            </a:prstGeom>
            <a:noFill/>
            <a:ln w="12700" cap="flat">
              <a:noFill/>
              <a:miter lim="400000"/>
            </a:ln>
            <a:effectLst/>
          </p:spPr>
          <p:txBody>
            <a:bodyPr wrap="square" lIns="50786" tIns="50786" rIns="50786" bIns="50786"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endPar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Ο ΑΝΑΠΤΥΞΙΑΚΟΣ ΡΟΛΟΣ ΤΗΣ </a:t>
              </a:r>
            </a:p>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ΤΟΠΙΚΗΣ ΑΥΤΟΔΙΟΙΚΗΣΗΣ</a:t>
              </a:r>
            </a:p>
          </p:txBody>
        </p:sp>
      </p:grpSp>
      <p:sp>
        <p:nvSpPr>
          <p:cNvPr id="9" name="TextBox 8"/>
          <p:cNvSpPr txBox="1"/>
          <p:nvPr/>
        </p:nvSpPr>
        <p:spPr>
          <a:xfrm>
            <a:off x="1880349" y="1589078"/>
            <a:ext cx="8428127" cy="3683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rPr>
              <a:t>I. ΟΙΚΟΝΟΜΙΚΗ ΔΙΟΙΚΗΣΗ ΚΑΙ ΠΡΟΫΠΟΛΟΓΙΣΜΟΣ</a:t>
            </a:r>
          </a:p>
        </p:txBody>
      </p:sp>
      <p:sp>
        <p:nvSpPr>
          <p:cNvPr id="14" name="TextBox 13"/>
          <p:cNvSpPr txBox="1"/>
          <p:nvPr/>
        </p:nvSpPr>
        <p:spPr>
          <a:xfrm>
            <a:off x="1797334" y="2089315"/>
            <a:ext cx="4478792" cy="203009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Παροχή οδηγιών για την κατάρτιση του προϋπολογισμού των δήμων και των περιφερειών και προώθηση σειράς νομοθετικών ρυθμίσεων, προκειμένου να καταστεί δυνατή η ισοσκέλιση αυτών σε συνθήκες πληθωρισμού και αυξημένου ενεργειακού κόστους,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αλλά και η ενίσχυση της ρευστότητάς τους, ώστε να καταστεί δυνατή η απρόσκοπτη λειτουργία τους και η διενέργεια δαπανών βαρύνουσας κοινωνικής σημασίας.</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6647838" y="2118237"/>
            <a:ext cx="3389474" cy="246126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Προώθηση ρυθμίσεων για την αναδοχή από ΟΤΑ οφειλών των επιχειρήσεων τους που λύνονται με απαλοιφή κατά ποσοστό εβδομήντα τοις εκατό (70%) κ</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άθε μορφής πρόσθετων φόρων, τόκων, προστίμων, προκειμένου να καταστεί δυνατή εν τέλει η αναδοχή και η αποπληρωμή των οφειλών προς το Ελληνικό Δημόσιο, τους ασφαλιστικούς φορείς και τους τρίτους. </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1797578" y="4244480"/>
            <a:ext cx="4122105" cy="116840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Έκδοση ΚΥΑ πράξεων έγκρισης δωρεών μεταξύ δήμων/νομικών προσώπων και ιδρυμάτων,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εταιριών, σωματείων, περί απαλλαγής αυτών από τον Φόρο Προστιθέμενης Αξίας.</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1409264" y="1974180"/>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403606" y="4132326"/>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2</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6269144" y="2035495"/>
            <a:ext cx="1249545"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3</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618352" y="6329837"/>
            <a:ext cx="8294726" cy="5261"/>
          </a:xfrm>
          <a:prstGeom prst="line">
            <a:avLst/>
          </a:prstGeom>
          <a:ln w="9525">
            <a:solidFill>
              <a:srgbClr val="FFFFFF"/>
            </a:solidFill>
            <a:miter lim="400000"/>
          </a:ln>
          <a:effectLst/>
        </p:spPr>
        <p:txBody>
          <a:bodyPr lIns="22853" tIns="22853" rIns="22853" bIns="22853"/>
          <a:lstStyle/>
          <a:p>
            <a:pPr marL="0" marR="0" lvl="0" indent="0" algn="ctr" defTabSz="412750" rtl="0" eaLnBrk="1" fontAlgn="auto" latinLnBrk="0" hangingPunct="0">
              <a:lnSpc>
                <a:spcPct val="100000"/>
              </a:lnSpc>
              <a:spcBef>
                <a:spcPts val="0"/>
              </a:spcBef>
              <a:spcAft>
                <a:spcPts val="0"/>
              </a:spcAft>
              <a:buClrTx/>
              <a:buSzTx/>
              <a:buFontTx/>
              <a:buNone/>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grpSp>
        <p:nvGrpSpPr>
          <p:cNvPr id="3" name="Group 307"/>
          <p:cNvGrpSpPr/>
          <p:nvPr/>
        </p:nvGrpSpPr>
        <p:grpSpPr>
          <a:xfrm>
            <a:off x="1603633" y="748339"/>
            <a:ext cx="9023483" cy="868897"/>
            <a:chOff x="1346800" y="-3040830"/>
            <a:chExt cx="10191858" cy="1712970"/>
          </a:xfrm>
        </p:grpSpPr>
        <p:sp>
          <p:nvSpPr>
            <p:cNvPr id="4" name="Shape 303"/>
            <p:cNvSpPr/>
            <p:nvPr/>
          </p:nvSpPr>
          <p:spPr>
            <a:xfrm>
              <a:off x="1346800" y="-2772718"/>
              <a:ext cx="10065282" cy="1444858"/>
            </a:xfrm>
            <a:prstGeom prst="rect">
              <a:avLst/>
            </a:prstGeom>
            <a:solidFill>
              <a:srgbClr val="51729B"/>
            </a:solidFill>
            <a:ln w="12700" cap="flat">
              <a:noFill/>
              <a:miter lim="400000"/>
            </a:ln>
            <a:effectLst/>
          </p:spPr>
          <p:txBody>
            <a:bodyPr wrap="square" lIns="50786" tIns="50786" rIns="50786" bIns="5078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p:cNvSpPr/>
            <p:nvPr/>
          </p:nvSpPr>
          <p:spPr>
            <a:xfrm>
              <a:off x="1473376" y="-3040830"/>
              <a:ext cx="10065282" cy="1444858"/>
            </a:xfrm>
            <a:prstGeom prst="rect">
              <a:avLst/>
            </a:prstGeom>
            <a:noFill/>
            <a:ln w="12700" cap="flat">
              <a:noFill/>
              <a:miter lim="400000"/>
            </a:ln>
            <a:effectLst/>
          </p:spPr>
          <p:txBody>
            <a:bodyPr wrap="square" lIns="50786" tIns="50786" rIns="50786" bIns="50786"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endPar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Ο ΑΝΑΠΤΥΞΙΑΚΟΣ ΡΟΛΟΣ ΤΗΣ </a:t>
              </a:r>
            </a:p>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ΤΟΠΙΚΗΣ ΑΥΤΟΔΙΟΙΚΗΣΗΣ </a:t>
              </a:r>
              <a:r>
                <a:rPr kumimoji="0" lang="el-GR" sz="24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συν.</a:t>
              </a:r>
              <a:endParaRPr kumimoji="0" lang="el-GR" sz="28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p:txBody>
        </p:sp>
      </p:grpSp>
      <p:sp>
        <p:nvSpPr>
          <p:cNvPr id="9" name="TextBox 8"/>
          <p:cNvSpPr txBox="1"/>
          <p:nvPr/>
        </p:nvSpPr>
        <p:spPr>
          <a:xfrm>
            <a:off x="1857952" y="1597488"/>
            <a:ext cx="8428127" cy="3683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rPr>
              <a:t>I. ΟΙΚΟΝΟΜΙΚΗ ΔΙΟΙΚΗΣΗ ΚΑΙ ΠΡΟΫΠΟΛΟΓΙΣΜΟΣ</a:t>
            </a:r>
          </a:p>
        </p:txBody>
      </p:sp>
      <p:sp>
        <p:nvSpPr>
          <p:cNvPr id="25" name="TextBox 24"/>
          <p:cNvSpPr txBox="1"/>
          <p:nvPr/>
        </p:nvSpPr>
        <p:spPr>
          <a:xfrm>
            <a:off x="2208446" y="2324227"/>
            <a:ext cx="3221585" cy="224536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Προώθηση νομοθετικών διατάξεων για την αντιμετώπιση ζητημάτων νομιμότητας και κανονικότητας δαπανών των ΟΤΑ</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συναφών με την αντιμετώπιση της κατεπείγουσας και απρόβλεπτης ανάγκης για τη λήψη μέτρων αποφυγής της διάδοσης του κορωνοϊού COVID-19 και αντιμετώπισης των αρνητικών συνεπειών του.</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6444847" y="2289450"/>
            <a:ext cx="3864671" cy="246126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Προώθηση σειράς νομοθετικών διατάξεων για την αντιμετώπιση ζητημάτων των δήμων ,της φορολογικής αντιμετώπισης των εξόδων κίνησης</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προέδρων συμβουλίων δημοτικών κοινοτήτων,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της απαλλαγής των τελών κυκλοφορίας για τα αυτοκίνητα καθαριότητας</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και τις υδροφόρες των νομικών προσώπων των δήμων,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της επέκτασης των διατάξεων περί αναστολής λήψης αναγκαστικών μέτρων για τους ΟΤΑ </a:t>
            </a:r>
          </a:p>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που ρυθμίζουν τις οφειλές τους κ.ά. </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6037374" y="2188896"/>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5</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793971" y="2244216"/>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4</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p:cNvSpPr/>
          <p:nvPr/>
        </p:nvSpPr>
        <p:spPr>
          <a:xfrm>
            <a:off x="618352" y="6329837"/>
            <a:ext cx="8294726" cy="5261"/>
          </a:xfrm>
          <a:prstGeom prst="line">
            <a:avLst/>
          </a:prstGeom>
          <a:ln w="9525">
            <a:solidFill>
              <a:srgbClr val="FFFFFF"/>
            </a:solidFill>
            <a:miter lim="400000"/>
          </a:ln>
          <a:effectLst/>
        </p:spPr>
        <p:txBody>
          <a:bodyPr lIns="22853" tIns="22853" rIns="22853" bIns="22853"/>
          <a:lstStyle/>
          <a:p>
            <a:pPr marL="0" marR="0" lvl="0" indent="0" algn="ctr" defTabSz="412750" rtl="0" eaLnBrk="1" fontAlgn="auto" latinLnBrk="0" hangingPunct="0">
              <a:lnSpc>
                <a:spcPct val="100000"/>
              </a:lnSpc>
              <a:spcBef>
                <a:spcPts val="0"/>
              </a:spcBef>
              <a:spcAft>
                <a:spcPts val="0"/>
              </a:spcAft>
              <a:buClrTx/>
              <a:buSzTx/>
              <a:buFontTx/>
              <a:buNone/>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grpSp>
        <p:nvGrpSpPr>
          <p:cNvPr id="3" name="Group 307"/>
          <p:cNvGrpSpPr/>
          <p:nvPr/>
        </p:nvGrpSpPr>
        <p:grpSpPr>
          <a:xfrm>
            <a:off x="1603633" y="748339"/>
            <a:ext cx="9023483" cy="868897"/>
            <a:chOff x="1346800" y="-3040830"/>
            <a:chExt cx="10191858" cy="1712970"/>
          </a:xfrm>
        </p:grpSpPr>
        <p:sp>
          <p:nvSpPr>
            <p:cNvPr id="4" name="Shape 303"/>
            <p:cNvSpPr/>
            <p:nvPr/>
          </p:nvSpPr>
          <p:spPr>
            <a:xfrm>
              <a:off x="1346800" y="-2772718"/>
              <a:ext cx="10065282" cy="1444858"/>
            </a:xfrm>
            <a:prstGeom prst="rect">
              <a:avLst/>
            </a:prstGeom>
            <a:solidFill>
              <a:srgbClr val="51729B"/>
            </a:solidFill>
            <a:ln w="12700" cap="flat">
              <a:noFill/>
              <a:miter lim="400000"/>
            </a:ln>
            <a:effectLst/>
          </p:spPr>
          <p:txBody>
            <a:bodyPr wrap="square" lIns="50786" tIns="50786" rIns="50786" bIns="5078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p:cNvSpPr/>
            <p:nvPr/>
          </p:nvSpPr>
          <p:spPr>
            <a:xfrm>
              <a:off x="1473376" y="-3040830"/>
              <a:ext cx="10065282" cy="1444858"/>
            </a:xfrm>
            <a:prstGeom prst="rect">
              <a:avLst/>
            </a:prstGeom>
            <a:noFill/>
            <a:ln w="12700" cap="flat">
              <a:noFill/>
              <a:miter lim="400000"/>
            </a:ln>
            <a:effectLst/>
          </p:spPr>
          <p:txBody>
            <a:bodyPr wrap="square" lIns="50786" tIns="50786" rIns="50786" bIns="50786"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endPar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Ο ΑΝΑΠΤΥΞΙΑΚΟΣ ΡΟΛΟΣ ΤΗΣ </a:t>
              </a:r>
            </a:p>
            <a:p>
              <a:pPr marL="0" marR="0" lvl="0" indent="0" algn="ctr" defTabSz="914400" rtl="0" eaLnBrk="1" fontAlgn="auto" latinLnBrk="0" hangingPunct="1">
                <a:lnSpc>
                  <a:spcPct val="80000"/>
                </a:lnSpc>
                <a:spcBef>
                  <a:spcPts val="0"/>
                </a:spcBef>
                <a:spcAft>
                  <a:spcPts val="0"/>
                </a:spcAft>
                <a:buClrTx/>
                <a:buSzTx/>
                <a:buFontTx/>
                <a:buNone/>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ΤΟΠΙΚΗΣ ΑΥΤΟΔΙΟΙΚΗΣΗΣ</a:t>
              </a:r>
            </a:p>
          </p:txBody>
        </p:sp>
      </p:grpSp>
      <p:sp>
        <p:nvSpPr>
          <p:cNvPr id="9" name="TextBox 8"/>
          <p:cNvSpPr txBox="1"/>
          <p:nvPr/>
        </p:nvSpPr>
        <p:spPr>
          <a:xfrm>
            <a:off x="1834512" y="1620928"/>
            <a:ext cx="8428127" cy="3683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l-GR"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rPr>
              <a:t>II</a:t>
            </a:r>
            <a:r>
              <a:rPr kumimoji="0" lang="en-US"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rPr>
              <a:t>. </a:t>
            </a:r>
            <a:r>
              <a:rPr kumimoji="0" lang="el-GR"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rPr>
              <a:t>ΕΣΟΔΑ </a:t>
            </a:r>
            <a:endParaRPr kumimoji="0" lang="en-US" b="1" i="0" u="none" strike="noStrike" kern="1200" cap="none" spc="0" normalizeH="0" baseline="0" noProof="0" dirty="0">
              <a:ln>
                <a:noFill/>
              </a:ln>
              <a:solidFill>
                <a:srgbClr val="86A3CD"/>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845946" y="2310718"/>
            <a:ext cx="4122105" cy="95313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Παροχή δυνατότητας ρύθμισης οφειλών για χρέη που δημιουργήθηκαν την περίοδο της πανδημίας.</a:t>
            </a:r>
          </a:p>
          <a:p>
            <a:pPr marL="0" marR="0" lvl="0" indent="0" algn="l" defTabSz="914400" rtl="0" eaLnBrk="1" fontAlgn="base"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6505011" y="2313636"/>
            <a:ext cx="4122105" cy="95313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Παροχή ιδιαίτερα ευνοϊκών όρων για αποκάλυψη κρυπτόμενων τετραγωνικών</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διαδικασία που ξεκίνησε το 2019 και επαναλήφθηκε δύο φορές, με μεγάλη επιτυχία</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1892115" y="3365720"/>
            <a:ext cx="4122105" cy="73723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Συγκέντρωση και τακτοποίηση της νομοθεσίας για τις προθεσμίες βεβαίωσης-είσπραξης εσόδων</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6477310" y="3355777"/>
            <a:ext cx="4149806" cy="246126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Ανάληψη ειδικών και έκτακτων νομοθετικών πρωτοβουλιών για την κάλυψη των αναγκών που δημιουργήθηκαν στις επιχειρήσεις λόγω των μέτρων για την αντιμετώπιση του κορωνοϊού COVID-19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(δυνατότητα παράτασης προθεσμίας καταβολής οφειλών ή αναστολής τους, παραχώρηση πρόσθετου κοινόχρηστου χώρου για ανάπτυξη τραπεζοκαθισμάτων, δυνατότητα απαλλαγής από τα αναλογούντα τέλη, δυνατότητα απαλλαγής από την υποχρέωση καταβολής ανταποδοτικών τελών).</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1481735" y="2217477"/>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481734" y="3260957"/>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2</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6065606" y="2205338"/>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3</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6065607" y="3210668"/>
            <a:ext cx="140512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4</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23328</Words>
  <Application>Microsoft Office PowerPoint</Application>
  <PresentationFormat>Προσαρμογή</PresentationFormat>
  <Paragraphs>633</Paragraphs>
  <Slides>42</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42</vt:i4>
      </vt:variant>
    </vt:vector>
  </HeadingPairs>
  <TitlesOfParts>
    <vt:vector size="44" baseType="lpstr">
      <vt:lpstr>Office Theme</vt:lpstr>
      <vt:lpstr>1_Office Theme</vt:lpstr>
      <vt:lpstr>4 ΧΡΟΝΙΑ ΔΙΑΚΥΒΕΡΝΗΣΗΣ</vt:lpstr>
      <vt:lpstr>ΤΟ ΟΡΑΜΑ ΜΑΣ </vt:lpstr>
      <vt:lpstr>Α. Βασικά θεσμικά ζητήματα </vt:lpstr>
      <vt:lpstr>Παρουσίαση του PowerPoint</vt:lpstr>
      <vt:lpstr>Παρουσίαση του PowerPoint</vt:lpstr>
      <vt:lpstr>Β. Οικονομικά ζητήματα Ο.Τ.Α.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(Ιούλιος 2019 – Φεβρουάριος 2023) Β1. Βελτίωση της οικονομικής κατάστασης των Δήμων </vt:lpstr>
      <vt:lpstr>Β1. Βασικά οικονομικά στοιχεία Δήμων (ποσά σε εκατ. ευρώ)</vt:lpstr>
      <vt:lpstr> Β2. Αυξημένες τακτικές &amp; έκτακτες χρηματοδοτήσεις  </vt:lpstr>
      <vt:lpstr>(Ιούλιος 2019 – Μάρτιος 2023) Β2. Έκτακτες επιχορηγήσεις/χρηματοδοτήσεις </vt:lpstr>
      <vt:lpstr>(Ιούλιος 2019 – Μάρτιος 2023) Β2. Έκτακτες επιχορηγήσεις/χρηματοδοτήσεις</vt:lpstr>
      <vt:lpstr>(Ιούλιος 2019 – Μάρτιος 2023) Β2. Έκτακτες επιχορηγήσεις/χρηματοδοτήσεις (συνέχεια)</vt:lpstr>
      <vt:lpstr>(Ιούλιος 2019 – Μάρτιος 2023) Β2. Έκτακτες επιχορηγήσεις/χρηματοδοτήσεις (συνέχεια)</vt:lpstr>
      <vt:lpstr>(Ιούλιος 2019 – Μάρτιος 2023) Β2. Έκτακτες επιχορηγήσεις/χρηματοδοτήσεις (συνέχεια)</vt:lpstr>
      <vt:lpstr>(Ιούλιος 2019 – Μάρτιος 2023) Β2. Έκτακτες επιχορηγήσεις/χρηματοδοτήσεις (συνέχεια)</vt:lpstr>
      <vt:lpstr>(Ιούλιος 2019 – Μάρτιος 2023) Β2. Έκτακτες επιχορηγήσεις/χρηματοδοτήσεις από το ΠΔE</vt:lpstr>
      <vt:lpstr>Β3. Αναπτυξιακά εργαλεία</vt:lpstr>
      <vt:lpstr>Β3.1 Πρόγραμμα «Αντώνης Τρίτσης» </vt:lpstr>
      <vt:lpstr>Β3.1 Πρόγραμμα «Αντώνης Τρίτσης» </vt:lpstr>
      <vt:lpstr>Β3.1 Πρόγραμμα «Αντώνης Τρίτσης» </vt:lpstr>
      <vt:lpstr>Β3.1 Πρόγραμμα «Αντώνης Τρίτσης»  Εντάξεις ανά Πρόσκληση (π/υ) </vt:lpstr>
      <vt:lpstr>Β3.1 Πρόγραμμα «Αντώνης Τρίτσης»  Εντάξεις ανά Περιφέρεια (π/υ) </vt:lpstr>
      <vt:lpstr>Β3.1. Πρόγραμμα «Αντώνης Τρίτσης» </vt:lpstr>
      <vt:lpstr>Παρουσίαση του PowerPoint</vt:lpstr>
      <vt:lpstr>Β3.2 Εθνικό Σχέδιο Ανάκαμψης και  Ανθεκτικότητας «Ελλάδα 2.0»</vt:lpstr>
      <vt:lpstr>Β3.2 Εθνικό Σχέδιο Ανάκαμψης και  Ανθεκτικότητας «Ελλάδα 2.0»</vt:lpstr>
      <vt:lpstr>Β3.2 Εθνικό Σχέδιο Ανάκαμψης και  Ανθεκτικότητας «Ελλάδα 2.0»</vt:lpstr>
      <vt:lpstr>Β3.3 Πρόγραμμα «Φιλόδημος ΙΙ» </vt:lpstr>
      <vt:lpstr>Β3.4 Πρόγραμμα Δημοσίων Επενδύσεων</vt:lpstr>
      <vt:lpstr>Πρόγραμμα «Άργος»  για την ευζωία των ζώων συντροφιάς € 40 εκατ.</vt:lpstr>
      <vt:lpstr>Παρουσίαση του PowerPoint</vt:lpstr>
      <vt:lpstr>«Κανένα ζώο αδέσποτο, κανένα ζώο κακοποιημένο» </vt:lpstr>
      <vt:lpstr> </vt:lpstr>
      <vt:lpstr>Παρουσίαση του PowerPoint</vt:lpstr>
      <vt:lpstr>Παρουσίαση του PowerPoint</vt:lpstr>
      <vt:lpstr>ΣΥΜΠΕΡΑΣΜΑΤΑ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ΣΠ</dc:creator>
  <cp:lastModifiedBy>Maria Batziou</cp:lastModifiedBy>
  <cp:revision>170</cp:revision>
  <cp:lastPrinted>2022-09-26T10:36:00Z</cp:lastPrinted>
  <dcterms:created xsi:type="dcterms:W3CDTF">2022-09-07T13:44:00Z</dcterms:created>
  <dcterms:modified xsi:type="dcterms:W3CDTF">2023-04-21T15:35:31Z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ICV">
    <vt:lpwstr>00453E6DF3E0457B9D7B35C8BCA589E9</vt:lpwstr>
  </property>
  <property fmtid="{D5CDD505-2E9C-101B-9397-08002B2CF9AE}" pid="9" name="KSOProductBuildVer">
    <vt:lpwstr>1033-11.2.0.11513</vt:lpwstr>
  </property>
</Properties>
</file>