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377" r:id="rId4"/>
    <p:sldId id="333" r:id="rId5"/>
    <p:sldId id="334" r:id="rId6"/>
    <p:sldId id="339" r:id="rId7"/>
    <p:sldId id="336" r:id="rId8"/>
    <p:sldId id="340" r:id="rId9"/>
    <p:sldId id="341" r:id="rId10"/>
    <p:sldId id="337" r:id="rId11"/>
    <p:sldId id="260" r:id="rId12"/>
    <p:sldId id="261" r:id="rId13"/>
    <p:sldId id="262" r:id="rId14"/>
    <p:sldId id="263" r:id="rId15"/>
    <p:sldId id="316" r:id="rId16"/>
    <p:sldId id="323" r:id="rId17"/>
    <p:sldId id="317" r:id="rId18"/>
    <p:sldId id="318" r:id="rId19"/>
    <p:sldId id="319" r:id="rId20"/>
    <p:sldId id="320" r:id="rId21"/>
    <p:sldId id="330" r:id="rId22"/>
    <p:sldId id="335" r:id="rId23"/>
    <p:sldId id="372" r:id="rId24"/>
    <p:sldId id="373" r:id="rId25"/>
    <p:sldId id="374" r:id="rId26"/>
    <p:sldId id="375" r:id="rId27"/>
    <p:sldId id="376" r:id="rId28"/>
    <p:sldId id="338" r:id="rId29"/>
    <p:sldId id="360" r:id="rId30"/>
    <p:sldId id="378" r:id="rId31"/>
    <p:sldId id="361" r:id="rId32"/>
    <p:sldId id="362" r:id="rId33"/>
    <p:sldId id="363" r:id="rId34"/>
    <p:sldId id="364" r:id="rId35"/>
    <p:sldId id="365" r:id="rId36"/>
    <p:sldId id="366" r:id="rId37"/>
    <p:sldId id="367" r:id="rId38"/>
    <p:sldId id="368" r:id="rId39"/>
    <p:sldId id="369" r:id="rId40"/>
    <p:sldId id="347" r:id="rId41"/>
    <p:sldId id="348" r:id="rId42"/>
    <p:sldId id="349" r:id="rId43"/>
    <p:sldId id="370" r:id="rId44"/>
    <p:sldId id="371" r:id="rId45"/>
    <p:sldId id="352" r:id="rId46"/>
    <p:sldId id="321" r:id="rId47"/>
    <p:sldId id="358" r:id="rId48"/>
    <p:sldId id="359" r:id="rId49"/>
    <p:sldId id="325" r:id="rId50"/>
    <p:sldId id="324" r:id="rId51"/>
    <p:sldId id="326" r:id="rId52"/>
    <p:sldId id="327" r:id="rId53"/>
    <p:sldId id="328" r:id="rId54"/>
    <p:sldId id="32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CD3"/>
    <a:srgbClr val="053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9245E-240E-400E-94D7-D177A9C1A66D}" v="19" dt="2023-04-19T16:31:36.520"/>
    <p1510:client id="{D2818353-9B4F-48AD-92AE-74F7A18ED845}" v="5" dt="2023-04-20T08:49:43.683"/>
    <p1510:client id="{F645D2E5-0D23-4F61-ACB9-7ECA8D8CB1C8}" v="11" dt="2023-04-19T18:38:42.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749"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21BD3-A2AD-455E-BAAE-233945040DDD}" type="doc">
      <dgm:prSet loTypeId="urn:microsoft.com/office/officeart/2005/8/layout/hierarchy1" loCatId="hierarchy" qsTypeId="urn:microsoft.com/office/officeart/2005/8/quickstyle/simple1" qsCatId="simple" csTypeId="urn:microsoft.com/office/officeart/2005/8/colors/accent1_1" csCatId="accent1" phldr="1"/>
      <dgm:spPr/>
      <dgm:t>
        <a:bodyPr/>
        <a:lstStyle/>
        <a:p>
          <a:endParaRPr lang="en-US"/>
        </a:p>
      </dgm:t>
    </dgm:pt>
    <dgm:pt modelId="{3F88B98C-02E4-4ACD-A5D0-AB24161C42FC}">
      <dgm:prSet custT="1"/>
      <dgm:spPr>
        <a:solidFill>
          <a:srgbClr val="51729B"/>
        </a:solidFill>
      </dgm:spPr>
      <dgm:t>
        <a:bodyPr/>
        <a:lstStyle/>
        <a:p>
          <a:r>
            <a:rPr lang="el-GR" sz="1600" b="0" kern="1200" dirty="0">
              <a:solidFill>
                <a:schemeClr val="bg1"/>
              </a:solidFill>
              <a:latin typeface="Arial" panose="020B0604020202020204" pitchFamily="34" charset="0"/>
              <a:ea typeface="+mn-ea"/>
              <a:cs typeface="Arial" panose="020B0604020202020204" pitchFamily="34" charset="0"/>
            </a:rPr>
            <a:t>Προϋπολογισμού</a:t>
          </a:r>
          <a:r>
            <a:rPr lang="el-GR" sz="1600" b="1" kern="1200" dirty="0">
              <a:solidFill>
                <a:schemeClr val="bg1"/>
              </a:solidFill>
              <a:latin typeface="Arial" panose="020B0604020202020204" pitchFamily="34" charset="0"/>
              <a:ea typeface="+mn-ea"/>
              <a:cs typeface="Arial" panose="020B0604020202020204" pitchFamily="34" charset="0"/>
            </a:rPr>
            <a:t> 680.000€</a:t>
          </a:r>
          <a:endParaRPr lang="en-US" sz="1600" b="1" kern="1200" dirty="0">
            <a:solidFill>
              <a:schemeClr val="bg1"/>
            </a:solidFill>
            <a:latin typeface="Arial" panose="020B0604020202020204" pitchFamily="34" charset="0"/>
            <a:ea typeface="+mn-ea"/>
            <a:cs typeface="Arial" panose="020B0604020202020204" pitchFamily="34" charset="0"/>
          </a:endParaRPr>
        </a:p>
      </dgm:t>
    </dgm:pt>
    <dgm:pt modelId="{2472FF85-9F39-4240-A3F0-A2B1761A7E70}" type="parTrans" cxnId="{125B073F-A518-43CD-BD2B-7FD106FFCC9F}">
      <dgm:prSet/>
      <dgm:spPr/>
      <dgm:t>
        <a:bodyPr/>
        <a:lstStyle/>
        <a:p>
          <a:endParaRPr lang="en-US"/>
        </a:p>
      </dgm:t>
    </dgm:pt>
    <dgm:pt modelId="{DEC5C445-F688-49F2-8F29-8298D629AAA9}" type="sibTrans" cxnId="{125B073F-A518-43CD-BD2B-7FD106FFCC9F}">
      <dgm:prSet/>
      <dgm:spPr/>
      <dgm:t>
        <a:bodyPr/>
        <a:lstStyle/>
        <a:p>
          <a:endParaRPr lang="en-US"/>
        </a:p>
      </dgm:t>
    </dgm:pt>
    <dgm:pt modelId="{EF9FCF64-3339-4FB4-8EC7-39C9103241B2}">
      <dgm:prSet custT="1"/>
      <dgm:spPr>
        <a:solidFill>
          <a:srgbClr val="51729B">
            <a:alpha val="90000"/>
          </a:srgbClr>
        </a:solidFill>
      </dgm:spPr>
      <dgm:t>
        <a:bodyPr/>
        <a:lstStyle/>
        <a:p>
          <a:pPr marL="0" lvl="0" indent="0" algn="ctr" defTabSz="711200">
            <a:lnSpc>
              <a:spcPct val="90000"/>
            </a:lnSpc>
            <a:spcBef>
              <a:spcPct val="0"/>
            </a:spcBef>
            <a:spcAft>
              <a:spcPct val="35000"/>
            </a:spcAft>
            <a:buNone/>
          </a:pPr>
          <a:r>
            <a:rPr lang="el-GR" sz="1600" b="0" kern="1200" dirty="0">
              <a:solidFill>
                <a:prstClr val="white"/>
              </a:solidFill>
              <a:latin typeface="Arial" panose="020B0604020202020204" pitchFamily="34" charset="0"/>
              <a:ea typeface="+mn-ea"/>
              <a:cs typeface="Arial" panose="020B0604020202020204" pitchFamily="34" charset="0"/>
            </a:rPr>
            <a:t>Ακαδημία Ηγεσίας</a:t>
          </a:r>
          <a:endParaRPr lang="en-US" sz="1600" b="0" kern="1200" dirty="0">
            <a:solidFill>
              <a:prstClr val="white"/>
            </a:solidFill>
            <a:latin typeface="Arial" panose="020B0604020202020204" pitchFamily="34" charset="0"/>
            <a:ea typeface="+mn-ea"/>
            <a:cs typeface="Arial" panose="020B0604020202020204" pitchFamily="34" charset="0"/>
          </a:endParaRPr>
        </a:p>
      </dgm:t>
    </dgm:pt>
    <dgm:pt modelId="{B21C17FA-9DF1-4695-A05C-C84EA38479C6}" type="parTrans" cxnId="{5B991158-6EF4-451B-822C-E2738AE0F136}">
      <dgm:prSet/>
      <dgm:spPr/>
      <dgm:t>
        <a:bodyPr/>
        <a:lstStyle/>
        <a:p>
          <a:endParaRPr lang="en-US"/>
        </a:p>
      </dgm:t>
    </dgm:pt>
    <dgm:pt modelId="{DBA9DCF3-EF33-48AB-A0DD-36521F788FA6}" type="sibTrans" cxnId="{5B991158-6EF4-451B-822C-E2738AE0F136}">
      <dgm:prSet/>
      <dgm:spPr/>
      <dgm:t>
        <a:bodyPr/>
        <a:lstStyle/>
        <a:p>
          <a:endParaRPr lang="en-US"/>
        </a:p>
      </dgm:t>
    </dgm:pt>
    <dgm:pt modelId="{1042FF44-C403-461D-9906-39513D570C69}">
      <dgm:prSet custT="1"/>
      <dgm:spPr>
        <a:solidFill>
          <a:srgbClr val="51729B"/>
        </a:solidFill>
      </dgm:spPr>
      <dgm:t>
        <a:bodyPr/>
        <a:lstStyle/>
        <a:p>
          <a:pPr marL="0" lvl="0" indent="0" algn="ctr" defTabSz="844550">
            <a:lnSpc>
              <a:spcPct val="90000"/>
            </a:lnSpc>
            <a:spcBef>
              <a:spcPct val="0"/>
            </a:spcBef>
            <a:spcAft>
              <a:spcPct val="35000"/>
            </a:spcAft>
            <a:buNone/>
          </a:pPr>
          <a:r>
            <a:rPr lang="el-GR" sz="1600" b="0" kern="1200" dirty="0">
              <a:solidFill>
                <a:prstClr val="white"/>
              </a:solidFill>
              <a:latin typeface="Arial" panose="020B0604020202020204" pitchFamily="34" charset="0"/>
              <a:ea typeface="+mn-ea"/>
              <a:cs typeface="Arial" panose="020B0604020202020204" pitchFamily="34" charset="0"/>
            </a:rPr>
            <a:t>Τμήμα Διεθνών Συνεργασιών-Ανταλλαγής Τεχνογνωσίας</a:t>
          </a:r>
          <a:endParaRPr lang="en-US" sz="1600" b="0" kern="1200" dirty="0">
            <a:solidFill>
              <a:prstClr val="white"/>
            </a:solidFill>
            <a:latin typeface="Arial" panose="020B0604020202020204" pitchFamily="34" charset="0"/>
            <a:ea typeface="+mn-ea"/>
            <a:cs typeface="Arial" panose="020B0604020202020204" pitchFamily="34" charset="0"/>
          </a:endParaRPr>
        </a:p>
      </dgm:t>
    </dgm:pt>
    <dgm:pt modelId="{1B68C61E-6EF7-45BF-AF92-701EF8DB5D88}" type="parTrans" cxnId="{16CA67F6-EC76-406A-AFFA-37A155F8B88C}">
      <dgm:prSet/>
      <dgm:spPr/>
      <dgm:t>
        <a:bodyPr/>
        <a:lstStyle/>
        <a:p>
          <a:endParaRPr lang="en-US"/>
        </a:p>
      </dgm:t>
    </dgm:pt>
    <dgm:pt modelId="{30ACE47F-C0A6-41D2-B17D-70B56B0FB1DE}" type="sibTrans" cxnId="{16CA67F6-EC76-406A-AFFA-37A155F8B88C}">
      <dgm:prSet/>
      <dgm:spPr/>
      <dgm:t>
        <a:bodyPr/>
        <a:lstStyle/>
        <a:p>
          <a:endParaRPr lang="en-US"/>
        </a:p>
      </dgm:t>
    </dgm:pt>
    <dgm:pt modelId="{1AE5178F-FA66-46AB-8F09-222375ABD0E7}" type="pres">
      <dgm:prSet presAssocID="{D8821BD3-A2AD-455E-BAAE-233945040DDD}" presName="hierChild1" presStyleCnt="0">
        <dgm:presLayoutVars>
          <dgm:chPref val="1"/>
          <dgm:dir/>
          <dgm:animOne val="branch"/>
          <dgm:animLvl val="lvl"/>
          <dgm:resizeHandles/>
        </dgm:presLayoutVars>
      </dgm:prSet>
      <dgm:spPr/>
    </dgm:pt>
    <dgm:pt modelId="{4A163E8E-6F34-443F-8901-734D8F93171D}" type="pres">
      <dgm:prSet presAssocID="{3F88B98C-02E4-4ACD-A5D0-AB24161C42FC}" presName="hierRoot1" presStyleCnt="0"/>
      <dgm:spPr/>
    </dgm:pt>
    <dgm:pt modelId="{A3B37361-6F7A-4EC4-A035-58D6F59034D8}" type="pres">
      <dgm:prSet presAssocID="{3F88B98C-02E4-4ACD-A5D0-AB24161C42FC}" presName="composite" presStyleCnt="0"/>
      <dgm:spPr/>
    </dgm:pt>
    <dgm:pt modelId="{9925B15D-5AA7-4F78-9B50-55E41151F07F}" type="pres">
      <dgm:prSet presAssocID="{3F88B98C-02E4-4ACD-A5D0-AB24161C42FC}" presName="background" presStyleLbl="node0" presStyleIdx="0" presStyleCnt="1"/>
      <dgm:spPr/>
    </dgm:pt>
    <dgm:pt modelId="{7941EDDF-56B5-436D-BF25-CB144430FC5D}" type="pres">
      <dgm:prSet presAssocID="{3F88B98C-02E4-4ACD-A5D0-AB24161C42FC}" presName="text" presStyleLbl="fgAcc0" presStyleIdx="0" presStyleCnt="1">
        <dgm:presLayoutVars>
          <dgm:chPref val="3"/>
        </dgm:presLayoutVars>
      </dgm:prSet>
      <dgm:spPr/>
    </dgm:pt>
    <dgm:pt modelId="{5B484DC0-F631-48B5-B989-7C86477637B3}" type="pres">
      <dgm:prSet presAssocID="{3F88B98C-02E4-4ACD-A5D0-AB24161C42FC}" presName="hierChild2" presStyleCnt="0"/>
      <dgm:spPr/>
    </dgm:pt>
    <dgm:pt modelId="{A0216FF8-0C19-4F02-B5D4-3C19C050E6DF}" type="pres">
      <dgm:prSet presAssocID="{B21C17FA-9DF1-4695-A05C-C84EA38479C6}" presName="Name10" presStyleLbl="parChTrans1D2" presStyleIdx="0" presStyleCnt="2"/>
      <dgm:spPr/>
    </dgm:pt>
    <dgm:pt modelId="{694D258F-BE2B-40E4-826F-0811AEB7F815}" type="pres">
      <dgm:prSet presAssocID="{EF9FCF64-3339-4FB4-8EC7-39C9103241B2}" presName="hierRoot2" presStyleCnt="0"/>
      <dgm:spPr/>
    </dgm:pt>
    <dgm:pt modelId="{D3EC104C-4AE2-49FB-AD22-95ECDBFBB484}" type="pres">
      <dgm:prSet presAssocID="{EF9FCF64-3339-4FB4-8EC7-39C9103241B2}" presName="composite2" presStyleCnt="0"/>
      <dgm:spPr/>
    </dgm:pt>
    <dgm:pt modelId="{C1E1B72A-D8C9-4E4C-B76A-960D5567B9E1}" type="pres">
      <dgm:prSet presAssocID="{EF9FCF64-3339-4FB4-8EC7-39C9103241B2}" presName="background2" presStyleLbl="node2" presStyleIdx="0" presStyleCnt="2"/>
      <dgm:spPr/>
    </dgm:pt>
    <dgm:pt modelId="{90A61D28-B1B8-4D12-B158-8DAA7DACADC6}" type="pres">
      <dgm:prSet presAssocID="{EF9FCF64-3339-4FB4-8EC7-39C9103241B2}" presName="text2" presStyleLbl="fgAcc2" presStyleIdx="0" presStyleCnt="2">
        <dgm:presLayoutVars>
          <dgm:chPref val="3"/>
        </dgm:presLayoutVars>
      </dgm:prSet>
      <dgm:spPr/>
    </dgm:pt>
    <dgm:pt modelId="{15BFB814-F327-47DF-B8E6-9DB9850280DD}" type="pres">
      <dgm:prSet presAssocID="{EF9FCF64-3339-4FB4-8EC7-39C9103241B2}" presName="hierChild3" presStyleCnt="0"/>
      <dgm:spPr/>
    </dgm:pt>
    <dgm:pt modelId="{AE6CB964-7F18-4C6D-BFF9-BA5DE415DCCD}" type="pres">
      <dgm:prSet presAssocID="{1B68C61E-6EF7-45BF-AF92-701EF8DB5D88}" presName="Name10" presStyleLbl="parChTrans1D2" presStyleIdx="1" presStyleCnt="2"/>
      <dgm:spPr/>
    </dgm:pt>
    <dgm:pt modelId="{0AEE74BA-CF23-4D08-A915-054C7DC784F9}" type="pres">
      <dgm:prSet presAssocID="{1042FF44-C403-461D-9906-39513D570C69}" presName="hierRoot2" presStyleCnt="0"/>
      <dgm:spPr/>
    </dgm:pt>
    <dgm:pt modelId="{D96852D6-77E1-449D-9C5B-59C044F135D7}" type="pres">
      <dgm:prSet presAssocID="{1042FF44-C403-461D-9906-39513D570C69}" presName="composite2" presStyleCnt="0"/>
      <dgm:spPr/>
    </dgm:pt>
    <dgm:pt modelId="{53747808-BB59-4D1A-B6B3-34BE7947C31A}" type="pres">
      <dgm:prSet presAssocID="{1042FF44-C403-461D-9906-39513D570C69}" presName="background2" presStyleLbl="node2" presStyleIdx="1" presStyleCnt="2"/>
      <dgm:spPr/>
    </dgm:pt>
    <dgm:pt modelId="{F572D43D-5A17-475F-8D8C-F0D8C63996A1}" type="pres">
      <dgm:prSet presAssocID="{1042FF44-C403-461D-9906-39513D570C69}" presName="text2" presStyleLbl="fgAcc2" presStyleIdx="1" presStyleCnt="2" custLinFactNeighborX="67308" custLinFactNeighborY="49355">
        <dgm:presLayoutVars>
          <dgm:chPref val="3"/>
        </dgm:presLayoutVars>
      </dgm:prSet>
      <dgm:spPr/>
    </dgm:pt>
    <dgm:pt modelId="{D128E550-9511-4192-B1ED-612717820D35}" type="pres">
      <dgm:prSet presAssocID="{1042FF44-C403-461D-9906-39513D570C69}" presName="hierChild3" presStyleCnt="0"/>
      <dgm:spPr/>
    </dgm:pt>
  </dgm:ptLst>
  <dgm:cxnLst>
    <dgm:cxn modelId="{72810A04-FBC0-4BC2-9627-C35C50FB5E17}" type="presOf" srcId="{EF9FCF64-3339-4FB4-8EC7-39C9103241B2}" destId="{90A61D28-B1B8-4D12-B158-8DAA7DACADC6}" srcOrd="0" destOrd="0" presId="urn:microsoft.com/office/officeart/2005/8/layout/hierarchy1"/>
    <dgm:cxn modelId="{125B073F-A518-43CD-BD2B-7FD106FFCC9F}" srcId="{D8821BD3-A2AD-455E-BAAE-233945040DDD}" destId="{3F88B98C-02E4-4ACD-A5D0-AB24161C42FC}" srcOrd="0" destOrd="0" parTransId="{2472FF85-9F39-4240-A3F0-A2B1761A7E70}" sibTransId="{DEC5C445-F688-49F2-8F29-8298D629AAA9}"/>
    <dgm:cxn modelId="{73008660-43F7-4AF3-9F66-86D89DD36162}" type="presOf" srcId="{3F88B98C-02E4-4ACD-A5D0-AB24161C42FC}" destId="{7941EDDF-56B5-436D-BF25-CB144430FC5D}" srcOrd="0" destOrd="0" presId="urn:microsoft.com/office/officeart/2005/8/layout/hierarchy1"/>
    <dgm:cxn modelId="{06C2E762-26B7-4C97-AFC1-6EE6EFE1DDCD}" type="presOf" srcId="{D8821BD3-A2AD-455E-BAAE-233945040DDD}" destId="{1AE5178F-FA66-46AB-8F09-222375ABD0E7}" srcOrd="0" destOrd="0" presId="urn:microsoft.com/office/officeart/2005/8/layout/hierarchy1"/>
    <dgm:cxn modelId="{5B991158-6EF4-451B-822C-E2738AE0F136}" srcId="{3F88B98C-02E4-4ACD-A5D0-AB24161C42FC}" destId="{EF9FCF64-3339-4FB4-8EC7-39C9103241B2}" srcOrd="0" destOrd="0" parTransId="{B21C17FA-9DF1-4695-A05C-C84EA38479C6}" sibTransId="{DBA9DCF3-EF33-48AB-A0DD-36521F788FA6}"/>
    <dgm:cxn modelId="{3FED3F58-249D-47FA-A5EF-295524E875FE}" type="presOf" srcId="{B21C17FA-9DF1-4695-A05C-C84EA38479C6}" destId="{A0216FF8-0C19-4F02-B5D4-3C19C050E6DF}" srcOrd="0" destOrd="0" presId="urn:microsoft.com/office/officeart/2005/8/layout/hierarchy1"/>
    <dgm:cxn modelId="{11DE639D-272F-4EAD-A9D5-832591CC72D9}" type="presOf" srcId="{1042FF44-C403-461D-9906-39513D570C69}" destId="{F572D43D-5A17-475F-8D8C-F0D8C63996A1}" srcOrd="0" destOrd="0" presId="urn:microsoft.com/office/officeart/2005/8/layout/hierarchy1"/>
    <dgm:cxn modelId="{B760FBEE-0276-4343-832B-2F32DE8AC106}" type="presOf" srcId="{1B68C61E-6EF7-45BF-AF92-701EF8DB5D88}" destId="{AE6CB964-7F18-4C6D-BFF9-BA5DE415DCCD}" srcOrd="0" destOrd="0" presId="urn:microsoft.com/office/officeart/2005/8/layout/hierarchy1"/>
    <dgm:cxn modelId="{16CA67F6-EC76-406A-AFFA-37A155F8B88C}" srcId="{3F88B98C-02E4-4ACD-A5D0-AB24161C42FC}" destId="{1042FF44-C403-461D-9906-39513D570C69}" srcOrd="1" destOrd="0" parTransId="{1B68C61E-6EF7-45BF-AF92-701EF8DB5D88}" sibTransId="{30ACE47F-C0A6-41D2-B17D-70B56B0FB1DE}"/>
    <dgm:cxn modelId="{B6619788-6E61-401A-A642-9BB051865EC5}" type="presParOf" srcId="{1AE5178F-FA66-46AB-8F09-222375ABD0E7}" destId="{4A163E8E-6F34-443F-8901-734D8F93171D}" srcOrd="0" destOrd="0" presId="urn:microsoft.com/office/officeart/2005/8/layout/hierarchy1"/>
    <dgm:cxn modelId="{1BFCD40D-1441-4B8C-83C3-BA82DF6F0BF8}" type="presParOf" srcId="{4A163E8E-6F34-443F-8901-734D8F93171D}" destId="{A3B37361-6F7A-4EC4-A035-58D6F59034D8}" srcOrd="0" destOrd="0" presId="urn:microsoft.com/office/officeart/2005/8/layout/hierarchy1"/>
    <dgm:cxn modelId="{03AFA1B5-F9E6-4530-9250-7C2C1C4383F5}" type="presParOf" srcId="{A3B37361-6F7A-4EC4-A035-58D6F59034D8}" destId="{9925B15D-5AA7-4F78-9B50-55E41151F07F}" srcOrd="0" destOrd="0" presId="urn:microsoft.com/office/officeart/2005/8/layout/hierarchy1"/>
    <dgm:cxn modelId="{0893DFF8-293B-4C16-BDCC-42B53C102120}" type="presParOf" srcId="{A3B37361-6F7A-4EC4-A035-58D6F59034D8}" destId="{7941EDDF-56B5-436D-BF25-CB144430FC5D}" srcOrd="1" destOrd="0" presId="urn:microsoft.com/office/officeart/2005/8/layout/hierarchy1"/>
    <dgm:cxn modelId="{545BA229-9CB3-40A9-BC18-A55FE99202E9}" type="presParOf" srcId="{4A163E8E-6F34-443F-8901-734D8F93171D}" destId="{5B484DC0-F631-48B5-B989-7C86477637B3}" srcOrd="1" destOrd="0" presId="urn:microsoft.com/office/officeart/2005/8/layout/hierarchy1"/>
    <dgm:cxn modelId="{7134314F-1479-425C-8136-68362811C686}" type="presParOf" srcId="{5B484DC0-F631-48B5-B989-7C86477637B3}" destId="{A0216FF8-0C19-4F02-B5D4-3C19C050E6DF}" srcOrd="0" destOrd="0" presId="urn:microsoft.com/office/officeart/2005/8/layout/hierarchy1"/>
    <dgm:cxn modelId="{24D70C5E-FB99-4DB4-AEA3-DB035D39050C}" type="presParOf" srcId="{5B484DC0-F631-48B5-B989-7C86477637B3}" destId="{694D258F-BE2B-40E4-826F-0811AEB7F815}" srcOrd="1" destOrd="0" presId="urn:microsoft.com/office/officeart/2005/8/layout/hierarchy1"/>
    <dgm:cxn modelId="{992D3734-06AC-4BAB-ABCC-D199C8FE53D0}" type="presParOf" srcId="{694D258F-BE2B-40E4-826F-0811AEB7F815}" destId="{D3EC104C-4AE2-49FB-AD22-95ECDBFBB484}" srcOrd="0" destOrd="0" presId="urn:microsoft.com/office/officeart/2005/8/layout/hierarchy1"/>
    <dgm:cxn modelId="{9BAC87DC-4F13-47DF-B090-47DA2D298818}" type="presParOf" srcId="{D3EC104C-4AE2-49FB-AD22-95ECDBFBB484}" destId="{C1E1B72A-D8C9-4E4C-B76A-960D5567B9E1}" srcOrd="0" destOrd="0" presId="urn:microsoft.com/office/officeart/2005/8/layout/hierarchy1"/>
    <dgm:cxn modelId="{FD1B7B02-19F1-4069-88B6-0667EC97DA49}" type="presParOf" srcId="{D3EC104C-4AE2-49FB-AD22-95ECDBFBB484}" destId="{90A61D28-B1B8-4D12-B158-8DAA7DACADC6}" srcOrd="1" destOrd="0" presId="urn:microsoft.com/office/officeart/2005/8/layout/hierarchy1"/>
    <dgm:cxn modelId="{09DD9A17-3DCA-40F3-8B3A-C27C3F8B0F08}" type="presParOf" srcId="{694D258F-BE2B-40E4-826F-0811AEB7F815}" destId="{15BFB814-F327-47DF-B8E6-9DB9850280DD}" srcOrd="1" destOrd="0" presId="urn:microsoft.com/office/officeart/2005/8/layout/hierarchy1"/>
    <dgm:cxn modelId="{1899D3CF-17AE-4535-B88A-4EBE44D0141E}" type="presParOf" srcId="{5B484DC0-F631-48B5-B989-7C86477637B3}" destId="{AE6CB964-7F18-4C6D-BFF9-BA5DE415DCCD}" srcOrd="2" destOrd="0" presId="urn:microsoft.com/office/officeart/2005/8/layout/hierarchy1"/>
    <dgm:cxn modelId="{A24887B7-CE4E-48EE-8FF2-F4767822CB7D}" type="presParOf" srcId="{5B484DC0-F631-48B5-B989-7C86477637B3}" destId="{0AEE74BA-CF23-4D08-A915-054C7DC784F9}" srcOrd="3" destOrd="0" presId="urn:microsoft.com/office/officeart/2005/8/layout/hierarchy1"/>
    <dgm:cxn modelId="{72E4334C-A55E-4E30-B4B2-8D2B40C4BC7D}" type="presParOf" srcId="{0AEE74BA-CF23-4D08-A915-054C7DC784F9}" destId="{D96852D6-77E1-449D-9C5B-59C044F135D7}" srcOrd="0" destOrd="0" presId="urn:microsoft.com/office/officeart/2005/8/layout/hierarchy1"/>
    <dgm:cxn modelId="{C6101DAA-5ECA-4145-BC8B-0914D6A0D04E}" type="presParOf" srcId="{D96852D6-77E1-449D-9C5B-59C044F135D7}" destId="{53747808-BB59-4D1A-B6B3-34BE7947C31A}" srcOrd="0" destOrd="0" presId="urn:microsoft.com/office/officeart/2005/8/layout/hierarchy1"/>
    <dgm:cxn modelId="{CB4061F5-FFAD-42C2-985E-5607AC66526E}" type="presParOf" srcId="{D96852D6-77E1-449D-9C5B-59C044F135D7}" destId="{F572D43D-5A17-475F-8D8C-F0D8C63996A1}" srcOrd="1" destOrd="0" presId="urn:microsoft.com/office/officeart/2005/8/layout/hierarchy1"/>
    <dgm:cxn modelId="{E7252301-FD42-4945-A7C9-8C27841B03FA}" type="presParOf" srcId="{0AEE74BA-CF23-4D08-A915-054C7DC784F9}" destId="{D128E550-9511-4192-B1ED-612717820D3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CB964-7F18-4C6D-BFF9-BA5DE415DCCD}">
      <dsp:nvSpPr>
        <dsp:cNvPr id="0" name=""/>
        <dsp:cNvSpPr/>
      </dsp:nvSpPr>
      <dsp:spPr>
        <a:xfrm>
          <a:off x="2370931" y="1413396"/>
          <a:ext cx="1304285" cy="679189"/>
        </a:xfrm>
        <a:custGeom>
          <a:avLst/>
          <a:gdLst/>
          <a:ahLst/>
          <a:cxnLst/>
          <a:rect l="0" t="0" r="0" b="0"/>
          <a:pathLst>
            <a:path>
              <a:moveTo>
                <a:pt x="0" y="0"/>
              </a:moveTo>
              <a:lnTo>
                <a:pt x="0" y="481563"/>
              </a:lnTo>
              <a:lnTo>
                <a:pt x="1304285" y="481563"/>
              </a:lnTo>
              <a:lnTo>
                <a:pt x="1304285" y="679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216FF8-0C19-4F02-B5D4-3C19C050E6DF}">
      <dsp:nvSpPr>
        <dsp:cNvPr id="0" name=""/>
        <dsp:cNvSpPr/>
      </dsp:nvSpPr>
      <dsp:spPr>
        <a:xfrm>
          <a:off x="1067253" y="1413396"/>
          <a:ext cx="1303678" cy="620432"/>
        </a:xfrm>
        <a:custGeom>
          <a:avLst/>
          <a:gdLst/>
          <a:ahLst/>
          <a:cxnLst/>
          <a:rect l="0" t="0" r="0" b="0"/>
          <a:pathLst>
            <a:path>
              <a:moveTo>
                <a:pt x="1303678" y="0"/>
              </a:moveTo>
              <a:lnTo>
                <a:pt x="1303678" y="422806"/>
              </a:lnTo>
              <a:lnTo>
                <a:pt x="0" y="422806"/>
              </a:lnTo>
              <a:lnTo>
                <a:pt x="0" y="6204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25B15D-5AA7-4F78-9B50-55E41151F07F}">
      <dsp:nvSpPr>
        <dsp:cNvPr id="0" name=""/>
        <dsp:cNvSpPr/>
      </dsp:nvSpPr>
      <dsp:spPr>
        <a:xfrm>
          <a:off x="1304285" y="58756"/>
          <a:ext cx="2133291" cy="13546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1EDDF-56B5-436D-BF25-CB144430FC5D}">
      <dsp:nvSpPr>
        <dsp:cNvPr id="0" name=""/>
        <dsp:cNvSpPr/>
      </dsp:nvSpPr>
      <dsp:spPr>
        <a:xfrm>
          <a:off x="1541318" y="283937"/>
          <a:ext cx="2133291" cy="1354640"/>
        </a:xfrm>
        <a:prstGeom prst="roundRect">
          <a:avLst>
            <a:gd name="adj" fmla="val 10000"/>
          </a:avLst>
        </a:prstGeom>
        <a:solidFill>
          <a:srgbClr val="51729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kern="1200" dirty="0">
              <a:solidFill>
                <a:schemeClr val="bg1"/>
              </a:solidFill>
              <a:latin typeface="Arial" panose="020B0604020202020204" pitchFamily="34" charset="0"/>
              <a:ea typeface="+mn-ea"/>
              <a:cs typeface="Arial" panose="020B0604020202020204" pitchFamily="34" charset="0"/>
            </a:rPr>
            <a:t>Προϋπολογισμού</a:t>
          </a:r>
          <a:r>
            <a:rPr lang="el-GR" sz="1600" b="1" kern="1200" dirty="0">
              <a:solidFill>
                <a:schemeClr val="bg1"/>
              </a:solidFill>
              <a:latin typeface="Arial" panose="020B0604020202020204" pitchFamily="34" charset="0"/>
              <a:ea typeface="+mn-ea"/>
              <a:cs typeface="Arial" panose="020B0604020202020204" pitchFamily="34" charset="0"/>
            </a:rPr>
            <a:t> 680.000€</a:t>
          </a:r>
          <a:endParaRPr lang="en-US" sz="1600" b="1" kern="1200" dirty="0">
            <a:solidFill>
              <a:schemeClr val="bg1"/>
            </a:solidFill>
            <a:latin typeface="Arial" panose="020B0604020202020204" pitchFamily="34" charset="0"/>
            <a:ea typeface="+mn-ea"/>
            <a:cs typeface="Arial" panose="020B0604020202020204" pitchFamily="34" charset="0"/>
          </a:endParaRPr>
        </a:p>
      </dsp:txBody>
      <dsp:txXfrm>
        <a:off x="1580994" y="323613"/>
        <a:ext cx="2053939" cy="1275288"/>
      </dsp:txXfrm>
    </dsp:sp>
    <dsp:sp modelId="{C1E1B72A-D8C9-4E4C-B76A-960D5567B9E1}">
      <dsp:nvSpPr>
        <dsp:cNvPr id="0" name=""/>
        <dsp:cNvSpPr/>
      </dsp:nvSpPr>
      <dsp:spPr>
        <a:xfrm>
          <a:off x="607" y="2033829"/>
          <a:ext cx="2133291" cy="13546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61D28-B1B8-4D12-B158-8DAA7DACADC6}">
      <dsp:nvSpPr>
        <dsp:cNvPr id="0" name=""/>
        <dsp:cNvSpPr/>
      </dsp:nvSpPr>
      <dsp:spPr>
        <a:xfrm>
          <a:off x="237640" y="2259010"/>
          <a:ext cx="2133291" cy="1354640"/>
        </a:xfrm>
        <a:prstGeom prst="roundRect">
          <a:avLst>
            <a:gd name="adj" fmla="val 10000"/>
          </a:avLst>
        </a:prstGeom>
        <a:solidFill>
          <a:srgbClr val="51729B">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kern="1200" dirty="0">
              <a:solidFill>
                <a:prstClr val="white"/>
              </a:solidFill>
              <a:latin typeface="Arial" panose="020B0604020202020204" pitchFamily="34" charset="0"/>
              <a:ea typeface="+mn-ea"/>
              <a:cs typeface="Arial" panose="020B0604020202020204" pitchFamily="34" charset="0"/>
            </a:rPr>
            <a:t>Ακαδημία Ηγεσίας</a:t>
          </a:r>
          <a:endParaRPr lang="en-US" sz="1600" b="0" kern="1200" dirty="0">
            <a:solidFill>
              <a:prstClr val="white"/>
            </a:solidFill>
            <a:latin typeface="Arial" panose="020B0604020202020204" pitchFamily="34" charset="0"/>
            <a:ea typeface="+mn-ea"/>
            <a:cs typeface="Arial" panose="020B0604020202020204" pitchFamily="34" charset="0"/>
          </a:endParaRPr>
        </a:p>
      </dsp:txBody>
      <dsp:txXfrm>
        <a:off x="277316" y="2298686"/>
        <a:ext cx="2053939" cy="1275288"/>
      </dsp:txXfrm>
    </dsp:sp>
    <dsp:sp modelId="{53747808-BB59-4D1A-B6B3-34BE7947C31A}">
      <dsp:nvSpPr>
        <dsp:cNvPr id="0" name=""/>
        <dsp:cNvSpPr/>
      </dsp:nvSpPr>
      <dsp:spPr>
        <a:xfrm>
          <a:off x="2608571" y="2092586"/>
          <a:ext cx="2133291" cy="13546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2D43D-5A17-475F-8D8C-F0D8C63996A1}">
      <dsp:nvSpPr>
        <dsp:cNvPr id="0" name=""/>
        <dsp:cNvSpPr/>
      </dsp:nvSpPr>
      <dsp:spPr>
        <a:xfrm>
          <a:off x="2845604" y="2317766"/>
          <a:ext cx="2133291" cy="1354640"/>
        </a:xfrm>
        <a:prstGeom prst="roundRect">
          <a:avLst>
            <a:gd name="adj" fmla="val 10000"/>
          </a:avLst>
        </a:prstGeom>
        <a:solidFill>
          <a:srgbClr val="51729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844550">
            <a:lnSpc>
              <a:spcPct val="90000"/>
            </a:lnSpc>
            <a:spcBef>
              <a:spcPct val="0"/>
            </a:spcBef>
            <a:spcAft>
              <a:spcPct val="35000"/>
            </a:spcAft>
            <a:buNone/>
          </a:pPr>
          <a:r>
            <a:rPr lang="el-GR" sz="1600" b="0" kern="1200" dirty="0">
              <a:solidFill>
                <a:prstClr val="white"/>
              </a:solidFill>
              <a:latin typeface="Arial" panose="020B0604020202020204" pitchFamily="34" charset="0"/>
              <a:ea typeface="+mn-ea"/>
              <a:cs typeface="Arial" panose="020B0604020202020204" pitchFamily="34" charset="0"/>
            </a:rPr>
            <a:t>Τμήμα Διεθνών Συνεργασιών-Ανταλλαγής Τεχνογνωσίας</a:t>
          </a:r>
          <a:endParaRPr lang="en-US" sz="1600" b="0" kern="1200" dirty="0">
            <a:solidFill>
              <a:prstClr val="white"/>
            </a:solidFill>
            <a:latin typeface="Arial" panose="020B0604020202020204" pitchFamily="34" charset="0"/>
            <a:ea typeface="+mn-ea"/>
            <a:cs typeface="Arial" panose="020B0604020202020204" pitchFamily="34" charset="0"/>
          </a:endParaRPr>
        </a:p>
      </dsp:txBody>
      <dsp:txXfrm>
        <a:off x="2885280" y="2357442"/>
        <a:ext cx="2053939" cy="12752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8404-7EFF-D9B3-F366-6DB7F3378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FDC99F-6DF5-D6AC-0636-55242F856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E27183-24F4-63C4-35F7-359E060F5EC1}"/>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5" name="Footer Placeholder 4">
            <a:extLst>
              <a:ext uri="{FF2B5EF4-FFF2-40B4-BE49-F238E27FC236}">
                <a16:creationId xmlns:a16="http://schemas.microsoft.com/office/drawing/2014/main" id="{DCA9EDC0-C987-C593-AAD2-73379CB42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4A40D-6F53-097F-03F5-F8337C204872}"/>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248418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0F02-E27A-B020-7F49-CB01AC7154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CAC481-23DE-DDD2-98B4-28325EF31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012A2-3567-13F6-605B-1E1437EE5EFF}"/>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5" name="Footer Placeholder 4">
            <a:extLst>
              <a:ext uri="{FF2B5EF4-FFF2-40B4-BE49-F238E27FC236}">
                <a16:creationId xmlns:a16="http://schemas.microsoft.com/office/drawing/2014/main" id="{3C594F2A-0136-91D8-E6B9-019A8816E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57521-2948-2FD1-2EC3-5AAC53C3C1FD}"/>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136605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D8D80-92AE-FB04-CB51-67347C04BB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748472-0E37-82AE-FE53-B3ACFED17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01D1D-7666-97EE-7D87-F70E9EA6CEB6}"/>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5" name="Footer Placeholder 4">
            <a:extLst>
              <a:ext uri="{FF2B5EF4-FFF2-40B4-BE49-F238E27FC236}">
                <a16:creationId xmlns:a16="http://schemas.microsoft.com/office/drawing/2014/main" id="{31EDDAC1-6DAC-4B70-96FE-6D740ED73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8A399-4684-916A-02C5-428387308B6A}"/>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363325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966159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2" cy="4368800"/>
          </a:xfrm>
          <a:prstGeom prst="rect">
            <a:avLst/>
          </a:prstGeom>
        </p:spPr>
        <p:txBody>
          <a:bodyPr lIns="91439" tIns="45719" rIns="91439" bIns="45719" anchor="t">
            <a:noAutofit/>
          </a:bodyPr>
          <a:lstStyle/>
          <a:p>
            <a:endParaRPr dirty="0"/>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5512401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1788478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dirty="0"/>
          </a:p>
        </p:txBody>
      </p:sp>
      <p:sp>
        <p:nvSpPr>
          <p:cNvPr id="39" name="Shape 39"/>
          <p:cNvSpPr>
            <a:spLocks noGrp="1"/>
          </p:cNvSpPr>
          <p:nvPr>
            <p:ph type="title"/>
          </p:nvPr>
        </p:nvSpPr>
        <p:spPr>
          <a:xfrm>
            <a:off x="825500" y="552450"/>
            <a:ext cx="5111750" cy="2806700"/>
          </a:xfrm>
          <a:prstGeom prst="rect">
            <a:avLst/>
          </a:prstGeom>
        </p:spPr>
        <p:txBody>
          <a:bodyPr anchor="b"/>
          <a:lstStyle>
            <a:lvl1pPr>
              <a:defRPr sz="4200"/>
            </a:lvl1pPr>
          </a:lstStyle>
          <a:p>
            <a:r>
              <a:t>Title Text</a:t>
            </a:r>
          </a:p>
        </p:txBody>
      </p:sp>
      <p:sp>
        <p:nvSpPr>
          <p:cNvPr id="40" name="Shape 40"/>
          <p:cNvSpPr>
            <a:spLocks noGrp="1"/>
          </p:cNvSpPr>
          <p:nvPr>
            <p:ph type="body" sz="quarter"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218918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61870366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3420918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dirty="0"/>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0" y="1619250"/>
            <a:ext cx="5003800" cy="4603750"/>
          </a:xfrm>
          <a:prstGeom prst="rect">
            <a:avLst/>
          </a:prstGeom>
        </p:spPr>
        <p:txBody>
          <a:bodyPr/>
          <a:lstStyle>
            <a:lvl1pPr marL="279400" indent="-279400">
              <a:spcBef>
                <a:spcPts val="2250"/>
              </a:spcBef>
              <a:defRPr sz="2250"/>
            </a:lvl1pPr>
            <a:lvl2pPr marL="558800" indent="-279400">
              <a:spcBef>
                <a:spcPts val="2250"/>
              </a:spcBef>
              <a:defRPr sz="2250"/>
            </a:lvl2pPr>
            <a:lvl3pPr marL="838200" indent="-279400">
              <a:spcBef>
                <a:spcPts val="2250"/>
              </a:spcBef>
              <a:defRPr sz="2250"/>
            </a:lvl3pPr>
            <a:lvl4pPr marL="1117600" indent="-279400">
              <a:spcBef>
                <a:spcPts val="2250"/>
              </a:spcBef>
              <a:defRPr sz="2250"/>
            </a:lvl4pPr>
            <a:lvl5pPr marL="1397000" indent="-279400">
              <a:spcBef>
                <a:spcPts val="2250"/>
              </a:spcBef>
              <a:defRPr sz="225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571885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0"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96686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6818-357A-3CE7-E949-21A4A812C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0F7340-4DD8-F46D-86DD-1E9CC77CFB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39CD2-7721-3330-F58E-412AD1B94A92}"/>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5" name="Footer Placeholder 4">
            <a:extLst>
              <a:ext uri="{FF2B5EF4-FFF2-40B4-BE49-F238E27FC236}">
                <a16:creationId xmlns:a16="http://schemas.microsoft.com/office/drawing/2014/main" id="{A30D3796-7584-BCAF-1498-AFDC9070B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5E75B-EE07-BFFA-0F3A-D12C2297BDD8}"/>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3330533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dirty="0"/>
          </a:p>
        </p:txBody>
      </p:sp>
      <p:sp>
        <p:nvSpPr>
          <p:cNvPr id="85" name="Shape 85"/>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898718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193800" y="4476750"/>
            <a:ext cx="9810750" cy="342900"/>
          </a:xfrm>
          <a:prstGeom prst="rect">
            <a:avLst/>
          </a:prstGeom>
        </p:spPr>
        <p:txBody>
          <a:bodyPr anchor="t"/>
          <a:lstStyle>
            <a:lvl1pPr marL="0" indent="0" algn="ctr">
              <a:spcBef>
                <a:spcPts val="0"/>
              </a:spcBef>
              <a:buSzTx/>
              <a:buNone/>
              <a:defRPr sz="1900">
                <a:latin typeface="+mn-lt"/>
                <a:ea typeface="+mn-ea"/>
                <a:cs typeface="+mn-cs"/>
                <a:sym typeface="Helvetica"/>
              </a:defRPr>
            </a:lvl1pPr>
            <a:lvl2pPr marL="549519" indent="-232019" algn="ctr">
              <a:spcBef>
                <a:spcPts val="0"/>
              </a:spcBef>
              <a:defRPr sz="1900">
                <a:latin typeface="+mn-lt"/>
                <a:ea typeface="+mn-ea"/>
                <a:cs typeface="+mn-cs"/>
                <a:sym typeface="Helvetica"/>
              </a:defRPr>
            </a:lvl2pPr>
            <a:lvl3pPr marL="867019" indent="-232019" algn="ctr">
              <a:spcBef>
                <a:spcPts val="0"/>
              </a:spcBef>
              <a:defRPr sz="1900">
                <a:latin typeface="+mn-lt"/>
                <a:ea typeface="+mn-ea"/>
                <a:cs typeface="+mn-cs"/>
                <a:sym typeface="Helvetica"/>
              </a:defRPr>
            </a:lvl3pPr>
            <a:lvl4pPr marL="1184519" indent="-232019" algn="ctr">
              <a:spcBef>
                <a:spcPts val="0"/>
              </a:spcBef>
              <a:defRPr sz="1900">
                <a:latin typeface="+mn-lt"/>
                <a:ea typeface="+mn-ea"/>
                <a:cs typeface="+mn-cs"/>
                <a:sym typeface="Helvetica"/>
              </a:defRPr>
            </a:lvl4pPr>
            <a:lvl5pPr marL="1502019" indent="-232019" algn="ctr">
              <a:spcBef>
                <a:spcPts val="0"/>
              </a:spcBef>
              <a:defRPr sz="1900">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193800" y="3022600"/>
            <a:ext cx="9810750" cy="444500"/>
          </a:xfrm>
          <a:prstGeom prst="rect">
            <a:avLst/>
          </a:prstGeom>
        </p:spPr>
        <p:txBody>
          <a:bodyPr/>
          <a:lstStyle>
            <a:lvl1pPr marL="0" indent="0" algn="ctr">
              <a:spcBef>
                <a:spcPts val="0"/>
              </a:spcBef>
              <a:buSzTx/>
              <a:buNone/>
              <a:defRPr/>
            </a:lvl1pPr>
          </a:lstStyle>
          <a:p>
            <a:pPr marL="0" indent="0" algn="ctr">
              <a:spcBef>
                <a:spcPts val="0"/>
              </a:spcBef>
              <a:buSzTx/>
              <a:buNone/>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1997892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54596403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025395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A671-CEC6-6945-AB76-81D5AE431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C0BA6-CBC1-1E4D-93C0-37E5A71349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99BAF-B875-3C4C-88BC-250AB3D561E4}"/>
              </a:ext>
            </a:extLst>
          </p:cNvPr>
          <p:cNvSpPr>
            <a:spLocks noGrp="1"/>
          </p:cNvSpPr>
          <p:nvPr>
            <p:ph type="dt" sz="half" idx="10"/>
          </p:nvPr>
        </p:nvSpPr>
        <p:spPr/>
        <p:txBody>
          <a:bodyPr/>
          <a:lstStyle/>
          <a:p>
            <a:fld id="{D8CAC55F-2063-DB47-93AF-3A96D469569A}" type="datetimeFigureOut">
              <a:rPr lang="en-US" smtClean="0"/>
              <a:t>4/20/2023</a:t>
            </a:fld>
            <a:endParaRPr lang="en-US" dirty="0"/>
          </a:p>
        </p:txBody>
      </p:sp>
      <p:sp>
        <p:nvSpPr>
          <p:cNvPr id="5" name="Footer Placeholder 4">
            <a:extLst>
              <a:ext uri="{FF2B5EF4-FFF2-40B4-BE49-F238E27FC236}">
                <a16:creationId xmlns:a16="http://schemas.microsoft.com/office/drawing/2014/main" id="{2EF9F463-0167-AB4C-AAA1-5E52464392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B122E9-FAB0-7D45-8EB9-B2595FE2930E}"/>
              </a:ext>
            </a:extLst>
          </p:cNvPr>
          <p:cNvSpPr>
            <a:spLocks noGrp="1"/>
          </p:cNvSpPr>
          <p:nvPr>
            <p:ph type="sldNum" sz="quarter" idx="12"/>
          </p:nvPr>
        </p:nvSpPr>
        <p:spPr>
          <a:xfrm>
            <a:off x="5964184" y="6540500"/>
            <a:ext cx="290144" cy="287258"/>
          </a:xfrm>
        </p:spPr>
        <p:txBody>
          <a:bodyPr/>
          <a:lstStyle/>
          <a:p>
            <a:fld id="{548DB868-3F35-684A-85CB-C6013B4185DA}" type="slidenum">
              <a:rPr lang="en-US" smtClean="0"/>
              <a:t>‹#›</a:t>
            </a:fld>
            <a:endParaRPr lang="en-US" dirty="0"/>
          </a:p>
        </p:txBody>
      </p:sp>
    </p:spTree>
    <p:extLst>
      <p:ext uri="{BB962C8B-B14F-4D97-AF65-F5344CB8AC3E}">
        <p14:creationId xmlns:p14="http://schemas.microsoft.com/office/powerpoint/2010/main" val="235815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4121-8A4D-151B-1DFB-DC7FFAFA1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F8910-31E2-3B58-9602-DD7173D2F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292F1F-ECE7-AFA0-59FC-3C73B688C4D3}"/>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5" name="Footer Placeholder 4">
            <a:extLst>
              <a:ext uri="{FF2B5EF4-FFF2-40B4-BE49-F238E27FC236}">
                <a16:creationId xmlns:a16="http://schemas.microsoft.com/office/drawing/2014/main" id="{FA12870E-81FA-55F9-CB98-33686FB66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64D71-E380-32A6-205B-725DCB910987}"/>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302559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03E8-F9F4-2B21-2CF4-DA6C13ED3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9B4B0-DFBE-A006-D3F5-44E1F29FF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78245-A1AC-D90D-E14F-80994837D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71E2F3-B13A-09A8-5F71-F9EDD35D9770}"/>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6" name="Footer Placeholder 5">
            <a:extLst>
              <a:ext uri="{FF2B5EF4-FFF2-40B4-BE49-F238E27FC236}">
                <a16:creationId xmlns:a16="http://schemas.microsoft.com/office/drawing/2014/main" id="{77BE2E49-4FE3-17FF-6CD8-03B6692B3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E4E41-D8D1-69A1-3A52-85914A951B87}"/>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216983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F107-13E2-747F-CF9C-B42AF8E7A4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578AF6-8D92-7E32-876B-B1A798F06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C8FBC5-90DB-E6B4-AE0D-061A20773E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241C8-4348-9849-9AA9-E93F72DA4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D0D1C-1AB2-7E60-DD82-0412385831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50BE65-07AE-3E7A-6B5F-73318B6DA62E}"/>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8" name="Footer Placeholder 7">
            <a:extLst>
              <a:ext uri="{FF2B5EF4-FFF2-40B4-BE49-F238E27FC236}">
                <a16:creationId xmlns:a16="http://schemas.microsoft.com/office/drawing/2014/main" id="{FCCE5D54-D238-FFAB-74D9-5CF9062C4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009E8-6962-8636-63A3-95B8D7007B14}"/>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185510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0340-FA12-FF4F-C1F0-325F2FD5A1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E2EE69-2D77-B6F2-912B-D7C748D75708}"/>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4" name="Footer Placeholder 3">
            <a:extLst>
              <a:ext uri="{FF2B5EF4-FFF2-40B4-BE49-F238E27FC236}">
                <a16:creationId xmlns:a16="http://schemas.microsoft.com/office/drawing/2014/main" id="{FECF5562-FA59-DAB9-8F54-59BDB073AA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725A65-570F-3BFD-4077-D27821B74549}"/>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41431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6B7C8-04AE-4F47-7B38-CE97E0CB33D4}"/>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3" name="Footer Placeholder 2">
            <a:extLst>
              <a:ext uri="{FF2B5EF4-FFF2-40B4-BE49-F238E27FC236}">
                <a16:creationId xmlns:a16="http://schemas.microsoft.com/office/drawing/2014/main" id="{38EEC504-07D0-5F78-63D2-8B4E62D1E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548BD2-C02E-0C96-ED62-916E8A04412E}"/>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40579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CB98-B355-AA62-048E-8A46D8526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330F99-377C-667D-8CC5-B472159BC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BD34BE-7466-F4A5-2229-CD1EBA604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E63EA-2D7E-71D6-FACF-D56272256F7A}"/>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6" name="Footer Placeholder 5">
            <a:extLst>
              <a:ext uri="{FF2B5EF4-FFF2-40B4-BE49-F238E27FC236}">
                <a16:creationId xmlns:a16="http://schemas.microsoft.com/office/drawing/2014/main" id="{1FA3115C-B18F-24F1-7006-E075FAE5F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983F2-ACA2-9DE5-413F-7B5F341C2159}"/>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118662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D65F-0254-586C-C663-4EBB5575F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4C158-5496-0D16-EDAA-FCC5A2164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05215-4DA9-254D-97A4-83F6F3D86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974CC-DE45-8EFA-BB3A-5AFB5EC6CB7C}"/>
              </a:ext>
            </a:extLst>
          </p:cNvPr>
          <p:cNvSpPr>
            <a:spLocks noGrp="1"/>
          </p:cNvSpPr>
          <p:nvPr>
            <p:ph type="dt" sz="half" idx="10"/>
          </p:nvPr>
        </p:nvSpPr>
        <p:spPr/>
        <p:txBody>
          <a:bodyPr/>
          <a:lstStyle/>
          <a:p>
            <a:fld id="{C8DE5434-84C4-4B0D-98E5-C396CF868725}" type="datetimeFigureOut">
              <a:rPr lang="en-US" smtClean="0"/>
              <a:t>4/20/2023</a:t>
            </a:fld>
            <a:endParaRPr lang="en-US"/>
          </a:p>
        </p:txBody>
      </p:sp>
      <p:sp>
        <p:nvSpPr>
          <p:cNvPr id="6" name="Footer Placeholder 5">
            <a:extLst>
              <a:ext uri="{FF2B5EF4-FFF2-40B4-BE49-F238E27FC236}">
                <a16:creationId xmlns:a16="http://schemas.microsoft.com/office/drawing/2014/main" id="{791750CB-857C-1B4C-1877-152445AA3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51C65-A02F-8C05-0A3B-1CDFA8FA7222}"/>
              </a:ext>
            </a:extLst>
          </p:cNvPr>
          <p:cNvSpPr>
            <a:spLocks noGrp="1"/>
          </p:cNvSpPr>
          <p:nvPr>
            <p:ph type="sldNum" sz="quarter" idx="12"/>
          </p:nvPr>
        </p:nvSpPr>
        <p:spPr/>
        <p:txBody>
          <a:bodyPr/>
          <a:lstStyle/>
          <a:p>
            <a:fld id="{86A0B026-2B1D-4C35-9C8A-3B09E43CBD73}" type="slidenum">
              <a:rPr lang="en-US" smtClean="0"/>
              <a:t>‹#›</a:t>
            </a:fld>
            <a:endParaRPr lang="en-US"/>
          </a:p>
        </p:txBody>
      </p:sp>
    </p:spTree>
    <p:extLst>
      <p:ext uri="{BB962C8B-B14F-4D97-AF65-F5344CB8AC3E}">
        <p14:creationId xmlns:p14="http://schemas.microsoft.com/office/powerpoint/2010/main" val="5778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56BDE-3EDD-017E-7F7F-F1E6CB965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06D027-3AB2-9A8C-F324-8A0BC040F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190F5-441E-4732-D3CE-462E8A534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E5434-84C4-4B0D-98E5-C396CF868725}" type="datetimeFigureOut">
              <a:rPr lang="en-US" smtClean="0"/>
              <a:t>4/20/2023</a:t>
            </a:fld>
            <a:endParaRPr lang="en-US"/>
          </a:p>
        </p:txBody>
      </p:sp>
      <p:sp>
        <p:nvSpPr>
          <p:cNvPr id="5" name="Footer Placeholder 4">
            <a:extLst>
              <a:ext uri="{FF2B5EF4-FFF2-40B4-BE49-F238E27FC236}">
                <a16:creationId xmlns:a16="http://schemas.microsoft.com/office/drawing/2014/main" id="{BC54A194-6625-4DF6-8C46-5CD186FBFB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284511-5109-8C17-F314-34F9A43E8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0B026-2B1D-4C35-9C8A-3B09E43CBD73}" type="slidenum">
              <a:rPr lang="en-US" smtClean="0"/>
              <a:t>‹#›</a:t>
            </a:fld>
            <a:endParaRPr lang="en-US"/>
          </a:p>
        </p:txBody>
      </p:sp>
    </p:spTree>
    <p:extLst>
      <p:ext uri="{BB962C8B-B14F-4D97-AF65-F5344CB8AC3E}">
        <p14:creationId xmlns:p14="http://schemas.microsoft.com/office/powerpoint/2010/main" val="324373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79516" y="6540500"/>
            <a:ext cx="290144" cy="287258"/>
          </a:xfrm>
          <a:prstGeom prst="rect">
            <a:avLst/>
          </a:prstGeom>
          <a:ln w="12700">
            <a:miter lim="400000"/>
          </a:ln>
        </p:spPr>
        <p:txBody>
          <a:bodyPr wrap="none" lIns="50800" tIns="50800" rIns="50800" bIns="50800">
            <a:spAutoFit/>
          </a:bodyPr>
          <a:lstStyle>
            <a:lvl1pPr>
              <a:defRPr sz="1200"/>
            </a:lvl1pPr>
          </a:lstStyle>
          <a:p>
            <a:fld id="{86CB4B4D-7CA3-9044-876B-883B54F8677D}" type="slidenum">
              <a:t>‹#›</a:t>
            </a:fld>
            <a:endParaRPr dirty="0"/>
          </a:p>
        </p:txBody>
      </p:sp>
    </p:spTree>
    <p:extLst>
      <p:ext uri="{BB962C8B-B14F-4D97-AF65-F5344CB8AC3E}">
        <p14:creationId xmlns:p14="http://schemas.microsoft.com/office/powerpoint/2010/main" val="29494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ografi.gov.gr/"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www.apografi.gov.gr/"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apografi.gov.gr/"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www.apografi.gov.gr/"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6.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sp>
        <p:nvSpPr>
          <p:cNvPr id="119" name="Shape 119"/>
          <p:cNvSpPr/>
          <p:nvPr/>
        </p:nvSpPr>
        <p:spPr>
          <a:xfrm>
            <a:off x="312234" y="2539861"/>
            <a:ext cx="11746782" cy="993029"/>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r">
              <a:lnSpc>
                <a:spcPct val="80000"/>
              </a:lnSpc>
              <a:defRPr sz="15000">
                <a:solidFill>
                  <a:srgbClr val="FFFFFF"/>
                </a:solidFill>
                <a:latin typeface="CeraGR-BoldItalic"/>
                <a:ea typeface="CeraGR-BoldItalic"/>
                <a:cs typeface="CeraGR-BoldItalic"/>
                <a:sym typeface="CeraGR-BoldItalic"/>
              </a:defRPr>
            </a:lvl1pPr>
          </a:lstStyle>
          <a:p>
            <a:pPr marL="0" marR="0" lvl="0" indent="0" algn="r" defTabSz="412750" rtl="0" eaLnBrk="1" fontAlgn="auto" latinLnBrk="0" hangingPunct="0">
              <a:lnSpc>
                <a:spcPct val="80000"/>
              </a:lnSpc>
              <a:spcBef>
                <a:spcPts val="0"/>
              </a:spcBef>
              <a:spcAft>
                <a:spcPts val="0"/>
              </a:spcAft>
              <a:buClrTx/>
              <a:buSzTx/>
              <a:buFontTx/>
              <a:buNone/>
              <a:tabLst/>
              <a:defRPr/>
            </a:pPr>
            <a:r>
              <a:rPr kumimoji="0" lang="el-GR" sz="7500" b="0" i="0" u="none" strike="noStrike" kern="0" cap="none" spc="0" normalizeH="0" baseline="0" noProof="0" dirty="0">
                <a:ln>
                  <a:noFill/>
                </a:ln>
                <a:solidFill>
                  <a:srgbClr val="FFFFFF"/>
                </a:solidFill>
                <a:effectLst/>
                <a:uLnTx/>
                <a:uFillTx/>
                <a:latin typeface="CeraGR-BoldItalic"/>
                <a:sym typeface="CeraGR-BoldItalic"/>
              </a:rPr>
              <a:t>ΥΠΟΥΡΓΕΙΟ ΕΣΩΤΕΡΙΚΩΝ</a:t>
            </a:r>
            <a:endParaRPr kumimoji="0" sz="7500" b="0" i="0" u="none" strike="noStrike" kern="0" cap="none" spc="0" normalizeH="0" baseline="0" noProof="0" dirty="0">
              <a:ln>
                <a:noFill/>
              </a:ln>
              <a:solidFill>
                <a:srgbClr val="FFFFFF"/>
              </a:solidFill>
              <a:effectLst/>
              <a:uLnTx/>
              <a:uFillTx/>
              <a:latin typeface="CeraGR-BoldItalic"/>
              <a:sym typeface="CeraGR-BoldItalic"/>
            </a:endParaRPr>
          </a:p>
        </p:txBody>
      </p:sp>
      <p:sp>
        <p:nvSpPr>
          <p:cNvPr id="120" name="Shape 120"/>
          <p:cNvSpPr/>
          <p:nvPr/>
        </p:nvSpPr>
        <p:spPr>
          <a:xfrm>
            <a:off x="8548468" y="4609223"/>
            <a:ext cx="8654260" cy="32829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lnSpc>
                <a:spcPct val="90000"/>
              </a:lnSpc>
              <a:defRPr sz="93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sz="2000" kern="0" dirty="0">
                <a:solidFill>
                  <a:schemeClr val="bg1"/>
                </a:solidFill>
                <a:latin typeface="Arial" panose="020B0604020202020204" pitchFamily="34" charset="0"/>
                <a:cs typeface="Arial" panose="020B0604020202020204" pitchFamily="34" charset="0"/>
              </a:rPr>
              <a:t>Α</a:t>
            </a:r>
            <a:r>
              <a:rPr kumimoji="0" lang="el-GR" sz="2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eraGR-Bold"/>
              </a:rPr>
              <a:t>ΠΟΛΟΓΙΣΜΟΣ 2019 - 2023</a:t>
            </a:r>
            <a:endParaRPr kumimoji="0" sz="2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eraGR-Bold"/>
            </a:endParaRPr>
          </a:p>
        </p:txBody>
      </p:sp>
      <p:sp>
        <p:nvSpPr>
          <p:cNvPr id="121" name="Shape 121"/>
          <p:cNvSpPr/>
          <p:nvPr/>
        </p:nvSpPr>
        <p:spPr>
          <a:xfrm flipV="1">
            <a:off x="701963" y="3429000"/>
            <a:ext cx="11857233" cy="11777"/>
          </a:xfrm>
          <a:prstGeom prst="line">
            <a:avLst/>
          </a:prstGeom>
          <a:ln w="25400">
            <a:solidFill>
              <a:srgbClr val="FFFFFF"/>
            </a:solidFill>
            <a:miter lim="400000"/>
          </a:ln>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pic>
        <p:nvPicPr>
          <p:cNvPr id="122" name="image3.png"/>
          <p:cNvPicPr>
            <a:picLocks noChangeAspect="1"/>
          </p:cNvPicPr>
          <p:nvPr/>
        </p:nvPicPr>
        <p:blipFill>
          <a:blip r:embed="rId2"/>
          <a:stretch>
            <a:fillRect/>
          </a:stretch>
        </p:blipFill>
        <p:spPr>
          <a:xfrm>
            <a:off x="456049" y="327409"/>
            <a:ext cx="3179945" cy="1135696"/>
          </a:xfrm>
          <a:prstGeom prst="rect">
            <a:avLst/>
          </a:prstGeom>
          <a:ln w="12700">
            <a:miter lim="400000"/>
          </a:ln>
        </p:spPr>
      </p:pic>
      <p:sp>
        <p:nvSpPr>
          <p:cNvPr id="3" name="Shape 303">
            <a:extLst>
              <a:ext uri="{FF2B5EF4-FFF2-40B4-BE49-F238E27FC236}">
                <a16:creationId xmlns:a16="http://schemas.microsoft.com/office/drawing/2014/main" id="{18FAA2DD-5338-8BA2-0871-BC48960CF36B}"/>
              </a:ext>
            </a:extLst>
          </p:cNvPr>
          <p:cNvSpPr/>
          <p:nvPr/>
        </p:nvSpPr>
        <p:spPr>
          <a:xfrm>
            <a:off x="1498776" y="3440778"/>
            <a:ext cx="11569819" cy="606535"/>
          </a:xfrm>
          <a:prstGeom prst="rect">
            <a:avLst/>
          </a:prstGeom>
          <a:no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5" name="Shape 304">
            <a:extLst>
              <a:ext uri="{FF2B5EF4-FFF2-40B4-BE49-F238E27FC236}">
                <a16:creationId xmlns:a16="http://schemas.microsoft.com/office/drawing/2014/main" id="{B85FB29B-4CC3-13FA-2B87-8EC7AC7012DC}"/>
              </a:ext>
            </a:extLst>
          </p:cNvPr>
          <p:cNvSpPr/>
          <p:nvPr/>
        </p:nvSpPr>
        <p:spPr>
          <a:xfrm>
            <a:off x="312234" y="3528253"/>
            <a:ext cx="12015530" cy="9430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lang="el-GR" sz="2400" dirty="0">
                <a:solidFill>
                  <a:srgbClr val="6D9CD3"/>
                </a:solidFill>
                <a:latin typeface="Arial Black" panose="020B0A04020102020204" pitchFamily="34" charset="0"/>
                <a:cs typeface="Arial" panose="020B0604020202020204" pitchFamily="34" charset="0"/>
                <a:sym typeface="CeraGR-Bold"/>
              </a:rPr>
              <a:t>ΔΗΜΙΟΥΡΓΟΥΜΕ ΤΟ ΝΕΟ ΑΠΟΤΕΛΕΣΜΑΤΙΚΟ ΚΑΙ ΑΞΙΟΠΙΣΤΟ ΚΡΑΤΟΣ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359685" y="56601"/>
            <a:ext cx="12454195" cy="6297621"/>
            <a:chOff x="375970" y="113202"/>
            <a:chExt cx="24908389" cy="12595242"/>
          </a:xfrm>
        </p:grpSpPr>
        <p:sp>
          <p:nvSpPr>
            <p:cNvPr id="157" name="Shape 157"/>
            <p:cNvSpPr/>
            <p:nvPr/>
          </p:nvSpPr>
          <p:spPr>
            <a:xfrm>
              <a:off x="7744628" y="1888834"/>
              <a:ext cx="17539731" cy="822789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8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ΓΕΝΙΚΗ ΓΡΑΜΜΑΤΕΙΑ ΙΘΑΓΕΝΕΙΑΣ</a:t>
              </a:r>
            </a:p>
          </p:txBody>
        </p:sp>
        <p:sp>
          <p:nvSpPr>
            <p:cNvPr id="159" name="Shape 159"/>
            <p:cNvSpPr/>
            <p:nvPr/>
          </p:nvSpPr>
          <p:spPr>
            <a:xfrm>
              <a:off x="375970" y="113202"/>
              <a:ext cx="7590330" cy="1259524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45100" b="0" i="0" u="none" strike="noStrike" kern="0" cap="none" spc="0" normalizeH="0" baseline="0" noProof="0" dirty="0">
                  <a:ln>
                    <a:noFill/>
                  </a:ln>
                  <a:solidFill>
                    <a:srgbClr val="527399"/>
                  </a:solidFill>
                  <a:effectLst/>
                  <a:uLnTx/>
                  <a:uFillTx/>
                  <a:latin typeface="Arial Black" panose="020B0A04020102020204" pitchFamily="34" charset="0"/>
                  <a:sym typeface="CeraGR-Bold"/>
                </a:rPr>
                <a:t>2</a:t>
              </a:r>
              <a:endParaRPr kumimoji="0" sz="45100" b="0" i="0" u="none" strike="noStrike" kern="0" cap="none" spc="0" normalizeH="0" baseline="0" noProof="0" dirty="0">
                <a:ln>
                  <a:noFill/>
                </a:ln>
                <a:solidFill>
                  <a:srgbClr val="527399"/>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579239" y="6002400"/>
            <a:ext cx="11101212" cy="871582"/>
            <a:chOff x="1158478" y="12004799"/>
            <a:chExt cx="22202423"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9" name="Shape 142">
              <a:extLst>
                <a:ext uri="{FF2B5EF4-FFF2-40B4-BE49-F238E27FC236}">
                  <a16:creationId xmlns:a16="http://schemas.microsoft.com/office/drawing/2014/main" id="{215463C4-11A1-BE4D-8234-7B9826901CB1}"/>
                </a:ext>
              </a:extLst>
            </p:cNvPr>
            <p:cNvSpPr/>
            <p:nvPr/>
          </p:nvSpPr>
          <p:spPr>
            <a:xfrm>
              <a:off x="1158478" y="12059547"/>
              <a:ext cx="6072178" cy="65659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500">
                  <a:solidFill>
                    <a:srgbClr val="FFFFFF"/>
                  </a:solidFill>
                  <a:latin typeface="CeraGR-BlackItalic"/>
                  <a:ea typeface="CeraGR-BlackItalic"/>
                  <a:cs typeface="CeraGR-BlackItalic"/>
                  <a:sym typeface="CeraGR-BlackItalic"/>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FFFFFF"/>
                  </a:solidFill>
                  <a:effectLst/>
                  <a:uLnTx/>
                  <a:uFillTx/>
                  <a:latin typeface="CeraGR-BlackItalic"/>
                  <a:sym typeface="CeraGR-BlackItalic"/>
                </a:rPr>
                <a:t>ΑΠΟΛΟΓΙΣΜΟΣ 2019 - 2023</a:t>
              </a:r>
              <a:endParaRPr kumimoji="0" sz="1800" b="0" i="0" u="none" strike="noStrike" kern="0" cap="none" spc="0" normalizeH="0" baseline="0" noProof="0" dirty="0">
                <a:ln>
                  <a:noFill/>
                </a:ln>
                <a:solidFill>
                  <a:srgbClr val="FFFFFF"/>
                </a:solidFill>
                <a:effectLst/>
                <a:uLnTx/>
                <a:uFillTx/>
                <a:latin typeface="CeraGR-BlackItalic"/>
                <a:sym typeface="CeraGR-BlackItalic"/>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grpSp>
        <p:nvGrpSpPr>
          <p:cNvPr id="13" name="Group 307">
            <a:extLst>
              <a:ext uri="{FF2B5EF4-FFF2-40B4-BE49-F238E27FC236}">
                <a16:creationId xmlns:a16="http://schemas.microsoft.com/office/drawing/2014/main" id="{1FFFBB07-6180-83CB-ECE2-0A5B9D489458}"/>
              </a:ext>
            </a:extLst>
          </p:cNvPr>
          <p:cNvGrpSpPr/>
          <p:nvPr/>
        </p:nvGrpSpPr>
        <p:grpSpPr>
          <a:xfrm>
            <a:off x="1749186" y="1221020"/>
            <a:ext cx="8727256" cy="890566"/>
            <a:chOff x="1425068" y="-1201395"/>
            <a:chExt cx="10065282" cy="1444858"/>
          </a:xfrm>
        </p:grpSpPr>
        <p:sp>
          <p:nvSpPr>
            <p:cNvPr id="14" name="Shape 303">
              <a:extLst>
                <a:ext uri="{FF2B5EF4-FFF2-40B4-BE49-F238E27FC236}">
                  <a16:creationId xmlns:a16="http://schemas.microsoft.com/office/drawing/2014/main" id="{3AD4209F-E021-3425-C89F-BB13532A23B0}"/>
                </a:ext>
              </a:extLst>
            </p:cNvPr>
            <p:cNvSpPr/>
            <p:nvPr/>
          </p:nvSpPr>
          <p:spPr>
            <a:xfrm>
              <a:off x="1716733" y="-1126028"/>
              <a:ext cx="9665813" cy="1166731"/>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Shape 304">
              <a:extLst>
                <a:ext uri="{FF2B5EF4-FFF2-40B4-BE49-F238E27FC236}">
                  <a16:creationId xmlns:a16="http://schemas.microsoft.com/office/drawing/2014/main" id="{D1618F42-1FC2-70C5-1083-866A735CB11C}"/>
                </a:ext>
              </a:extLst>
            </p:cNvPr>
            <p:cNvSpPr/>
            <p:nvPr/>
          </p:nvSpPr>
          <p:spPr>
            <a:xfrm>
              <a:off x="1425068" y="-1201395"/>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ΝΟΜΟΘΕΤΙΚΕΣ ΠΡΩΤΟΒΟΥΛΙΕΣ</a:t>
              </a:r>
              <a:endParaRPr kumimoji="0"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grpSp>
      <p:sp>
        <p:nvSpPr>
          <p:cNvPr id="19" name="TextBox 18">
            <a:extLst>
              <a:ext uri="{FF2B5EF4-FFF2-40B4-BE49-F238E27FC236}">
                <a16:creationId xmlns:a16="http://schemas.microsoft.com/office/drawing/2014/main" id="{BBCC4C2D-1930-E037-BEC6-49617BB5AC20}"/>
              </a:ext>
            </a:extLst>
          </p:cNvPr>
          <p:cNvSpPr txBox="1"/>
          <p:nvPr/>
        </p:nvSpPr>
        <p:spPr>
          <a:xfrm>
            <a:off x="2020611" y="2283476"/>
            <a:ext cx="8362358" cy="3157788"/>
          </a:xfrm>
          <a:prstGeom prst="rect">
            <a:avLst/>
          </a:prstGeom>
          <a:noFill/>
          <a:ln w="19050">
            <a:solidFill>
              <a:srgbClr val="51729B"/>
            </a:solidFill>
            <a:prstDash val="solid"/>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ΤΡΟΠΟΠΟΙΗΣΗ ΤΟΥ ΚΩΔΙΚΑ ΕΛΛΗΝΙΚΗΣ ΙΘΑΓΕΝΕΙΑΣ ΜΕ ΤΟ Ν.4735/2020 </a:t>
            </a:r>
            <a:endParaRPr kumimoji="0" lang="en-US" sz="14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4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ΜΕ ΣΗΜΑΝΤΙΚΕΣ ΚΑΙΝΟΤΟΜΙΕΣ ΟΠΩΣ:</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ΙΘΑΓΕΝΕΙΑΣ</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2CC0C414-8076-8F8A-BF0B-AC1F6031F710}"/>
              </a:ext>
            </a:extLst>
          </p:cNvPr>
          <p:cNvSpPr txBox="1"/>
          <p:nvPr/>
        </p:nvSpPr>
        <p:spPr>
          <a:xfrm>
            <a:off x="2623472" y="3089591"/>
            <a:ext cx="3962990" cy="19482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ΑΝΑΣΧΕΔΙΑΣΜΟΣ ΤΗΣ ΔΙΑΔΙΚΑΣΙΑΣ ΠΟΛΙΤΟΓΡΑΦΗΣΗΣ ΑΛΛΟΓΕΝΩΝ ΑΛΛΟΔΑΠΩΝ ΜΕΣΩ ΚΑΘΙΕΡΩΣΗΣ ΠΑΝΕΛΛΑΔΙΚΟΥ ΤΥΠΟΥ ΕΞΕΤΑΣΕΩΝ ΓΙΑ ΤΗΝ ΑΠΟΚΤΗΣΗ ΤΟΥ ΠΙΣΤΟΠΟΙΗΤΙΚΟΥ ΕΠΑΡΚΕΙΑΣ ΓΝΩΣΕΩΝ ΓΙΑ ΠΟΛΙΤΟΓΡΑΦΗΣΗ (ΠΕΓΠ) το </a:t>
            </a:r>
            <a:r>
              <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οποίο είναι προαπαιτούμενο για την υποβολή και ολοκλήρωση της διαδικασίας πολιτογράφησης (εξαιρούνται όσοι έχουν ολοκληρώσει φοίτηση στο ελληνικό εκπαιδευτικό σύστημα)</a:t>
            </a:r>
          </a:p>
        </p:txBody>
      </p:sp>
      <p:sp>
        <p:nvSpPr>
          <p:cNvPr id="5" name="TextBox 4">
            <a:extLst>
              <a:ext uri="{FF2B5EF4-FFF2-40B4-BE49-F238E27FC236}">
                <a16:creationId xmlns:a16="http://schemas.microsoft.com/office/drawing/2014/main" id="{AEA75EAD-51E3-4D01-1FDF-95CC31F2D407}"/>
              </a:ext>
            </a:extLst>
          </p:cNvPr>
          <p:cNvSpPr txBox="1"/>
          <p:nvPr/>
        </p:nvSpPr>
        <p:spPr>
          <a:xfrm>
            <a:off x="7050905" y="3059419"/>
            <a:ext cx="3373735" cy="19759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ΔΗΜΙΟΥΡΓΙΑ ΔΥΟ (2) ΝΕΩΝ ΘΕΜΑΤΙΚΩΝ ΠΕΡΙΦΕΡΕΙΑΚΩΝ ΔΙΕΥΘΥΝΣΕΩΝ ΙΘΑΓΕΝΕΙΑΣ ΣΕ ΑΘΗΝΑ ΚΑΙ ΘΕΣΣΑΛΟΝΙΚΗ ΓΙΑ ΝΑ ΕΠΙΤΑΧΥΝΘΕΙ Η ΔΙΑΔΙΚΑΣΙΑ ΑΠΟΔΟΣΗΣ ΤΗΣ ΕΛΛΗΝΙΚΗΣ ΙΘΑΓΕΝΕΙΑΣ ΣΕ ΠΑΙΔΙΑ ΑΛΛΟΔΑΠΩΝ </a:t>
            </a:r>
            <a:r>
              <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που έχουν γεννηθεί στην Ελλάδα ή φοιτούν ή έχουν φοιτήσει  στο ελληνικό εκπαιδευτικό σύστημα </a:t>
            </a: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A270392-FD9D-3862-E664-486F9D730213}"/>
              </a:ext>
            </a:extLst>
          </p:cNvPr>
          <p:cNvSpPr txBox="1"/>
          <p:nvPr/>
        </p:nvSpPr>
        <p:spPr>
          <a:xfrm>
            <a:off x="1978940" y="2895980"/>
            <a:ext cx="9055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mn-cs"/>
              </a:rPr>
              <a:t>Α.</a:t>
            </a:r>
            <a:endParaRPr kumimoji="0" lang="en-US" sz="40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mn-cs"/>
            </a:endParaRPr>
          </a:p>
        </p:txBody>
      </p:sp>
      <p:sp>
        <p:nvSpPr>
          <p:cNvPr id="7" name="TextBox 6">
            <a:extLst>
              <a:ext uri="{FF2B5EF4-FFF2-40B4-BE49-F238E27FC236}">
                <a16:creationId xmlns:a16="http://schemas.microsoft.com/office/drawing/2014/main" id="{C14CEB7B-AD46-25B4-C9D3-2878763F0547}"/>
              </a:ext>
            </a:extLst>
          </p:cNvPr>
          <p:cNvSpPr txBox="1"/>
          <p:nvPr/>
        </p:nvSpPr>
        <p:spPr>
          <a:xfrm>
            <a:off x="6358679" y="2925290"/>
            <a:ext cx="9055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mn-cs"/>
              </a:rPr>
              <a:t>Β.</a:t>
            </a:r>
            <a:endParaRPr kumimoji="0" lang="en-US" sz="40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7222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19" name="TextBox 18">
            <a:extLst>
              <a:ext uri="{FF2B5EF4-FFF2-40B4-BE49-F238E27FC236}">
                <a16:creationId xmlns:a16="http://schemas.microsoft.com/office/drawing/2014/main" id="{BBCC4C2D-1930-E037-BEC6-49617BB5AC20}"/>
              </a:ext>
            </a:extLst>
          </p:cNvPr>
          <p:cNvSpPr txBox="1"/>
          <p:nvPr/>
        </p:nvSpPr>
        <p:spPr>
          <a:xfrm>
            <a:off x="7011901" y="3403949"/>
            <a:ext cx="2594715"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ΑΝΑΒΑΘΜΙΣΗ ΥΠΗΡΕΣΙΩΝ ΠΡΟΣ ΤΟΝ ΠΟΛΙΤΗ </a:t>
            </a:r>
          </a:p>
        </p:txBody>
      </p:sp>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732371" y="1790083"/>
            <a:ext cx="8727256" cy="953485"/>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ΨΗΦΙΑΚΟΣ ΜΕΤΑΣΧΗΜΑΤΙΣΜΟΣ </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Γ.Γ.Ι.</a:t>
              </a:r>
            </a:p>
          </p:txBody>
        </p:sp>
      </p:grpSp>
      <p:cxnSp>
        <p:nvCxnSpPr>
          <p:cNvPr id="6" name="Straight Connector 5">
            <a:extLst>
              <a:ext uri="{FF2B5EF4-FFF2-40B4-BE49-F238E27FC236}">
                <a16:creationId xmlns:a16="http://schemas.microsoft.com/office/drawing/2014/main" id="{4BCA64E8-77C5-9FE6-3022-642881C5DA7C}"/>
              </a:ext>
            </a:extLst>
          </p:cNvPr>
          <p:cNvCxnSpPr>
            <a:cxnSpLocks/>
          </p:cNvCxnSpPr>
          <p:nvPr/>
        </p:nvCxnSpPr>
        <p:spPr>
          <a:xfrm flipH="1">
            <a:off x="3226961" y="2779639"/>
            <a:ext cx="1" cy="517515"/>
          </a:xfrm>
          <a:prstGeom prst="line">
            <a:avLst/>
          </a:prstGeom>
          <a:noFill/>
          <a:ln w="12700" cap="flat">
            <a:solidFill>
              <a:srgbClr val="0B55A5"/>
            </a:solidFill>
            <a:prstDash val="sysDash"/>
            <a:miter lim="800000"/>
          </a:ln>
          <a:effectLst/>
          <a:sp3d/>
        </p:spPr>
      </p:cxnSp>
      <p:sp>
        <p:nvSpPr>
          <p:cNvPr id="12" name="TextBox 11">
            <a:extLst>
              <a:ext uri="{FF2B5EF4-FFF2-40B4-BE49-F238E27FC236}">
                <a16:creationId xmlns:a16="http://schemas.microsoft.com/office/drawing/2014/main" id="{95E8BC83-D213-BAB8-0FDB-57025A928643}"/>
              </a:ext>
            </a:extLst>
          </p:cNvPr>
          <p:cNvSpPr txBox="1"/>
          <p:nvPr/>
        </p:nvSpPr>
        <p:spPr>
          <a:xfrm>
            <a:off x="2029697" y="3400054"/>
            <a:ext cx="2394527" cy="125572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ΠΛΑΤΦΟΡΜΑ ΕΞΕΤΑΣΕΩΝ ΓΙΑ ΤΟ ΠΙΣΤΟΠΟΙΗΤΙΚΟ ΕΠΑΡΚΕΙΑΣ ΓΝΩΣΕΩΝ ΓΙΑ ΠΟΛΙΤΟΓΡΑΦΗΣΗ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(Π.Ε.Γ.Π.)</a:t>
            </a:r>
            <a:endParaRPr kumimoji="0" lang="el-GR"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6B5E814F-64CD-75D8-AF09-CD92D8F9868B}"/>
              </a:ext>
            </a:extLst>
          </p:cNvPr>
          <p:cNvCxnSpPr>
            <a:cxnSpLocks/>
          </p:cNvCxnSpPr>
          <p:nvPr/>
        </p:nvCxnSpPr>
        <p:spPr>
          <a:xfrm flipH="1">
            <a:off x="8281548" y="2779639"/>
            <a:ext cx="1" cy="517515"/>
          </a:xfrm>
          <a:prstGeom prst="line">
            <a:avLst/>
          </a:prstGeom>
          <a:noFill/>
          <a:ln w="12700" cap="flat">
            <a:solidFill>
              <a:srgbClr val="0B55A5"/>
            </a:solidFill>
            <a:prstDash val="sysDash"/>
            <a:miter lim="800000"/>
          </a:ln>
          <a:effectLst/>
          <a:sp3d/>
        </p:spPr>
      </p:cxnSp>
      <p:sp>
        <p:nvSpPr>
          <p:cNvPr id="23" name="TextBox 22">
            <a:extLst>
              <a:ext uri="{FF2B5EF4-FFF2-40B4-BE49-F238E27FC236}">
                <a16:creationId xmlns:a16="http://schemas.microsoft.com/office/drawing/2014/main" id="{078BB9C3-5B9C-B9C5-DE7D-582DD4F888F2}"/>
              </a:ext>
            </a:extLst>
          </p:cNvPr>
          <p:cNvSpPr txBox="1"/>
          <p:nvPr/>
        </p:nvSpPr>
        <p:spPr>
          <a:xfrm>
            <a:off x="6918037" y="3796337"/>
            <a:ext cx="2725521"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(εφαρμογή αποστολής </a:t>
            </a:r>
            <a:r>
              <a:rPr kumimoji="0" lang="en-US"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SMS, </a:t>
            </a:r>
            <a:r>
              <a:rPr kumimoji="0" lang="el-GR"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ένταξη στο </a:t>
            </a:r>
            <a:r>
              <a:rPr kumimoji="0" lang="en-US"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e-</a:t>
            </a:r>
            <a:r>
              <a:rPr kumimoji="0" lang="el-GR"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ραντεβού του ΥΠ.ΕΣ, αναβάθμιση περιεχομένου ιστοσελίδας ,δημοσίευση άνω των 20 διαδικασιών στο </a:t>
            </a:r>
            <a:r>
              <a:rPr kumimoji="0" lang="en-US" sz="11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MITOS)</a:t>
            </a: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 name="Shape 147">
            <a:extLst>
              <a:ext uri="{FF2B5EF4-FFF2-40B4-BE49-F238E27FC236}">
                <a16:creationId xmlns:a16="http://schemas.microsoft.com/office/drawing/2014/main" id="{412D47EF-2277-9C99-20E9-A6D40D2D8C5B}"/>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spTree>
    <p:extLst>
      <p:ext uri="{BB962C8B-B14F-4D97-AF65-F5344CB8AC3E}">
        <p14:creationId xmlns:p14="http://schemas.microsoft.com/office/powerpoint/2010/main" val="160683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856511" y="827109"/>
            <a:ext cx="8446100" cy="688639"/>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ΠΛΑΤΦΟΡΜΑ ΕΞΕΤΑΣΕΩΝ Π.Ε.Γ.Π</a:t>
              </a:r>
            </a:p>
          </p:txBody>
        </p:sp>
      </p:grpSp>
      <p:pic>
        <p:nvPicPr>
          <p:cNvPr id="16" name="Picture 15">
            <a:extLst>
              <a:ext uri="{FF2B5EF4-FFF2-40B4-BE49-F238E27FC236}">
                <a16:creationId xmlns:a16="http://schemas.microsoft.com/office/drawing/2014/main" id="{8C470216-5FB5-230B-5D56-4FCF0C0D2D47}"/>
              </a:ext>
            </a:extLst>
          </p:cNvPr>
          <p:cNvPicPr>
            <a:picLocks noChangeAspect="1"/>
          </p:cNvPicPr>
          <p:nvPr/>
        </p:nvPicPr>
        <p:blipFill rotWithShape="1">
          <a:blip r:embed="rId3">
            <a:extLst>
              <a:ext uri="{28A0092B-C50C-407E-A947-70E740481C1C}">
                <a14:useLocalDpi xmlns:a14="http://schemas.microsoft.com/office/drawing/2010/main" val="0"/>
              </a:ext>
            </a:extLst>
          </a:blip>
          <a:srcRect l="30380" t="37398" r="22791" b="38212"/>
          <a:stretch/>
        </p:blipFill>
        <p:spPr>
          <a:xfrm>
            <a:off x="1923393" y="1507185"/>
            <a:ext cx="8727256" cy="4450625"/>
          </a:xfrm>
          <a:prstGeom prst="rect">
            <a:avLst/>
          </a:prstGeom>
        </p:spPr>
      </p:pic>
      <p:pic>
        <p:nvPicPr>
          <p:cNvPr id="18" name="Graphic 17">
            <a:extLst>
              <a:ext uri="{FF2B5EF4-FFF2-40B4-BE49-F238E27FC236}">
                <a16:creationId xmlns:a16="http://schemas.microsoft.com/office/drawing/2014/main" id="{0D496585-01F9-4368-A67A-7F13FDE8CCD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1236"/>
          <a:stretch/>
        </p:blipFill>
        <p:spPr>
          <a:xfrm>
            <a:off x="2721690" y="3559654"/>
            <a:ext cx="530576" cy="518200"/>
          </a:xfrm>
          <a:prstGeom prst="rect">
            <a:avLst/>
          </a:prstGeom>
        </p:spPr>
      </p:pic>
      <p:sp>
        <p:nvSpPr>
          <p:cNvPr id="28" name="TextBox 27">
            <a:extLst>
              <a:ext uri="{FF2B5EF4-FFF2-40B4-BE49-F238E27FC236}">
                <a16:creationId xmlns:a16="http://schemas.microsoft.com/office/drawing/2014/main" id="{28953B5D-1D79-D0DB-647C-64BB8CF6CE85}"/>
              </a:ext>
            </a:extLst>
          </p:cNvPr>
          <p:cNvSpPr txBox="1"/>
          <p:nvPr/>
        </p:nvSpPr>
        <p:spPr>
          <a:xfrm>
            <a:off x="1796123" y="5156977"/>
            <a:ext cx="2469180" cy="2862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ΤΡΑΠΕΖΑ ΘΕΜΑΤΩΝ</a:t>
            </a:r>
          </a:p>
        </p:txBody>
      </p:sp>
      <p:sp>
        <p:nvSpPr>
          <p:cNvPr id="30" name="TextBox 29">
            <a:extLst>
              <a:ext uri="{FF2B5EF4-FFF2-40B4-BE49-F238E27FC236}">
                <a16:creationId xmlns:a16="http://schemas.microsoft.com/office/drawing/2014/main" id="{60E079FE-1DFC-EB25-50F3-169553EDE91C}"/>
              </a:ext>
            </a:extLst>
          </p:cNvPr>
          <p:cNvSpPr txBox="1"/>
          <p:nvPr/>
        </p:nvSpPr>
        <p:spPr>
          <a:xfrm>
            <a:off x="3378368" y="2009631"/>
            <a:ext cx="1988127" cy="6083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ΥΠΟΒΟΛΗ ΑΙΤΗΣΗΣ </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ΥΠΟΨΗΦΙΟΥ</a:t>
            </a:r>
          </a:p>
        </p:txBody>
      </p:sp>
      <p:sp>
        <p:nvSpPr>
          <p:cNvPr id="32" name="TextBox 31">
            <a:extLst>
              <a:ext uri="{FF2B5EF4-FFF2-40B4-BE49-F238E27FC236}">
                <a16:creationId xmlns:a16="http://schemas.microsoft.com/office/drawing/2014/main" id="{164545B0-6E6C-CAD9-5F21-B8774F149240}"/>
              </a:ext>
            </a:extLst>
          </p:cNvPr>
          <p:cNvSpPr txBox="1"/>
          <p:nvPr/>
        </p:nvSpPr>
        <p:spPr>
          <a:xfrm>
            <a:off x="4163671" y="5162961"/>
            <a:ext cx="2777979" cy="86793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ΥΠΟΒΟΛΗ ΑΙΤΗΣΗΣ ΩΣ ΕΠΙΤΗΡΗΤΗΣ Η/ΚΑΙ ΕΝΤΑΞΗΣ ΣΤΟ ΜΗΤΡΩΟ ΑΞΙΟΛΟΓΗΤΩΝ, ΒΑΘΜΟΛΟΓΗΤΩΝ</a:t>
            </a:r>
          </a:p>
        </p:txBody>
      </p:sp>
      <p:sp>
        <p:nvSpPr>
          <p:cNvPr id="34" name="TextBox 33">
            <a:extLst>
              <a:ext uri="{FF2B5EF4-FFF2-40B4-BE49-F238E27FC236}">
                <a16:creationId xmlns:a16="http://schemas.microsoft.com/office/drawing/2014/main" id="{1F1E0B0F-AEC5-D842-AB92-E9870B8E7B75}"/>
              </a:ext>
            </a:extLst>
          </p:cNvPr>
          <p:cNvSpPr txBox="1"/>
          <p:nvPr/>
        </p:nvSpPr>
        <p:spPr>
          <a:xfrm>
            <a:off x="1850638" y="1520506"/>
            <a:ext cx="8455890" cy="2862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ΠΛΗΡΗΣ ΥΠΟΣΤΗΡΙΞΗ ΤΗΣ ΝΕΑΣ ΕΞΕΤΑΣΤΙΚΗΣ ΔΙΑΔΙΚΑΣΙΑΣ ΠΟΥ ΠΕΡΙΛΑΜΒΑΝΕΙ:</a:t>
            </a:r>
          </a:p>
        </p:txBody>
      </p:sp>
      <p:sp>
        <p:nvSpPr>
          <p:cNvPr id="36" name="TextBox 35">
            <a:extLst>
              <a:ext uri="{FF2B5EF4-FFF2-40B4-BE49-F238E27FC236}">
                <a16:creationId xmlns:a16="http://schemas.microsoft.com/office/drawing/2014/main" id="{B1DCD870-7FF4-8690-9DA1-DBB39DB37E31}"/>
              </a:ext>
            </a:extLst>
          </p:cNvPr>
          <p:cNvSpPr txBox="1"/>
          <p:nvPr/>
        </p:nvSpPr>
        <p:spPr>
          <a:xfrm>
            <a:off x="4823491" y="2022845"/>
            <a:ext cx="4296514" cy="6083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ΥΠΟΣΤΗΡΙΞΗ ΕΞΕΤΑΣΤΙΚΩΝ</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ΒΑΘΜΟΛΟΓΙΚΩΝ ΚΕΝΤΡΩΝ</a:t>
            </a:r>
          </a:p>
        </p:txBody>
      </p:sp>
      <p:sp>
        <p:nvSpPr>
          <p:cNvPr id="38" name="TextBox 37">
            <a:extLst>
              <a:ext uri="{FF2B5EF4-FFF2-40B4-BE49-F238E27FC236}">
                <a16:creationId xmlns:a16="http://schemas.microsoft.com/office/drawing/2014/main" id="{9E7FFF1C-D547-5A55-89C2-2CCAE671D86A}"/>
              </a:ext>
            </a:extLst>
          </p:cNvPr>
          <p:cNvSpPr txBox="1"/>
          <p:nvPr/>
        </p:nvSpPr>
        <p:spPr>
          <a:xfrm>
            <a:off x="6484370" y="5150939"/>
            <a:ext cx="3491333" cy="2862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ΝΕΑ – ΑΝΑΚΟΙΝΩΣΕΙΣ</a:t>
            </a:r>
          </a:p>
        </p:txBody>
      </p:sp>
      <p:sp>
        <p:nvSpPr>
          <p:cNvPr id="40" name="TextBox 39">
            <a:extLst>
              <a:ext uri="{FF2B5EF4-FFF2-40B4-BE49-F238E27FC236}">
                <a16:creationId xmlns:a16="http://schemas.microsoft.com/office/drawing/2014/main" id="{3339D32B-7300-92E0-FBBA-3FA4CE89C377}"/>
              </a:ext>
            </a:extLst>
          </p:cNvPr>
          <p:cNvSpPr txBox="1"/>
          <p:nvPr/>
        </p:nvSpPr>
        <p:spPr>
          <a:xfrm>
            <a:off x="7993143" y="2046562"/>
            <a:ext cx="2809802" cy="6083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ΦΟΡΜΑ ΕΠΙΚΟΙΝΩΝΙΑΣ</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/HELPDESK</a:t>
            </a: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pic>
        <p:nvPicPr>
          <p:cNvPr id="41" name="Graphic 40">
            <a:extLst>
              <a:ext uri="{FF2B5EF4-FFF2-40B4-BE49-F238E27FC236}">
                <a16:creationId xmlns:a16="http://schemas.microsoft.com/office/drawing/2014/main" id="{7EE59680-0D71-8126-A48E-48FBEFD9CE4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 r="-31429" b="19807"/>
          <a:stretch/>
        </p:blipFill>
        <p:spPr>
          <a:xfrm flipH="1">
            <a:off x="3960474" y="3651922"/>
            <a:ext cx="590459" cy="446751"/>
          </a:xfrm>
          <a:prstGeom prst="rect">
            <a:avLst/>
          </a:prstGeom>
        </p:spPr>
      </p:pic>
      <p:pic>
        <p:nvPicPr>
          <p:cNvPr id="42" name="Graphic 41">
            <a:extLst>
              <a:ext uri="{FF2B5EF4-FFF2-40B4-BE49-F238E27FC236}">
                <a16:creationId xmlns:a16="http://schemas.microsoft.com/office/drawing/2014/main" id="{472BA1AC-3D6C-D8AF-0FBF-B31162ECB0D0}"/>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14930"/>
          <a:stretch/>
        </p:blipFill>
        <p:spPr>
          <a:xfrm>
            <a:off x="9120005" y="3582600"/>
            <a:ext cx="525554" cy="473370"/>
          </a:xfrm>
          <a:prstGeom prst="rect">
            <a:avLst/>
          </a:prstGeom>
        </p:spPr>
      </p:pic>
      <p:sp>
        <p:nvSpPr>
          <p:cNvPr id="2" name="Shape 147">
            <a:extLst>
              <a:ext uri="{FF2B5EF4-FFF2-40B4-BE49-F238E27FC236}">
                <a16:creationId xmlns:a16="http://schemas.microsoft.com/office/drawing/2014/main" id="{23A376B5-B095-6130-0DAE-09F56114C993}"/>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pic>
        <p:nvPicPr>
          <p:cNvPr id="7" name="Picture 6">
            <a:extLst>
              <a:ext uri="{FF2B5EF4-FFF2-40B4-BE49-F238E27FC236}">
                <a16:creationId xmlns:a16="http://schemas.microsoft.com/office/drawing/2014/main" id="{61FE4016-6C59-C8B0-EDF3-346C923F9C1F}"/>
              </a:ext>
            </a:extLst>
          </p:cNvPr>
          <p:cNvPicPr>
            <a:picLocks noChangeAspect="1"/>
          </p:cNvPicPr>
          <p:nvPr/>
        </p:nvPicPr>
        <p:blipFill>
          <a:blip r:embed="rId10">
            <a:duotone>
              <a:schemeClr val="accent5">
                <a:shade val="45000"/>
                <a:satMod val="135000"/>
              </a:schemeClr>
              <a:prstClr val="white"/>
            </a:duotone>
          </a:blip>
          <a:stretch>
            <a:fillRect/>
          </a:stretch>
        </p:blipFill>
        <p:spPr>
          <a:xfrm>
            <a:off x="7933431" y="3594818"/>
            <a:ext cx="399912" cy="399912"/>
          </a:xfrm>
          <a:prstGeom prst="rect">
            <a:avLst/>
          </a:prstGeom>
        </p:spPr>
      </p:pic>
      <p:pic>
        <p:nvPicPr>
          <p:cNvPr id="1034" name="Picture 10" descr="Working Icon Vector Art, Icons, and Graphics for Free Download">
            <a:extLst>
              <a:ext uri="{FF2B5EF4-FFF2-40B4-BE49-F238E27FC236}">
                <a16:creationId xmlns:a16="http://schemas.microsoft.com/office/drawing/2014/main" id="{5FA52DBA-263B-0BCC-3AE7-D83795BFDB4B}"/>
              </a:ext>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9468" y="3585582"/>
            <a:ext cx="509121" cy="5091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xamination Blue Black Icon - IconBunny">
            <a:extLst>
              <a:ext uri="{FF2B5EF4-FFF2-40B4-BE49-F238E27FC236}">
                <a16:creationId xmlns:a16="http://schemas.microsoft.com/office/drawing/2014/main" id="{81094B74-B1D0-82A5-7553-28A9AB492A69}"/>
              </a:ext>
            </a:extLst>
          </p:cNvPr>
          <p:cNvPicPr>
            <a:picLocks noChangeAspect="1" noChangeArrowheads="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t="11062" b="10331"/>
          <a:stretch/>
        </p:blipFill>
        <p:spPr bwMode="auto">
          <a:xfrm>
            <a:off x="5287033" y="3626340"/>
            <a:ext cx="535773" cy="4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1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EA4910F-BB67-066A-8CD7-BA99CB46731A}"/>
              </a:ext>
            </a:extLst>
          </p:cNvPr>
          <p:cNvSpPr/>
          <p:nvPr/>
        </p:nvSpPr>
        <p:spPr>
          <a:xfrm>
            <a:off x="1121618" y="3804895"/>
            <a:ext cx="2675224" cy="1450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41480"/>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2" name="Shape 147">
            <a:extLst>
              <a:ext uri="{FF2B5EF4-FFF2-40B4-BE49-F238E27FC236}">
                <a16:creationId xmlns:a16="http://schemas.microsoft.com/office/drawing/2014/main" id="{12A98D9E-0B59-0F3C-75CF-4A85F039571D}"/>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sp>
        <p:nvSpPr>
          <p:cNvPr id="7" name="TextBox 6">
            <a:extLst>
              <a:ext uri="{FF2B5EF4-FFF2-40B4-BE49-F238E27FC236}">
                <a16:creationId xmlns:a16="http://schemas.microsoft.com/office/drawing/2014/main" id="{3180A135-0E54-E140-657F-4165D28EE3FA}"/>
              </a:ext>
            </a:extLst>
          </p:cNvPr>
          <p:cNvSpPr txBox="1"/>
          <p:nvPr/>
        </p:nvSpPr>
        <p:spPr>
          <a:xfrm>
            <a:off x="1477816" y="1936368"/>
            <a:ext cx="2112488" cy="471003"/>
          </a:xfrm>
          <a:prstGeom prst="rect">
            <a:avLst/>
          </a:prstGeom>
          <a:solidFill>
            <a:srgbClr val="51729B"/>
          </a:solidFill>
          <a:ln w="12700" cap="flat">
            <a:noFill/>
            <a:miter lim="400000"/>
          </a:ln>
          <a:effectLst/>
        </p:spPr>
        <p:txBody>
          <a:bodyPr wrap="square" lIns="50800" tIns="50800" rIns="50800" bIns="50800" numCol="1" anchor="ctr">
            <a:noAutofit/>
          </a:bodyPr>
          <a:lstStyle>
            <a:defPPr>
              <a:defRPr lang="en-US"/>
            </a:defPPr>
            <a:lvl1pPr algn="ctr">
              <a:lnSpc>
                <a:spcPct val="80000"/>
              </a:lnSpc>
              <a:defRPr sz="2800" b="1">
                <a:solidFill>
                  <a:srgbClr val="FFFFFF"/>
                </a:solidFill>
                <a:latin typeface="Arial" panose="020B0604020202020204" pitchFamily="34" charset="0"/>
                <a:ea typeface="CeraGR-Bold"/>
                <a:cs typeface="Arial" panose="020B0604020202020204" pitchFamily="34" charset="0"/>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Υποψήφιοι</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070151-2BC9-EAC6-7B3F-3AC13E0772AF}"/>
              </a:ext>
            </a:extLst>
          </p:cNvPr>
          <p:cNvSpPr txBox="1"/>
          <p:nvPr/>
        </p:nvSpPr>
        <p:spPr>
          <a:xfrm>
            <a:off x="4926264" y="1929725"/>
            <a:ext cx="2339472" cy="461665"/>
          </a:xfrm>
          <a:prstGeom prst="rect">
            <a:avLst/>
          </a:prstGeom>
          <a:solidFill>
            <a:srgbClr val="51729B"/>
          </a:solidFill>
          <a:ln w="12700" cap="flat">
            <a:noFill/>
            <a:miter lim="400000"/>
          </a:ln>
          <a:effectLst/>
        </p:spPr>
        <p:txBody>
          <a:bodyPr wrap="square" lIns="50800" tIns="50800" rIns="50800" bIns="50800" numCol="1" anchor="ctr">
            <a:noAutofit/>
          </a:bodyPr>
          <a:lstStyle>
            <a:defPPr>
              <a:defRPr lang="en-US"/>
            </a:defPPr>
            <a:lvl1pPr algn="ctr">
              <a:lnSpc>
                <a:spcPct val="80000"/>
              </a:lnSpc>
              <a:defRPr sz="2800" b="1">
                <a:solidFill>
                  <a:srgbClr val="FFFFFF"/>
                </a:solidFill>
                <a:latin typeface="Arial" panose="020B0604020202020204" pitchFamily="34" charset="0"/>
                <a:ea typeface="CeraGR-Bold"/>
                <a:cs typeface="Arial" panose="020B0604020202020204" pitchFamily="34" charset="0"/>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Προσωπικό</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56E7E90-4651-8CC7-7CF1-EC7491377070}"/>
              </a:ext>
            </a:extLst>
          </p:cNvPr>
          <p:cNvSpPr txBox="1"/>
          <p:nvPr/>
        </p:nvSpPr>
        <p:spPr>
          <a:xfrm>
            <a:off x="8190787" y="1914542"/>
            <a:ext cx="1951271" cy="523220"/>
          </a:xfrm>
          <a:prstGeom prst="rect">
            <a:avLst/>
          </a:prstGeom>
          <a:solidFill>
            <a:srgbClr val="51729B"/>
          </a:solidFill>
          <a:ln w="12700" cap="flat">
            <a:noFill/>
            <a:miter lim="400000"/>
          </a:ln>
          <a:effectLst/>
        </p:spPr>
        <p:txBody>
          <a:bodyPr wrap="square" lIns="50800" tIns="50800" rIns="50800" bIns="50800" numCol="1" anchor="ctr">
            <a:noAutofit/>
          </a:bodyPr>
          <a:lstStyle>
            <a:defPPr>
              <a:defRPr lang="en-US"/>
            </a:defPPr>
            <a:lvl1pPr algn="ctr">
              <a:lnSpc>
                <a:spcPct val="80000"/>
              </a:lnSpc>
              <a:defRPr sz="2800" b="1">
                <a:solidFill>
                  <a:srgbClr val="FFFFFF"/>
                </a:solidFill>
                <a:latin typeface="Arial" panose="020B0604020202020204" pitchFamily="34" charset="0"/>
                <a:ea typeface="CeraGR-Bold"/>
                <a:cs typeface="Arial" panose="020B0604020202020204" pitchFamily="34" charset="0"/>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Επικοινωνία</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430B65E7-4698-EF07-7F2D-0CD85B302CEF}"/>
              </a:ext>
            </a:extLst>
          </p:cNvPr>
          <p:cNvGrpSpPr/>
          <p:nvPr/>
        </p:nvGrpSpPr>
        <p:grpSpPr>
          <a:xfrm>
            <a:off x="752781" y="2516071"/>
            <a:ext cx="3460485" cy="2419445"/>
            <a:chOff x="-70765" y="3617673"/>
            <a:chExt cx="3460485" cy="2419445"/>
          </a:xfrm>
        </p:grpSpPr>
        <p:sp>
          <p:nvSpPr>
            <p:cNvPr id="14" name="TextBox 13">
              <a:extLst>
                <a:ext uri="{FF2B5EF4-FFF2-40B4-BE49-F238E27FC236}">
                  <a16:creationId xmlns:a16="http://schemas.microsoft.com/office/drawing/2014/main" id="{7A0707D3-75C4-FB97-C8AF-19BC5DBF0213}"/>
                </a:ext>
              </a:extLst>
            </p:cNvPr>
            <p:cNvSpPr txBox="1"/>
            <p:nvPr/>
          </p:nvSpPr>
          <p:spPr>
            <a:xfrm>
              <a:off x="860857" y="3617673"/>
              <a:ext cx="16954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A1CFE3"/>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49,2</a:t>
              </a:r>
              <a:r>
                <a:rPr kumimoji="0" lang="en-US" sz="3600" b="1" i="0" u="none" strike="noStrike" kern="1200" cap="none" spc="0" normalizeH="0" baseline="0" noProof="0" dirty="0">
                  <a:ln>
                    <a:noFill/>
                  </a:ln>
                  <a:solidFill>
                    <a:srgbClr val="A1CFE3"/>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5" name="TextBox 14">
              <a:extLst>
                <a:ext uri="{FF2B5EF4-FFF2-40B4-BE49-F238E27FC236}">
                  <a16:creationId xmlns:a16="http://schemas.microsoft.com/office/drawing/2014/main" id="{FCD86519-E9C8-1A18-91F7-5DF35872D5BF}"/>
                </a:ext>
              </a:extLst>
            </p:cNvPr>
            <p:cNvSpPr txBox="1"/>
            <p:nvPr/>
          </p:nvSpPr>
          <p:spPr>
            <a:xfrm>
              <a:off x="-70765" y="4118053"/>
              <a:ext cx="34604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Επιτυχόντες</a:t>
              </a:r>
              <a:endParaRPr kumimoji="0" lang="en-US" sz="1800" b="1" i="0" u="none" strike="noStrike" kern="1200" cap="none" spc="0" normalizeH="0" baseline="0" noProof="0" dirty="0">
                <a:ln>
                  <a:noFill/>
                </a:ln>
                <a:solidFill>
                  <a:srgbClr val="51729B"/>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6" name="TextBox 15">
              <a:extLst>
                <a:ext uri="{FF2B5EF4-FFF2-40B4-BE49-F238E27FC236}">
                  <a16:creationId xmlns:a16="http://schemas.microsoft.com/office/drawing/2014/main" id="{E35DCBD3-BCEA-4F13-B709-3499E65D9FB5}"/>
                </a:ext>
              </a:extLst>
            </p:cNvPr>
            <p:cNvSpPr txBox="1"/>
            <p:nvPr/>
          </p:nvSpPr>
          <p:spPr>
            <a:xfrm>
              <a:off x="606085" y="4744456"/>
              <a:ext cx="2204993" cy="1292662"/>
            </a:xfrm>
            <a:prstGeom prst="rect">
              <a:avLst/>
            </a:prstGeom>
            <a:noFill/>
            <a:ln w="3175">
              <a:no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Συμμετείχαν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23.711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Αιτήσεις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26.483</a:t>
              </a:r>
              <a:endParaRPr kumimoji="0" lang="en-US"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DD659EFA-4757-E427-A8A1-F98641307311}"/>
              </a:ext>
            </a:extLst>
          </p:cNvPr>
          <p:cNvGrpSpPr/>
          <p:nvPr/>
        </p:nvGrpSpPr>
        <p:grpSpPr>
          <a:xfrm>
            <a:off x="7405642" y="2476402"/>
            <a:ext cx="3603434" cy="1377081"/>
            <a:chOff x="-25879" y="3260996"/>
            <a:chExt cx="3603434" cy="1377081"/>
          </a:xfrm>
        </p:grpSpPr>
        <p:sp>
          <p:nvSpPr>
            <p:cNvPr id="18" name="TextBox 17">
              <a:extLst>
                <a:ext uri="{FF2B5EF4-FFF2-40B4-BE49-F238E27FC236}">
                  <a16:creationId xmlns:a16="http://schemas.microsoft.com/office/drawing/2014/main" id="{CB6EC56D-62B1-E792-30AA-ACD4E665A4D6}"/>
                </a:ext>
              </a:extLst>
            </p:cNvPr>
            <p:cNvSpPr txBox="1"/>
            <p:nvPr/>
          </p:nvSpPr>
          <p:spPr>
            <a:xfrm>
              <a:off x="1005538" y="3260996"/>
              <a:ext cx="17123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A1CFE3"/>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98,5</a:t>
              </a:r>
              <a:r>
                <a:rPr kumimoji="0" lang="en-US" sz="3600" b="1" i="0" u="none" strike="noStrike" kern="1200" cap="none" spc="0" normalizeH="0" baseline="0" noProof="0" dirty="0">
                  <a:ln>
                    <a:noFill/>
                  </a:ln>
                  <a:solidFill>
                    <a:srgbClr val="A1CFE3"/>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9" name="TextBox 18">
              <a:extLst>
                <a:ext uri="{FF2B5EF4-FFF2-40B4-BE49-F238E27FC236}">
                  <a16:creationId xmlns:a16="http://schemas.microsoft.com/office/drawing/2014/main" id="{61F2CE07-F83E-0FF8-5457-D80F4E7F2676}"/>
                </a:ext>
              </a:extLst>
            </p:cNvPr>
            <p:cNvSpPr txBox="1"/>
            <p:nvPr/>
          </p:nvSpPr>
          <p:spPr>
            <a:xfrm>
              <a:off x="52621" y="3782478"/>
              <a:ext cx="35249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Απόκριση</a:t>
              </a:r>
              <a:endParaRPr kumimoji="0" lang="en-US" sz="1800" b="1" i="0" u="none" strike="noStrike" kern="1200" cap="none" spc="0" normalizeH="0" baseline="0" noProof="0" dirty="0">
                <a:ln>
                  <a:noFill/>
                </a:ln>
                <a:solidFill>
                  <a:srgbClr val="51729B"/>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1" name="TextBox 20">
              <a:extLst>
                <a:ext uri="{FF2B5EF4-FFF2-40B4-BE49-F238E27FC236}">
                  <a16:creationId xmlns:a16="http://schemas.microsoft.com/office/drawing/2014/main" id="{90D3E33D-5020-79C9-2D58-E6344CEF5C54}"/>
                </a:ext>
              </a:extLst>
            </p:cNvPr>
            <p:cNvSpPr txBox="1"/>
            <p:nvPr/>
          </p:nvSpPr>
          <p:spPr>
            <a:xfrm>
              <a:off x="-25879" y="4330300"/>
              <a:ext cx="36025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ιτήματα</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grpSp>
      <p:grpSp>
        <p:nvGrpSpPr>
          <p:cNvPr id="23" name="Group 22">
            <a:extLst>
              <a:ext uri="{FF2B5EF4-FFF2-40B4-BE49-F238E27FC236}">
                <a16:creationId xmlns:a16="http://schemas.microsoft.com/office/drawing/2014/main" id="{C2A14251-540E-1555-A59E-998F62181135}"/>
              </a:ext>
            </a:extLst>
          </p:cNvPr>
          <p:cNvGrpSpPr/>
          <p:nvPr/>
        </p:nvGrpSpPr>
        <p:grpSpPr>
          <a:xfrm>
            <a:off x="4165335" y="2574986"/>
            <a:ext cx="3901372" cy="1295889"/>
            <a:chOff x="-334934" y="4040022"/>
            <a:chExt cx="3901372" cy="1295889"/>
          </a:xfrm>
        </p:grpSpPr>
        <p:sp>
          <p:nvSpPr>
            <p:cNvPr id="25" name="TextBox 24">
              <a:extLst>
                <a:ext uri="{FF2B5EF4-FFF2-40B4-BE49-F238E27FC236}">
                  <a16:creationId xmlns:a16="http://schemas.microsoft.com/office/drawing/2014/main" id="{772205C9-060F-2373-7F58-FD6638716647}"/>
                </a:ext>
              </a:extLst>
            </p:cNvPr>
            <p:cNvSpPr txBox="1"/>
            <p:nvPr/>
          </p:nvSpPr>
          <p:spPr>
            <a:xfrm>
              <a:off x="34237" y="4040022"/>
              <a:ext cx="35322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0000CC"/>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 </a:t>
              </a:r>
            </a:p>
          </p:txBody>
        </p:sp>
        <p:sp>
          <p:nvSpPr>
            <p:cNvPr id="26" name="TextBox 25">
              <a:extLst>
                <a:ext uri="{FF2B5EF4-FFF2-40B4-BE49-F238E27FC236}">
                  <a16:creationId xmlns:a16="http://schemas.microsoft.com/office/drawing/2014/main" id="{DBD39C83-3B24-1331-66BA-3AA3BEBF5226}"/>
                </a:ext>
              </a:extLst>
            </p:cNvPr>
            <p:cNvSpPr txBox="1"/>
            <p:nvPr/>
          </p:nvSpPr>
          <p:spPr>
            <a:xfrm>
              <a:off x="-334934" y="5028134"/>
              <a:ext cx="35897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ιτήσεις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grpSp>
      <p:sp>
        <p:nvSpPr>
          <p:cNvPr id="29" name="TextBox 28">
            <a:extLst>
              <a:ext uri="{FF2B5EF4-FFF2-40B4-BE49-F238E27FC236}">
                <a16:creationId xmlns:a16="http://schemas.microsoft.com/office/drawing/2014/main" id="{7C011897-08C5-6514-BA40-2B6A353AA693}"/>
              </a:ext>
            </a:extLst>
          </p:cNvPr>
          <p:cNvSpPr txBox="1"/>
          <p:nvPr/>
        </p:nvSpPr>
        <p:spPr>
          <a:xfrm>
            <a:off x="8014126" y="4133598"/>
            <a:ext cx="2385593"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1400">
                <a:solidFill>
                  <a:srgbClr val="51729B"/>
                </a:solidFill>
                <a:latin typeface="Arial Black" panose="020B0A040201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Λύθηκαν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2A4E1822-C1CC-FC1B-2420-C7CBD9D82BF8}"/>
              </a:ext>
            </a:extLst>
          </p:cNvPr>
          <p:cNvSpPr txBox="1"/>
          <p:nvPr/>
        </p:nvSpPr>
        <p:spPr>
          <a:xfrm>
            <a:off x="5393667" y="3807656"/>
            <a:ext cx="113018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47.413</a:t>
            </a:r>
            <a:endParaRPr kumimoji="0" lang="en-US"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id="{12A32275-2E52-1DB2-0B88-0A9F2E5C5850}"/>
              </a:ext>
            </a:extLst>
          </p:cNvPr>
          <p:cNvSpPr txBox="1"/>
          <p:nvPr/>
        </p:nvSpPr>
        <p:spPr>
          <a:xfrm>
            <a:off x="4596788" y="2482957"/>
            <a:ext cx="299842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A1CFE3"/>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12.098</a:t>
            </a:r>
          </a:p>
        </p:txBody>
      </p:sp>
      <p:grpSp>
        <p:nvGrpSpPr>
          <p:cNvPr id="3" name="Group 307">
            <a:extLst>
              <a:ext uri="{FF2B5EF4-FFF2-40B4-BE49-F238E27FC236}">
                <a16:creationId xmlns:a16="http://schemas.microsoft.com/office/drawing/2014/main" id="{79631728-4329-8246-34CF-F8C18866031F}"/>
              </a:ext>
            </a:extLst>
          </p:cNvPr>
          <p:cNvGrpSpPr/>
          <p:nvPr/>
        </p:nvGrpSpPr>
        <p:grpSpPr>
          <a:xfrm>
            <a:off x="1477817" y="874171"/>
            <a:ext cx="8855846" cy="816905"/>
            <a:chOff x="954189" y="-8708629"/>
            <a:chExt cx="10643813" cy="1830983"/>
          </a:xfrm>
        </p:grpSpPr>
        <p:sp>
          <p:nvSpPr>
            <p:cNvPr id="4" name="Shape 303">
              <a:extLst>
                <a:ext uri="{FF2B5EF4-FFF2-40B4-BE49-F238E27FC236}">
                  <a16:creationId xmlns:a16="http://schemas.microsoft.com/office/drawing/2014/main" id="{50C6592B-4932-299F-5327-5D7F6B667A69}"/>
                </a:ext>
              </a:extLst>
            </p:cNvPr>
            <p:cNvSpPr/>
            <p:nvPr/>
          </p:nvSpPr>
          <p:spPr>
            <a:xfrm>
              <a:off x="954189" y="-8708629"/>
              <a:ext cx="10413523" cy="1625999"/>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40786A4C-A80E-2A0A-2E0F-9AA5B9A229A0}"/>
                </a:ext>
              </a:extLst>
            </p:cNvPr>
            <p:cNvSpPr/>
            <p:nvPr/>
          </p:nvSpPr>
          <p:spPr>
            <a:xfrm>
              <a:off x="1184479" y="-8589744"/>
              <a:ext cx="10413523" cy="1712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ΣΤΑΤΙΣΤΙΚΑ ΣΤΟΙΧΕΙΑ ΤΩΝ 5 </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ΕΞΕΤΑΣΤΙΚΩΝ ΔΙΑΔΙΚΑΣΙΩΝ</a:t>
              </a:r>
            </a:p>
          </p:txBody>
        </p:sp>
      </p:grpSp>
      <p:sp>
        <p:nvSpPr>
          <p:cNvPr id="32" name="TextBox 31">
            <a:extLst>
              <a:ext uri="{FF2B5EF4-FFF2-40B4-BE49-F238E27FC236}">
                <a16:creationId xmlns:a16="http://schemas.microsoft.com/office/drawing/2014/main" id="{EBF34A51-57CE-00DB-DD97-271EBE3C1703}"/>
              </a:ext>
            </a:extLst>
          </p:cNvPr>
          <p:cNvSpPr txBox="1"/>
          <p:nvPr/>
        </p:nvSpPr>
        <p:spPr>
          <a:xfrm>
            <a:off x="4950136" y="3794238"/>
            <a:ext cx="851357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9.346 </a:t>
            </a:r>
          </a:p>
        </p:txBody>
      </p:sp>
      <p:sp>
        <p:nvSpPr>
          <p:cNvPr id="36" name="TextBox 35">
            <a:extLst>
              <a:ext uri="{FF2B5EF4-FFF2-40B4-BE49-F238E27FC236}">
                <a16:creationId xmlns:a16="http://schemas.microsoft.com/office/drawing/2014/main" id="{8B131128-9671-E5DE-C896-02EAF09EC46C}"/>
              </a:ext>
            </a:extLst>
          </p:cNvPr>
          <p:cNvSpPr txBox="1"/>
          <p:nvPr/>
        </p:nvSpPr>
        <p:spPr>
          <a:xfrm>
            <a:off x="8690784" y="4367315"/>
            <a:ext cx="10322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9.212</a:t>
            </a:r>
          </a:p>
        </p:txBody>
      </p:sp>
      <p:sp>
        <p:nvSpPr>
          <p:cNvPr id="42" name="TextBox 41">
            <a:extLst>
              <a:ext uri="{FF2B5EF4-FFF2-40B4-BE49-F238E27FC236}">
                <a16:creationId xmlns:a16="http://schemas.microsoft.com/office/drawing/2014/main" id="{592BD2A5-1053-60D3-3960-661CADC61CAE}"/>
              </a:ext>
            </a:extLst>
          </p:cNvPr>
          <p:cNvSpPr txBox="1"/>
          <p:nvPr/>
        </p:nvSpPr>
        <p:spPr>
          <a:xfrm>
            <a:off x="3877152" y="2990017"/>
            <a:ext cx="449640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Απασχολήθηκαν</a:t>
            </a:r>
            <a:endParaRPr kumimoji="0" lang="en-US" sz="1800" b="1" i="0" u="none" strike="noStrike" kern="1200" cap="none" spc="0" normalizeH="0" baseline="0" noProof="0" dirty="0">
              <a:ln>
                <a:noFill/>
              </a:ln>
              <a:solidFill>
                <a:srgbClr val="51729B"/>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Rectangle 5">
            <a:extLst>
              <a:ext uri="{FF2B5EF4-FFF2-40B4-BE49-F238E27FC236}">
                <a16:creationId xmlns:a16="http://schemas.microsoft.com/office/drawing/2014/main" id="{8A4B0A04-CC69-3A37-0B02-F1D0432112F1}"/>
              </a:ext>
            </a:extLst>
          </p:cNvPr>
          <p:cNvSpPr/>
          <p:nvPr/>
        </p:nvSpPr>
        <p:spPr>
          <a:xfrm>
            <a:off x="4926264" y="3588253"/>
            <a:ext cx="2250391" cy="1292662"/>
          </a:xfrm>
          <a:prstGeom prst="rect">
            <a:avLst/>
          </a:prstGeom>
          <a:noFill/>
          <a:ln>
            <a:solidFill>
              <a:srgbClr val="6D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8" name="Rectangle 27">
            <a:extLst>
              <a:ext uri="{FF2B5EF4-FFF2-40B4-BE49-F238E27FC236}">
                <a16:creationId xmlns:a16="http://schemas.microsoft.com/office/drawing/2014/main" id="{1731F0D0-5945-24A5-C98E-55482B9D647A}"/>
              </a:ext>
            </a:extLst>
          </p:cNvPr>
          <p:cNvSpPr/>
          <p:nvPr/>
        </p:nvSpPr>
        <p:spPr>
          <a:xfrm>
            <a:off x="8222511" y="3537764"/>
            <a:ext cx="2111152" cy="1343151"/>
          </a:xfrm>
          <a:prstGeom prst="rect">
            <a:avLst/>
          </a:prstGeom>
          <a:noFill/>
          <a:ln>
            <a:solidFill>
              <a:srgbClr val="6D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5" name="Rectangle 34">
            <a:extLst>
              <a:ext uri="{FF2B5EF4-FFF2-40B4-BE49-F238E27FC236}">
                <a16:creationId xmlns:a16="http://schemas.microsoft.com/office/drawing/2014/main" id="{881DBA46-1539-6130-83D6-059DFB87066F}"/>
              </a:ext>
            </a:extLst>
          </p:cNvPr>
          <p:cNvSpPr/>
          <p:nvPr/>
        </p:nvSpPr>
        <p:spPr>
          <a:xfrm>
            <a:off x="1395404" y="3588253"/>
            <a:ext cx="2250391" cy="1292662"/>
          </a:xfrm>
          <a:prstGeom prst="rect">
            <a:avLst/>
          </a:prstGeom>
          <a:noFill/>
          <a:ln>
            <a:solidFill>
              <a:srgbClr val="6D9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6537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41480"/>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750844" y="977805"/>
            <a:ext cx="8727256" cy="953485"/>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ΣΤΑΤΙΣΤΙΚΑ ΣΤΟΙΧΕΙΑ 20</a:t>
              </a:r>
              <a:r>
                <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15</a:t>
              </a: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-2022</a:t>
              </a:r>
            </a:p>
          </p:txBody>
        </p:sp>
      </p:grpSp>
      <p:sp>
        <p:nvSpPr>
          <p:cNvPr id="2" name="Shape 147">
            <a:extLst>
              <a:ext uri="{FF2B5EF4-FFF2-40B4-BE49-F238E27FC236}">
                <a16:creationId xmlns:a16="http://schemas.microsoft.com/office/drawing/2014/main" id="{12A98D9E-0B59-0F3C-75CF-4A85F039571D}"/>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graphicFrame>
        <p:nvGraphicFramePr>
          <p:cNvPr id="6" name="Πίνακας 3">
            <a:extLst>
              <a:ext uri="{FF2B5EF4-FFF2-40B4-BE49-F238E27FC236}">
                <a16:creationId xmlns:a16="http://schemas.microsoft.com/office/drawing/2014/main" id="{18178645-E8F7-368C-90C1-6C02998E3F2C}"/>
              </a:ext>
            </a:extLst>
          </p:cNvPr>
          <p:cNvGraphicFramePr>
            <a:graphicFrameLocks noGrp="1"/>
          </p:cNvGraphicFramePr>
          <p:nvPr>
            <p:extLst>
              <p:ext uri="{D42A27DB-BD31-4B8C-83A1-F6EECF244321}">
                <p14:modId xmlns:p14="http://schemas.microsoft.com/office/powerpoint/2010/main" val="2012986452"/>
              </p:ext>
            </p:extLst>
          </p:nvPr>
        </p:nvGraphicFramePr>
        <p:xfrm>
          <a:off x="2937091" y="2732270"/>
          <a:ext cx="6317818" cy="2625452"/>
        </p:xfrm>
        <a:graphic>
          <a:graphicData uri="http://schemas.openxmlformats.org/drawingml/2006/table">
            <a:tbl>
              <a:tblPr firstRow="1" firstCol="1" bandRow="1">
                <a:effectLst/>
                <a:tableStyleId>{D113A9D2-9D6B-4929-AA2D-F23B5EE8CBE7}</a:tableStyleId>
              </a:tblPr>
              <a:tblGrid>
                <a:gridCol w="3034421">
                  <a:extLst>
                    <a:ext uri="{9D8B030D-6E8A-4147-A177-3AD203B41FA5}">
                      <a16:colId xmlns:a16="http://schemas.microsoft.com/office/drawing/2014/main" val="9344928"/>
                    </a:ext>
                  </a:extLst>
                </a:gridCol>
                <a:gridCol w="761732">
                  <a:extLst>
                    <a:ext uri="{9D8B030D-6E8A-4147-A177-3AD203B41FA5}">
                      <a16:colId xmlns:a16="http://schemas.microsoft.com/office/drawing/2014/main" val="1681380856"/>
                    </a:ext>
                  </a:extLst>
                </a:gridCol>
                <a:gridCol w="601776">
                  <a:extLst>
                    <a:ext uri="{9D8B030D-6E8A-4147-A177-3AD203B41FA5}">
                      <a16:colId xmlns:a16="http://schemas.microsoft.com/office/drawing/2014/main" val="2603069439"/>
                    </a:ext>
                  </a:extLst>
                </a:gridCol>
                <a:gridCol w="601776">
                  <a:extLst>
                    <a:ext uri="{9D8B030D-6E8A-4147-A177-3AD203B41FA5}">
                      <a16:colId xmlns:a16="http://schemas.microsoft.com/office/drawing/2014/main" val="2130182282"/>
                    </a:ext>
                  </a:extLst>
                </a:gridCol>
                <a:gridCol w="601776">
                  <a:extLst>
                    <a:ext uri="{9D8B030D-6E8A-4147-A177-3AD203B41FA5}">
                      <a16:colId xmlns:a16="http://schemas.microsoft.com/office/drawing/2014/main" val="4108130907"/>
                    </a:ext>
                  </a:extLst>
                </a:gridCol>
                <a:gridCol w="716337">
                  <a:extLst>
                    <a:ext uri="{9D8B030D-6E8A-4147-A177-3AD203B41FA5}">
                      <a16:colId xmlns:a16="http://schemas.microsoft.com/office/drawing/2014/main" val="2108167086"/>
                    </a:ext>
                  </a:extLst>
                </a:gridCol>
              </a:tblGrid>
              <a:tr h="318256">
                <a:tc gridSpan="6">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050" dirty="0">
                          <a:effectLst/>
                          <a:latin typeface="Arial Black" panose="020B0A04020102020204" pitchFamily="34" charset="0"/>
                        </a:rPr>
                        <a:t>Κτήσεις Ελληνικής Ιθαγένειας κατ' έτος και κατηγορία</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1729B"/>
                    </a:solidFill>
                  </a:tcPr>
                </a:tc>
                <a:tc hMerge="1">
                  <a:txBody>
                    <a:bodyPr/>
                    <a:lstStyle/>
                    <a:p>
                      <a:pPr algn="ct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solidFill>
                      <a:srgbClr val="51729B"/>
                    </a:solidFill>
                  </a:tcPr>
                </a:tc>
                <a:tc hMerge="1">
                  <a:txBody>
                    <a:bodyPr/>
                    <a:lstStyle/>
                    <a:p>
                      <a:pPr algn="ct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solidFill>
                      <a:srgbClr val="51729B"/>
                    </a:solidFill>
                  </a:tcPr>
                </a:tc>
                <a:tc hMerge="1">
                  <a:txBody>
                    <a:bodyPr/>
                    <a:lstStyle/>
                    <a:p>
                      <a:pPr algn="ct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solidFill>
                      <a:srgbClr val="51729B"/>
                    </a:solidFill>
                  </a:tcPr>
                </a:tc>
                <a:tc hMerge="1">
                  <a:txBody>
                    <a:bodyPr/>
                    <a:lstStyle/>
                    <a:p>
                      <a:pPr algn="ct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solidFill>
                      <a:srgbClr val="51729B"/>
                    </a:solidFill>
                  </a:tcPr>
                </a:tc>
                <a:tc hMerge="1">
                  <a:txBody>
                    <a:bodyPr/>
                    <a:lstStyle/>
                    <a:p>
                      <a:pPr algn="ct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solidFill>
                      <a:srgbClr val="51729B"/>
                    </a:solidFill>
                  </a:tcPr>
                </a:tc>
                <a:extLst>
                  <a:ext uri="{0D108BD9-81ED-4DB2-BD59-A6C34878D82A}">
                    <a16:rowId xmlns:a16="http://schemas.microsoft.com/office/drawing/2014/main" val="2736390389"/>
                  </a:ext>
                </a:extLst>
              </a:tr>
              <a:tr h="2600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l-GR" sz="1050" dirty="0">
                          <a:effectLst/>
                          <a:latin typeface="Arial Black" panose="020B0A04020102020204" pitchFamily="34" charset="0"/>
                        </a:rPr>
                        <a:t> </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1" dirty="0">
                          <a:solidFill>
                            <a:schemeClr val="bg1"/>
                          </a:solidFill>
                          <a:effectLst/>
                          <a:latin typeface="Arial" panose="020B0604020202020204" pitchFamily="34" charset="0"/>
                          <a:cs typeface="Arial" panose="020B0604020202020204" pitchFamily="34" charset="0"/>
                        </a:rPr>
                        <a:t>2019</a:t>
                      </a:r>
                      <a:endParaRPr lang="el-GR"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B w="12700" cap="flat" cmpd="sng" algn="ctr">
                      <a:solidFill>
                        <a:srgbClr val="9DC3E6"/>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1" dirty="0">
                          <a:solidFill>
                            <a:schemeClr val="bg1"/>
                          </a:solidFill>
                          <a:effectLst/>
                          <a:latin typeface="Arial" panose="020B0604020202020204" pitchFamily="34" charset="0"/>
                          <a:cs typeface="Arial" panose="020B0604020202020204" pitchFamily="34" charset="0"/>
                        </a:rPr>
                        <a:t>2020</a:t>
                      </a:r>
                      <a:endParaRPr lang="el-GR"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B w="12700" cap="flat" cmpd="sng" algn="ctr">
                      <a:solidFill>
                        <a:srgbClr val="9DC3E6"/>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1" dirty="0">
                          <a:solidFill>
                            <a:schemeClr val="bg1"/>
                          </a:solidFill>
                          <a:effectLst/>
                          <a:latin typeface="Arial" panose="020B0604020202020204" pitchFamily="34" charset="0"/>
                          <a:cs typeface="Arial" panose="020B0604020202020204" pitchFamily="34" charset="0"/>
                        </a:rPr>
                        <a:t>2021</a:t>
                      </a:r>
                      <a:endParaRPr lang="el-GR"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B w="12700" cap="flat" cmpd="sng" algn="ctr">
                      <a:solidFill>
                        <a:srgbClr val="9DC3E6"/>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1" dirty="0">
                          <a:solidFill>
                            <a:schemeClr val="bg1"/>
                          </a:solidFill>
                          <a:effectLst/>
                          <a:latin typeface="Arial" panose="020B0604020202020204" pitchFamily="34" charset="0"/>
                          <a:cs typeface="Arial" panose="020B0604020202020204" pitchFamily="34" charset="0"/>
                        </a:rPr>
                        <a:t>2022</a:t>
                      </a:r>
                      <a:endParaRPr lang="el-GR"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B w="12700" cap="flat" cmpd="sng" algn="ctr">
                      <a:solidFill>
                        <a:srgbClr val="9DC3E6"/>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1" dirty="0">
                          <a:solidFill>
                            <a:schemeClr val="bg1"/>
                          </a:solidFill>
                          <a:effectLst/>
                          <a:latin typeface="Arial" panose="020B0604020202020204" pitchFamily="34" charset="0"/>
                          <a:cs typeface="Arial" panose="020B0604020202020204" pitchFamily="34" charset="0"/>
                        </a:rPr>
                        <a:t>Σύνολο</a:t>
                      </a:r>
                      <a:endParaRPr lang="el-GR" sz="105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B w="12700" cap="flat" cmpd="sng" algn="ctr">
                      <a:solidFill>
                        <a:srgbClr val="9DC3E6"/>
                      </a:solidFill>
                      <a:prstDash val="solid"/>
                      <a:round/>
                      <a:headEnd type="none" w="med" len="med"/>
                      <a:tailEnd type="none" w="med" len="med"/>
                    </a:lnB>
                    <a:solidFill>
                      <a:srgbClr val="51729B"/>
                    </a:solidFill>
                  </a:tcPr>
                </a:tc>
                <a:extLst>
                  <a:ext uri="{0D108BD9-81ED-4DB2-BD59-A6C34878D82A}">
                    <a16:rowId xmlns:a16="http://schemas.microsoft.com/office/drawing/2014/main" val="3317036634"/>
                  </a:ext>
                </a:extLst>
              </a:tr>
              <a:tr h="2600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l-GR" sz="1050" dirty="0">
                          <a:effectLst/>
                          <a:latin typeface="Arial Black" panose="020B0A04020102020204" pitchFamily="34" charset="0"/>
                        </a:rPr>
                        <a:t>Πολιτογράφηση Αλλογενών</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1.882</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1.817</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2.843</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3.148</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20.817</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481752138"/>
                  </a:ext>
                </a:extLst>
              </a:tr>
              <a:tr h="2600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l-GR" sz="1050" dirty="0">
                          <a:effectLst/>
                          <a:latin typeface="Arial Black" panose="020B0A04020102020204" pitchFamily="34" charset="0"/>
                        </a:rPr>
                        <a:t>Πολιτογράφηση Ομογενών</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1.117</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a:solidFill>
                            <a:srgbClr val="9DC3E6"/>
                          </a:solidFill>
                          <a:effectLst/>
                          <a:latin typeface="Arial" panose="020B0604020202020204" pitchFamily="34" charset="0"/>
                          <a:cs typeface="Arial" panose="020B0604020202020204" pitchFamily="34" charset="0"/>
                        </a:rPr>
                        <a:t>1.534</a:t>
                      </a:r>
                      <a:endParaRPr lang="el-GR" sz="1050" b="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a:solidFill>
                            <a:srgbClr val="9DC3E6"/>
                          </a:solidFill>
                          <a:effectLst/>
                          <a:latin typeface="Arial" panose="020B0604020202020204" pitchFamily="34" charset="0"/>
                          <a:cs typeface="Arial" panose="020B0604020202020204" pitchFamily="34" charset="0"/>
                        </a:rPr>
                        <a:t>1.207</a:t>
                      </a:r>
                      <a:endParaRPr lang="el-GR" sz="1050" b="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a:solidFill>
                            <a:srgbClr val="9DC3E6"/>
                          </a:solidFill>
                          <a:effectLst/>
                          <a:latin typeface="Arial" panose="020B0604020202020204" pitchFamily="34" charset="0"/>
                          <a:cs typeface="Arial" panose="020B0604020202020204" pitchFamily="34" charset="0"/>
                        </a:rPr>
                        <a:t>1.321</a:t>
                      </a:r>
                      <a:endParaRPr lang="el-GR" sz="1050" b="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27.881</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014775493"/>
                  </a:ext>
                </a:extLst>
              </a:tr>
              <a:tr h="2600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l-GR" sz="1050" dirty="0">
                          <a:effectLst/>
                          <a:latin typeface="Arial Black" panose="020B0A04020102020204" pitchFamily="34" charset="0"/>
                        </a:rPr>
                        <a:t>Γέννηση/φοίτηση στην Ελλάδα (ν.4332/15)</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12.868</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9.099</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5.154</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a:solidFill>
                            <a:srgbClr val="9DC3E6"/>
                          </a:solidFill>
                          <a:effectLst/>
                          <a:latin typeface="Arial" panose="020B0604020202020204" pitchFamily="34" charset="0"/>
                          <a:cs typeface="Arial" panose="020B0604020202020204" pitchFamily="34" charset="0"/>
                        </a:rPr>
                        <a:t>6.869</a:t>
                      </a:r>
                      <a:endParaRPr lang="el-GR" sz="1050" b="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100.749</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4127681440"/>
                  </a:ext>
                </a:extLst>
              </a:tr>
              <a:tr h="47350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l-GR" sz="1050" dirty="0">
                          <a:effectLst/>
                          <a:latin typeface="Arial Black" panose="020B0A04020102020204" pitchFamily="34" charset="0"/>
                        </a:rPr>
                        <a:t>Διαδικασίες καθορισμού (με τη γέννηση/αναγνώριση κλπ.)</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382</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876</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623</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723</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a:solidFill>
                            <a:srgbClr val="9DC3E6"/>
                          </a:solidFill>
                          <a:effectLst/>
                          <a:latin typeface="Arial" panose="020B0604020202020204" pitchFamily="34" charset="0"/>
                          <a:cs typeface="Arial" panose="020B0604020202020204" pitchFamily="34" charset="0"/>
                        </a:rPr>
                        <a:t>7.177</a:t>
                      </a:r>
                      <a:endParaRPr lang="el-GR" sz="1050" b="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rgbClr val="9DC3E6"/>
                      </a:solidFill>
                      <a:prstDash val="solid"/>
                      <a:round/>
                      <a:headEnd type="none" w="med" len="med"/>
                      <a:tailEnd type="none" w="med" len="med"/>
                    </a:lnB>
                    <a:solidFill>
                      <a:schemeClr val="bg1"/>
                    </a:solidFill>
                  </a:tcPr>
                </a:tc>
                <a:extLst>
                  <a:ext uri="{0D108BD9-81ED-4DB2-BD59-A6C34878D82A}">
                    <a16:rowId xmlns:a16="http://schemas.microsoft.com/office/drawing/2014/main" val="1347381347"/>
                  </a:ext>
                </a:extLst>
              </a:tr>
              <a:tr h="47350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l-GR" sz="1050" dirty="0">
                          <a:effectLst/>
                          <a:latin typeface="Arial Black" panose="020B0A04020102020204" pitchFamily="34" charset="0"/>
                        </a:rPr>
                        <a:t>Ανήλικα/άγαμα τέκνα όσων απέκτησαν Ελληνική Ιθαγένεια</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585</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547</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777</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1.057</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8.694</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rgbClr val="9DC3E6"/>
                      </a:solidFill>
                      <a:prstDash val="solid"/>
                      <a:round/>
                      <a:headEnd type="none" w="med" len="med"/>
                      <a:tailEnd type="none" w="med" len="med"/>
                    </a:lnL>
                    <a:lnR w="12700" cap="flat" cmpd="sng" algn="ctr">
                      <a:solidFill>
                        <a:srgbClr val="9DC3E6"/>
                      </a:solidFill>
                      <a:prstDash val="solid"/>
                      <a:round/>
                      <a:headEnd type="none" w="med" len="med"/>
                      <a:tailEnd type="none" w="med" len="med"/>
                    </a:lnR>
                    <a:lnT w="12700" cap="flat" cmpd="sng" algn="ctr">
                      <a:solidFill>
                        <a:srgbClr val="9DC3E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28503621"/>
                  </a:ext>
                </a:extLst>
              </a:tr>
              <a:tr h="26003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l-GR" sz="1050" dirty="0">
                          <a:effectLst/>
                          <a:latin typeface="Arial Black" panose="020B0A04020102020204" pitchFamily="34" charset="0"/>
                        </a:rPr>
                        <a:t>Σύνολο</a:t>
                      </a:r>
                      <a:endParaRPr lang="el-GR" sz="1050" dirty="0">
                        <a:effectLst/>
                        <a:latin typeface="Arial Black" panose="020B0A040201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16.834</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13.873</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10.604</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13.118</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1729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050" b="0" dirty="0">
                          <a:solidFill>
                            <a:srgbClr val="9DC3E6"/>
                          </a:solidFill>
                          <a:effectLst/>
                          <a:latin typeface="Arial" panose="020B0604020202020204" pitchFamily="34" charset="0"/>
                          <a:cs typeface="Arial" panose="020B0604020202020204" pitchFamily="34" charset="0"/>
                        </a:rPr>
                        <a:t>165.318</a:t>
                      </a:r>
                      <a:endParaRPr lang="el-GR" sz="1050" b="0" dirty="0">
                        <a:solidFill>
                          <a:srgbClr val="9DC3E6"/>
                        </a:solidFill>
                        <a:effectLst/>
                        <a:latin typeface="Arial" panose="020B0604020202020204" pitchFamily="34" charset="0"/>
                        <a:ea typeface="Calibri" panose="020F0502020204030204" pitchFamily="34" charset="0"/>
                        <a:cs typeface="Arial" panose="020B0604020202020204" pitchFamily="34" charset="0"/>
                      </a:endParaRPr>
                    </a:p>
                  </a:txBody>
                  <a:tcPr marL="87326" marR="87326"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1729B"/>
                    </a:solidFill>
                  </a:tcPr>
                </a:tc>
                <a:extLst>
                  <a:ext uri="{0D108BD9-81ED-4DB2-BD59-A6C34878D82A}">
                    <a16:rowId xmlns:a16="http://schemas.microsoft.com/office/drawing/2014/main" val="3548356825"/>
                  </a:ext>
                </a:extLst>
              </a:tr>
            </a:tbl>
          </a:graphicData>
        </a:graphic>
      </p:graphicFrame>
    </p:spTree>
    <p:extLst>
      <p:ext uri="{BB962C8B-B14F-4D97-AF65-F5344CB8AC3E}">
        <p14:creationId xmlns:p14="http://schemas.microsoft.com/office/powerpoint/2010/main" val="299603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750844" y="977805"/>
            <a:ext cx="8727256" cy="953485"/>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ΔΙΚΤΥΑ ΣΥΝΕΡΓΑΣΙΑΣ </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ΚΑΙ ΕΞΩΣΤΡΕΦΙΑΣ</a:t>
              </a:r>
            </a:p>
          </p:txBody>
        </p:sp>
      </p:grpSp>
      <p:sp>
        <p:nvSpPr>
          <p:cNvPr id="6" name="Shape 173">
            <a:extLst>
              <a:ext uri="{FF2B5EF4-FFF2-40B4-BE49-F238E27FC236}">
                <a16:creationId xmlns:a16="http://schemas.microsoft.com/office/drawing/2014/main" id="{524E84D8-6451-5749-BFB9-D151E029AFCC}"/>
              </a:ext>
            </a:extLst>
          </p:cNvPr>
          <p:cNvSpPr/>
          <p:nvPr/>
        </p:nvSpPr>
        <p:spPr>
          <a:xfrm>
            <a:off x="1762711" y="1966525"/>
            <a:ext cx="1094159" cy="1214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8000" b="0" i="0" u="none" strike="noStrike" kern="0" cap="none" spc="0" normalizeH="0" baseline="0" noProof="0" dirty="0">
                <a:ln>
                  <a:noFill/>
                </a:ln>
                <a:solidFill>
                  <a:srgbClr val="527399"/>
                </a:solidFill>
                <a:effectLst/>
                <a:uLnTx/>
                <a:uFillTx/>
                <a:latin typeface="CeraGR-Black"/>
                <a:sym typeface="CeraGR-Black"/>
              </a:rPr>
              <a:t>1</a:t>
            </a:r>
          </a:p>
        </p:txBody>
      </p:sp>
      <p:sp>
        <p:nvSpPr>
          <p:cNvPr id="9" name="TextBox 8">
            <a:extLst>
              <a:ext uri="{FF2B5EF4-FFF2-40B4-BE49-F238E27FC236}">
                <a16:creationId xmlns:a16="http://schemas.microsoft.com/office/drawing/2014/main" id="{F984055C-B6C7-B152-867A-E73E1EFC1A98}"/>
              </a:ext>
            </a:extLst>
          </p:cNvPr>
          <p:cNvSpPr txBox="1"/>
          <p:nvPr/>
        </p:nvSpPr>
        <p:spPr>
          <a:xfrm>
            <a:off x="2309790" y="4327664"/>
            <a:ext cx="8119499" cy="106182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Προγραμματική σύμβαση με το Πανεπιστήμιο Πατρών για την παροχή αναλυτικού τεχνικού σχεδίου με τις προδιαγραφές για την υιοθέτηση της τεχνητής νοημοσύνης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στα προγράμματα ψηφιακού μετασχηματισμού που πρόκειται να υλοποιήσει η Γενική Γραμματεία Ιθαγένειας και για την παροχή υπηρεσιών Τεχνικού Συμβούλου για ωρίμανση και ένταξη έργου ψηφιακού μετασχηματισμού της Γ. Γ. Ιθαγένειας ΥΠ.ΕΣ.</a:t>
            </a:r>
          </a:p>
        </p:txBody>
      </p:sp>
      <p:sp>
        <p:nvSpPr>
          <p:cNvPr id="13" name="TextBox 12">
            <a:extLst>
              <a:ext uri="{FF2B5EF4-FFF2-40B4-BE49-F238E27FC236}">
                <a16:creationId xmlns:a16="http://schemas.microsoft.com/office/drawing/2014/main" id="{52E837B8-CC0B-F60A-7C7C-B929E3A5CCEE}"/>
              </a:ext>
            </a:extLst>
          </p:cNvPr>
          <p:cNvSpPr txBox="1"/>
          <p:nvPr/>
        </p:nvSpPr>
        <p:spPr>
          <a:xfrm>
            <a:off x="2282088" y="2146142"/>
            <a:ext cx="823033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Προγραμματική Σύμβαση και συνεργασία με τα Πανεπιστήμια Πελοποννήσου και Πατρών για τη δημιουργία και την ανανέωση της Τράπεζας Θεμάτων</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με ευθύνη της Επιστημονικής Επιτροπής που έχει οριστεί για τις εξετάσεις για την απόκτηση ΠΕΓΠ</a:t>
            </a:r>
          </a:p>
        </p:txBody>
      </p:sp>
      <p:sp>
        <p:nvSpPr>
          <p:cNvPr id="14" name="Shape 173">
            <a:extLst>
              <a:ext uri="{FF2B5EF4-FFF2-40B4-BE49-F238E27FC236}">
                <a16:creationId xmlns:a16="http://schemas.microsoft.com/office/drawing/2014/main" id="{AE867886-490B-E6EB-E40B-4FFF26CD3800}"/>
              </a:ext>
            </a:extLst>
          </p:cNvPr>
          <p:cNvSpPr/>
          <p:nvPr/>
        </p:nvSpPr>
        <p:spPr>
          <a:xfrm>
            <a:off x="1651879" y="3077139"/>
            <a:ext cx="1094159" cy="1214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8000" b="0" i="0" u="none" strike="noStrike" kern="0" cap="none" spc="0" normalizeH="0" baseline="0" noProof="0" dirty="0">
                <a:ln>
                  <a:noFill/>
                </a:ln>
                <a:solidFill>
                  <a:srgbClr val="527399"/>
                </a:solidFill>
                <a:effectLst/>
                <a:uLnTx/>
                <a:uFillTx/>
                <a:latin typeface="CeraGR-Black"/>
                <a:sym typeface="CeraGR-Black"/>
              </a:rPr>
              <a:t>2</a:t>
            </a:r>
            <a:endParaRPr kumimoji="0" sz="8000" b="0" i="0" u="none" strike="noStrike" kern="0" cap="none" spc="0" normalizeH="0" baseline="0" noProof="0" dirty="0">
              <a:ln>
                <a:noFill/>
              </a:ln>
              <a:solidFill>
                <a:srgbClr val="527399"/>
              </a:solidFill>
              <a:effectLst/>
              <a:uLnTx/>
              <a:uFillTx/>
              <a:latin typeface="CeraGR-Black"/>
              <a:sym typeface="CeraGR-Black"/>
            </a:endParaRPr>
          </a:p>
        </p:txBody>
      </p:sp>
      <p:sp>
        <p:nvSpPr>
          <p:cNvPr id="16" name="TextBox 15">
            <a:extLst>
              <a:ext uri="{FF2B5EF4-FFF2-40B4-BE49-F238E27FC236}">
                <a16:creationId xmlns:a16="http://schemas.microsoft.com/office/drawing/2014/main" id="{2DB7B72C-B9DE-48BD-F185-0E796198E762}"/>
              </a:ext>
            </a:extLst>
          </p:cNvPr>
          <p:cNvSpPr txBox="1"/>
          <p:nvPr/>
        </p:nvSpPr>
        <p:spPr>
          <a:xfrm>
            <a:off x="2309790" y="3289088"/>
            <a:ext cx="8165679" cy="674031"/>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Προγραμματική Σύμβαση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με το Εργαστήριο Φιλοσοφίας-Διακυβέρνησης-Οικονομίας (PPE Lab) του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Εθνικού Καποδιστριακού Πανεπιστημίου Αθηνών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(ΕΚΠΑ) για τη δημιουργία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Παρατηρητηρίου Ιθαγένειας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p>
        </p:txBody>
      </p:sp>
      <p:sp>
        <p:nvSpPr>
          <p:cNvPr id="17" name="Shape 173">
            <a:extLst>
              <a:ext uri="{FF2B5EF4-FFF2-40B4-BE49-F238E27FC236}">
                <a16:creationId xmlns:a16="http://schemas.microsoft.com/office/drawing/2014/main" id="{78871E18-8485-A996-CB3B-8304225D4EA5}"/>
              </a:ext>
            </a:extLst>
          </p:cNvPr>
          <p:cNvSpPr/>
          <p:nvPr/>
        </p:nvSpPr>
        <p:spPr>
          <a:xfrm>
            <a:off x="1651878" y="4236541"/>
            <a:ext cx="1094159" cy="1214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8000" b="0" i="0" u="none" strike="noStrike" kern="0" cap="none" spc="0" normalizeH="0" baseline="0" noProof="0" dirty="0">
                <a:ln>
                  <a:noFill/>
                </a:ln>
                <a:solidFill>
                  <a:srgbClr val="527399"/>
                </a:solidFill>
                <a:effectLst/>
                <a:uLnTx/>
                <a:uFillTx/>
                <a:latin typeface="CeraGR-Black"/>
                <a:sym typeface="CeraGR-Black"/>
              </a:rPr>
              <a:t>3</a:t>
            </a:r>
            <a:endParaRPr kumimoji="0" sz="8000" b="0" i="0" u="none" strike="noStrike" kern="0" cap="none" spc="0" normalizeH="0" baseline="0" noProof="0" dirty="0">
              <a:ln>
                <a:noFill/>
              </a:ln>
              <a:solidFill>
                <a:srgbClr val="527399"/>
              </a:solidFill>
              <a:effectLst/>
              <a:uLnTx/>
              <a:uFillTx/>
              <a:latin typeface="CeraGR-Black"/>
              <a:sym typeface="CeraGR-Black"/>
            </a:endParaRPr>
          </a:p>
        </p:txBody>
      </p:sp>
      <p:sp>
        <p:nvSpPr>
          <p:cNvPr id="2" name="Shape 147">
            <a:extLst>
              <a:ext uri="{FF2B5EF4-FFF2-40B4-BE49-F238E27FC236}">
                <a16:creationId xmlns:a16="http://schemas.microsoft.com/office/drawing/2014/main" id="{0803EAB6-C259-45AE-477F-A3AC3A0CAB7D}"/>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spTree>
    <p:extLst>
      <p:ext uri="{BB962C8B-B14F-4D97-AF65-F5344CB8AC3E}">
        <p14:creationId xmlns:p14="http://schemas.microsoft.com/office/powerpoint/2010/main" val="18753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0720"/>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750844" y="977805"/>
            <a:ext cx="8727256" cy="953485"/>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ΔΡΑΣΕΙΣ ΚΑΙ ΕΚΔΗΛΩΣΕΙΣ</a:t>
              </a:r>
            </a:p>
          </p:txBody>
        </p:sp>
      </p:grpSp>
      <p:sp>
        <p:nvSpPr>
          <p:cNvPr id="6" name="TextBox 5">
            <a:extLst>
              <a:ext uri="{FF2B5EF4-FFF2-40B4-BE49-F238E27FC236}">
                <a16:creationId xmlns:a16="http://schemas.microsoft.com/office/drawing/2014/main" id="{7D9E1B66-7299-CB50-6F0A-1C0B6E860C9F}"/>
              </a:ext>
            </a:extLst>
          </p:cNvPr>
          <p:cNvSpPr txBox="1"/>
          <p:nvPr/>
        </p:nvSpPr>
        <p:spPr>
          <a:xfrm>
            <a:off x="1501973" y="4084878"/>
            <a:ext cx="4502174" cy="867930"/>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Πραγματοποίηση εκδήλωσης σε συνεργασία με το Εθνικό Κέντρο Δημόσιας Διοίκησης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Αυτοδιοίκησης με τίτλο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Ένας χρόνος Παρατηρητήριο Ιθαγένειας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p>
        </p:txBody>
      </p:sp>
      <p:sp>
        <p:nvSpPr>
          <p:cNvPr id="9" name="TextBox 8">
            <a:extLst>
              <a:ext uri="{FF2B5EF4-FFF2-40B4-BE49-F238E27FC236}">
                <a16:creationId xmlns:a16="http://schemas.microsoft.com/office/drawing/2014/main" id="{0FA339AA-C48F-A165-4DD6-7143970E6DCD}"/>
              </a:ext>
            </a:extLst>
          </p:cNvPr>
          <p:cNvSpPr txBox="1"/>
          <p:nvPr/>
        </p:nvSpPr>
        <p:spPr>
          <a:xfrm>
            <a:off x="2394899" y="2229135"/>
            <a:ext cx="3535866" cy="1255728"/>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Πραγματοποίηση ημερίδας με θέμα «Νέα Διαδικασία Πολιτογράφησης Αλλογενών Αλλοδαπών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Ν. 4735/2020» (συνδιοργάνωση με την Αντιπροσωπεία στην Ελλάδα της Ύπατης Αρμοστείας του ΟΗΕ για τους Πρόσφυγες/UNHCR)</a:t>
            </a:r>
          </a:p>
        </p:txBody>
      </p:sp>
      <p:sp>
        <p:nvSpPr>
          <p:cNvPr id="12" name="Shape 184">
            <a:extLst>
              <a:ext uri="{FF2B5EF4-FFF2-40B4-BE49-F238E27FC236}">
                <a16:creationId xmlns:a16="http://schemas.microsoft.com/office/drawing/2014/main" id="{93C54A96-6286-5ADA-B5F6-B48FC90E6B8B}"/>
              </a:ext>
            </a:extLst>
          </p:cNvPr>
          <p:cNvSpPr/>
          <p:nvPr/>
        </p:nvSpPr>
        <p:spPr>
          <a:xfrm>
            <a:off x="6077529" y="2216212"/>
            <a:ext cx="9236" cy="2932502"/>
          </a:xfrm>
          <a:prstGeom prst="line">
            <a:avLst/>
          </a:prstGeom>
          <a:ln w="25400">
            <a:solidFill>
              <a:srgbClr val="527399"/>
            </a:solidFill>
            <a:prstDash val="sysDot"/>
            <a:miter lim="400000"/>
          </a:ln>
        </p:spPr>
        <p:txBody>
          <a:bodyPr lIns="45718" tIns="45718" rIns="45718" bIns="45718"/>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5000" b="0" i="0" u="none" strike="noStrike" kern="0" cap="none" spc="0" normalizeH="0" baseline="0" noProof="0" dirty="0">
              <a:ln>
                <a:noFill/>
              </a:ln>
              <a:solidFill>
                <a:srgbClr val="000000"/>
              </a:solidFill>
              <a:effectLst/>
              <a:uLnTx/>
              <a:uFillTx/>
              <a:latin typeface="Helvetica Light"/>
              <a:ea typeface="+mn-ea"/>
              <a:cs typeface="+mn-cs"/>
              <a:sym typeface="Helvetica Light"/>
            </a:endParaRPr>
          </a:p>
        </p:txBody>
      </p:sp>
      <p:pic>
        <p:nvPicPr>
          <p:cNvPr id="1026" name="Picture 2" descr="Newseae.gr - Θέσεις Εργασίας Senior Child Protection Assistant, 2 Senior  Protection Assistant (πτυχ. Κοινωνικών επιστημών κλπ) στην Ύπατη Αρμοστεία  για τους Πρόσφυγες | NEWSEAE.GR">
            <a:extLst>
              <a:ext uri="{FF2B5EF4-FFF2-40B4-BE49-F238E27FC236}">
                <a16:creationId xmlns:a16="http://schemas.microsoft.com/office/drawing/2014/main" id="{B5E4079B-E20B-6630-5EA7-FFC52B567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474" y="2269046"/>
            <a:ext cx="1328305" cy="1328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ΕΘΝΙΚΟ ΚΕΝΤΡΟ ΔΗΜΟΣΙΑΣ ΔΙΟΙΚΗΣΗΣ (Ε.Κ.Δ.Δ.Α.) - Φορείς - data.gov.gr">
            <a:extLst>
              <a:ext uri="{FF2B5EF4-FFF2-40B4-BE49-F238E27FC236}">
                <a16:creationId xmlns:a16="http://schemas.microsoft.com/office/drawing/2014/main" id="{1E70825E-35D1-E72D-AC07-1FF14996D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529" y="4058325"/>
            <a:ext cx="2084666" cy="700584"/>
          </a:xfrm>
          <a:prstGeom prst="rect">
            <a:avLst/>
          </a:prstGeom>
          <a:noFill/>
          <a:extLst>
            <a:ext uri="{909E8E84-426E-40DD-AFC4-6F175D3DCCD1}">
              <a14:hiddenFill xmlns:a14="http://schemas.microsoft.com/office/drawing/2010/main">
                <a:solidFill>
                  <a:srgbClr val="FFFFFF"/>
                </a:solidFill>
              </a14:hiddenFill>
            </a:ext>
          </a:extLst>
        </p:spPr>
      </p:pic>
      <p:sp>
        <p:nvSpPr>
          <p:cNvPr id="2" name="Shape 147">
            <a:extLst>
              <a:ext uri="{FF2B5EF4-FFF2-40B4-BE49-F238E27FC236}">
                <a16:creationId xmlns:a16="http://schemas.microsoft.com/office/drawing/2014/main" id="{79414EE5-D23C-8160-45BB-979346B45341}"/>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spTree>
    <p:extLst>
      <p:ext uri="{BB962C8B-B14F-4D97-AF65-F5344CB8AC3E}">
        <p14:creationId xmlns:p14="http://schemas.microsoft.com/office/powerpoint/2010/main" val="232491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44648"/>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750844" y="977805"/>
            <a:ext cx="8727256" cy="953485"/>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ΜΕΛΕΤΕΣ / ΔΗΜΟΣΙΕΥΣΕΙΣ</a:t>
              </a:r>
            </a:p>
          </p:txBody>
        </p:sp>
      </p:grpSp>
      <p:sp>
        <p:nvSpPr>
          <p:cNvPr id="7" name="TextBox 6">
            <a:extLst>
              <a:ext uri="{FF2B5EF4-FFF2-40B4-BE49-F238E27FC236}">
                <a16:creationId xmlns:a16="http://schemas.microsoft.com/office/drawing/2014/main" id="{5CF5697B-A81E-91F4-C6F3-101559B9459A}"/>
              </a:ext>
            </a:extLst>
          </p:cNvPr>
          <p:cNvSpPr txBox="1"/>
          <p:nvPr/>
        </p:nvSpPr>
        <p:spPr>
          <a:xfrm>
            <a:off x="1924463" y="2385637"/>
            <a:ext cx="3434940" cy="2086725"/>
          </a:xfrm>
          <a:prstGeom prst="rect">
            <a:avLst/>
          </a:prstGeom>
          <a:solidFill>
            <a:srgbClr val="FFFFFF"/>
          </a:solidFill>
          <a:ln>
            <a:noFill/>
            <a:prstDash val="dash"/>
          </a:ln>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l-GR" sz="16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Εκπόνηση κώδικα ηθικής και δεοντολογίας και πρακτικού οδηγών συνεντεύξεων </a:t>
            </a: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χρήση απο τις τριμελείς ομάδες κατά τη διάρκεια της προφορικής συνέντευξης εξακρίβωσης των ουσιαστικών προυποθεσεων πολιτογράφησης (στο πλαίσιο μνημονίου συνεργασίας με την εαδ)</a:t>
            </a:r>
          </a:p>
        </p:txBody>
      </p:sp>
      <p:sp>
        <p:nvSpPr>
          <p:cNvPr id="15" name="TextBox 14">
            <a:extLst>
              <a:ext uri="{FF2B5EF4-FFF2-40B4-BE49-F238E27FC236}">
                <a16:creationId xmlns:a16="http://schemas.microsoft.com/office/drawing/2014/main" id="{0F16173E-DCA0-51E2-91C2-B86E2604B49D}"/>
              </a:ext>
            </a:extLst>
          </p:cNvPr>
          <p:cNvSpPr txBox="1"/>
          <p:nvPr/>
        </p:nvSpPr>
        <p:spPr>
          <a:xfrm>
            <a:off x="7290465" y="3017466"/>
            <a:ext cx="2437959" cy="1421928"/>
          </a:xfrm>
          <a:prstGeom prst="rect">
            <a:avLst/>
          </a:prstGeom>
          <a:noFill/>
          <a:ln>
            <a:noFill/>
            <a:prstDash val="dash"/>
          </a:ln>
        </p:spPr>
        <p:txBody>
          <a:bodyPr wrap="square">
            <a:spAutoFit/>
          </a:bodyPr>
          <a:lstStyle>
            <a:defPPr>
              <a:defRPr lang="en-US"/>
            </a:defPPr>
            <a:lvl1pPr marR="0" lvl="0" algn="ctr" fontAlgn="auto">
              <a:lnSpc>
                <a:spcPct val="90000"/>
              </a:lnSpc>
              <a:spcBef>
                <a:spcPts val="1000"/>
              </a:spcBef>
              <a:spcAft>
                <a:spcPts val="0"/>
              </a:spcAft>
              <a:buClrTx/>
              <a:buSzTx/>
              <a:tabLst/>
              <a:defRPr sz="1400">
                <a:solidFill>
                  <a:srgbClr val="51729B"/>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l-GR" sz="16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εγχειριδιου</a:t>
            </a: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του παρατηρητήριου ιθαγένειας με τίτλο «</a:t>
            </a:r>
            <a:r>
              <a:rPr kumimoji="0" lang="el-GR" sz="16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πολιτικές ιθαγένειας και φιλοσοφικές αρχές</a:t>
            </a: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a:t>
            </a:r>
            <a:endPar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pic>
        <p:nvPicPr>
          <p:cNvPr id="6" name="Graphic 5">
            <a:extLst>
              <a:ext uri="{FF2B5EF4-FFF2-40B4-BE49-F238E27FC236}">
                <a16:creationId xmlns:a16="http://schemas.microsoft.com/office/drawing/2014/main" id="{CE46B46C-6E5D-4D49-5C60-A5D62E34BD6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236"/>
          <a:stretch/>
        </p:blipFill>
        <p:spPr>
          <a:xfrm>
            <a:off x="5074505" y="2570909"/>
            <a:ext cx="2042990" cy="1995336"/>
          </a:xfrm>
          <a:prstGeom prst="rect">
            <a:avLst/>
          </a:prstGeom>
        </p:spPr>
      </p:pic>
      <p:sp>
        <p:nvSpPr>
          <p:cNvPr id="9" name="Shape 147">
            <a:extLst>
              <a:ext uri="{FF2B5EF4-FFF2-40B4-BE49-F238E27FC236}">
                <a16:creationId xmlns:a16="http://schemas.microsoft.com/office/drawing/2014/main" id="{AF60B3CC-7522-A497-CFEF-CDDEEE68E7D1}"/>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spTree>
    <p:extLst>
      <p:ext uri="{BB962C8B-B14F-4D97-AF65-F5344CB8AC3E}">
        <p14:creationId xmlns:p14="http://schemas.microsoft.com/office/powerpoint/2010/main" val="224890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9120005" y="6186500"/>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ΙΘΑΓΕΝΕΙΑΣ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96900"/>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713900" y="972094"/>
            <a:ext cx="8727256" cy="953485"/>
            <a:chOff x="1425071" y="-1404157"/>
            <a:chExt cx="10065282"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9878864"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25071" y="-1302077"/>
              <a:ext cx="10065282"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ΕΠΙΜΟΡΦΩΤΙΚΕΣ ΔΡΑΣΕΙΣ</a:t>
              </a:r>
            </a:p>
          </p:txBody>
        </p:sp>
      </p:grpSp>
      <p:sp>
        <p:nvSpPr>
          <p:cNvPr id="6" name="Shape 173">
            <a:extLst>
              <a:ext uri="{FF2B5EF4-FFF2-40B4-BE49-F238E27FC236}">
                <a16:creationId xmlns:a16="http://schemas.microsoft.com/office/drawing/2014/main" id="{F833A714-D4B2-22F0-AFFE-AE41BD34E5F5}"/>
              </a:ext>
            </a:extLst>
          </p:cNvPr>
          <p:cNvSpPr/>
          <p:nvPr/>
        </p:nvSpPr>
        <p:spPr>
          <a:xfrm>
            <a:off x="1762711" y="1966525"/>
            <a:ext cx="1094159" cy="1214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8000" b="0" i="0" u="none" strike="noStrike" kern="0" cap="none" spc="0" normalizeH="0" baseline="0" noProof="0" dirty="0">
                <a:ln>
                  <a:noFill/>
                </a:ln>
                <a:solidFill>
                  <a:srgbClr val="527399"/>
                </a:solidFill>
                <a:effectLst/>
                <a:uLnTx/>
                <a:uFillTx/>
                <a:latin typeface="CeraGR-Black"/>
                <a:sym typeface="CeraGR-Black"/>
              </a:rPr>
              <a:t>1</a:t>
            </a:r>
          </a:p>
        </p:txBody>
      </p:sp>
      <p:sp>
        <p:nvSpPr>
          <p:cNvPr id="7" name="TextBox 6">
            <a:extLst>
              <a:ext uri="{FF2B5EF4-FFF2-40B4-BE49-F238E27FC236}">
                <a16:creationId xmlns:a16="http://schemas.microsoft.com/office/drawing/2014/main" id="{A3499ADA-BE51-B4C4-73AE-B955B7A4F43B}"/>
              </a:ext>
            </a:extLst>
          </p:cNvPr>
          <p:cNvSpPr txBox="1"/>
          <p:nvPr/>
        </p:nvSpPr>
        <p:spPr>
          <a:xfrm>
            <a:off x="1782062" y="2161712"/>
            <a:ext cx="8230331" cy="674031"/>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Διοργάνωση σεμιναρίων σε συνεργασία με το Ινστιτούτο Επιμόρφωσης με τη συμμετοχή υπαλλήλων της Γενικής Διεύθυνσης Ιθαγένειας με τίτλο </a:t>
            </a:r>
            <a:r>
              <a:rPr kumimoji="0" lang="el-GR" sz="14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«Θεσμικό πλαίσιο και διαδικασίες για την απόδοση της ελληνικής ιθαγένειας»</a:t>
            </a:r>
          </a:p>
        </p:txBody>
      </p:sp>
      <p:sp>
        <p:nvSpPr>
          <p:cNvPr id="9" name="Shape 173">
            <a:extLst>
              <a:ext uri="{FF2B5EF4-FFF2-40B4-BE49-F238E27FC236}">
                <a16:creationId xmlns:a16="http://schemas.microsoft.com/office/drawing/2014/main" id="{D66A88CA-48D5-EE66-DE8F-95125E0A254F}"/>
              </a:ext>
            </a:extLst>
          </p:cNvPr>
          <p:cNvSpPr/>
          <p:nvPr/>
        </p:nvSpPr>
        <p:spPr>
          <a:xfrm>
            <a:off x="1670351" y="3077139"/>
            <a:ext cx="1094159" cy="1214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8000" b="0" i="0" u="none" strike="noStrike" kern="0" cap="none" spc="0" normalizeH="0" baseline="0" noProof="0" dirty="0">
                <a:ln>
                  <a:noFill/>
                </a:ln>
                <a:solidFill>
                  <a:srgbClr val="527399"/>
                </a:solidFill>
                <a:effectLst/>
                <a:uLnTx/>
                <a:uFillTx/>
                <a:latin typeface="CeraGR-Black"/>
                <a:sym typeface="CeraGR-Black"/>
              </a:rPr>
              <a:t>2</a:t>
            </a:r>
            <a:endParaRPr kumimoji="0" sz="8000" b="0" i="0" u="none" strike="noStrike" kern="0" cap="none" spc="0" normalizeH="0" baseline="0" noProof="0" dirty="0">
              <a:ln>
                <a:noFill/>
              </a:ln>
              <a:solidFill>
                <a:srgbClr val="527399"/>
              </a:solidFill>
              <a:effectLst/>
              <a:uLnTx/>
              <a:uFillTx/>
              <a:latin typeface="CeraGR-Black"/>
              <a:sym typeface="CeraGR-Black"/>
            </a:endParaRPr>
          </a:p>
        </p:txBody>
      </p:sp>
      <p:sp>
        <p:nvSpPr>
          <p:cNvPr id="12" name="TextBox 11">
            <a:extLst>
              <a:ext uri="{FF2B5EF4-FFF2-40B4-BE49-F238E27FC236}">
                <a16:creationId xmlns:a16="http://schemas.microsoft.com/office/drawing/2014/main" id="{790CA283-F0BC-5239-55C8-FDE3DC90BCF0}"/>
              </a:ext>
            </a:extLst>
          </p:cNvPr>
          <p:cNvSpPr txBox="1"/>
          <p:nvPr/>
        </p:nvSpPr>
        <p:spPr>
          <a:xfrm>
            <a:off x="1828314" y="3313272"/>
            <a:ext cx="8165679" cy="674031"/>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Διοργάνωση σεμιναρίων σε συνεργασία με τη Φορολογική και Τελωνειακή Ακαδημία με τη συμμετοχή υπαλλήλων της Γενικής Διεύθυνσης Ιθαγένειας με τίτλο «</a:t>
            </a:r>
            <a:r>
              <a:rPr kumimoji="0" lang="el-GR" sz="14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Εξέταση αιτήσεων πολιτογράφησης ως προς την τήρηση φορολογικών υποχρεώσεων»</a:t>
            </a:r>
          </a:p>
        </p:txBody>
      </p:sp>
      <p:sp>
        <p:nvSpPr>
          <p:cNvPr id="13" name="Shape 173">
            <a:extLst>
              <a:ext uri="{FF2B5EF4-FFF2-40B4-BE49-F238E27FC236}">
                <a16:creationId xmlns:a16="http://schemas.microsoft.com/office/drawing/2014/main" id="{BF5B0B7F-9140-FF43-E44B-46A0E399F3C2}"/>
              </a:ext>
            </a:extLst>
          </p:cNvPr>
          <p:cNvSpPr/>
          <p:nvPr/>
        </p:nvSpPr>
        <p:spPr>
          <a:xfrm>
            <a:off x="1713900" y="4187753"/>
            <a:ext cx="1094159" cy="1214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8000" b="0" i="0" u="none" strike="noStrike" kern="0" cap="none" spc="0" normalizeH="0" baseline="0" noProof="0" dirty="0">
                <a:ln>
                  <a:noFill/>
                </a:ln>
                <a:solidFill>
                  <a:srgbClr val="527399"/>
                </a:solidFill>
                <a:effectLst/>
                <a:uLnTx/>
                <a:uFillTx/>
                <a:latin typeface="CeraGR-Black"/>
                <a:sym typeface="CeraGR-Black"/>
              </a:rPr>
              <a:t>3</a:t>
            </a:r>
            <a:endParaRPr kumimoji="0" sz="8000" b="0" i="0" u="none" strike="noStrike" kern="0" cap="none" spc="0" normalizeH="0" baseline="0" noProof="0" dirty="0">
              <a:ln>
                <a:noFill/>
              </a:ln>
              <a:solidFill>
                <a:srgbClr val="527399"/>
              </a:solidFill>
              <a:effectLst/>
              <a:uLnTx/>
              <a:uFillTx/>
              <a:latin typeface="CeraGR-Black"/>
              <a:sym typeface="CeraGR-Black"/>
            </a:endParaRPr>
          </a:p>
        </p:txBody>
      </p:sp>
      <p:sp>
        <p:nvSpPr>
          <p:cNvPr id="15" name="TextBox 14">
            <a:extLst>
              <a:ext uri="{FF2B5EF4-FFF2-40B4-BE49-F238E27FC236}">
                <a16:creationId xmlns:a16="http://schemas.microsoft.com/office/drawing/2014/main" id="{F1DC5234-5944-92E3-BEF9-E6EE7A444DE4}"/>
              </a:ext>
            </a:extLst>
          </p:cNvPr>
          <p:cNvSpPr txBox="1"/>
          <p:nvPr/>
        </p:nvSpPr>
        <p:spPr>
          <a:xfrm>
            <a:off x="1868055" y="4480108"/>
            <a:ext cx="8455890" cy="480131"/>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Επιμορφωτικά σεμινάρια της Επιστημονικής Επιτροπής ΠΕΠΓ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προς αξιολογητές προφορικού λόγου και βαθμολογητές που απασχολούνται στις εξετάσεις</a:t>
            </a:r>
          </a:p>
        </p:txBody>
      </p:sp>
      <p:sp>
        <p:nvSpPr>
          <p:cNvPr id="2" name="Shape 147">
            <a:extLst>
              <a:ext uri="{FF2B5EF4-FFF2-40B4-BE49-F238E27FC236}">
                <a16:creationId xmlns:a16="http://schemas.microsoft.com/office/drawing/2014/main" id="{94860EC0-F3E2-B5C4-60D8-760A2975C4B3}"/>
              </a:ext>
            </a:extLst>
          </p:cNvPr>
          <p:cNvSpPr/>
          <p:nvPr/>
        </p:nvSpPr>
        <p:spPr>
          <a:xfrm>
            <a:off x="-14647" y="246098"/>
            <a:ext cx="4328042" cy="384721"/>
          </a:xfrm>
          <a:prstGeom prst="rect">
            <a:avLst/>
          </a:prstGeom>
          <a:solidFill>
            <a:srgbClr val="A1CFE3"/>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RegularItalic"/>
              </a:rPr>
              <a:t>ΓΕΝΙΚΗ ΓΡΑΜΜΑΤΕΙΑ ΙΘΑΓΕΝΕΙΑΣ</a:t>
            </a:r>
            <a:endParaRPr kumimoji="0"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endParaRPr>
          </a:p>
        </p:txBody>
      </p:sp>
    </p:spTree>
    <p:extLst>
      <p:ext uri="{BB962C8B-B14F-4D97-AF65-F5344CB8AC3E}">
        <p14:creationId xmlns:p14="http://schemas.microsoft.com/office/powerpoint/2010/main" val="201690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sp>
        <p:nvSpPr>
          <p:cNvPr id="124" name="Shape 124"/>
          <p:cNvSpPr/>
          <p:nvPr/>
        </p:nvSpPr>
        <p:spPr>
          <a:xfrm>
            <a:off x="355641" y="171110"/>
            <a:ext cx="11504666" cy="584519"/>
          </a:xfrm>
          <a:prstGeom prst="rect">
            <a:avLst/>
          </a:prstGeom>
          <a:solidFill>
            <a:srgbClr val="6D9CD3">
              <a:alpha val="62297"/>
            </a:srgbClr>
          </a:solidFill>
          <a:ln w="12700">
            <a:noFill/>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nSpc>
                <a:spcPct val="90000"/>
              </a:lnSpc>
              <a:defRPr sz="7700">
                <a:solidFill>
                  <a:srgbClr val="FFFFFF"/>
                </a:solidFill>
                <a:latin typeface="Neutraface 2 Disp Greek Titl"/>
                <a:ea typeface="Neutraface 2 Disp Greek Titl"/>
                <a:cs typeface="Neutraface 2 Disp Greek Titl"/>
                <a:sym typeface="Neutraface 2 Disp Greek Titl"/>
              </a:defRPr>
            </a:lvl1pPr>
          </a:lstStyle>
          <a:p>
            <a:pPr marL="0" marR="0" lvl="0" indent="0" algn="ctr" defTabSz="412750" rtl="0" eaLnBrk="1" fontAlgn="auto" latinLnBrk="0" hangingPunct="0">
              <a:lnSpc>
                <a:spcPct val="90000"/>
              </a:lnSpc>
              <a:spcBef>
                <a:spcPts val="0"/>
              </a:spcBef>
              <a:spcAft>
                <a:spcPts val="0"/>
              </a:spcAft>
              <a:buClrTx/>
              <a:buSzTx/>
              <a:buFontTx/>
              <a:buNone/>
              <a:tabLst/>
              <a:defRPr/>
            </a:pPr>
            <a:r>
              <a:rPr kumimoji="0" sz="3850" b="1" i="1" u="none" strike="noStrike" kern="0" cap="none" spc="0" normalizeH="0" baseline="0" noProof="0" dirty="0">
                <a:ln>
                  <a:noFill/>
                </a:ln>
                <a:solidFill>
                  <a:srgbClr val="FFFFFF"/>
                </a:solidFill>
                <a:effectLst/>
                <a:uLnTx/>
                <a:uFillTx/>
                <a:latin typeface="CeraGR-BoldItalic ☞" pitchFamily="2" charset="0"/>
                <a:sym typeface="Neutraface 2 Disp Greek Titl"/>
              </a:rPr>
              <a:t> </a:t>
            </a:r>
            <a:r>
              <a:rPr kumimoji="0" sz="3850"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utraface 2 Disp Greek Titl"/>
              </a:rPr>
              <a:t>ΑΠΟΛΟΓΙΣΜΟΣ 2019</a:t>
            </a:r>
            <a:r>
              <a:rPr kumimoji="0" lang="el-GR" sz="3850"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utraface 2 Disp Greek Titl"/>
              </a:rPr>
              <a:t> - 2023</a:t>
            </a:r>
            <a:endParaRPr kumimoji="0" sz="3850" b="1"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utraface 2 Disp Greek Titl"/>
            </a:endParaRPr>
          </a:p>
        </p:txBody>
      </p:sp>
      <p:grpSp>
        <p:nvGrpSpPr>
          <p:cNvPr id="128" name="Group 128"/>
          <p:cNvGrpSpPr/>
          <p:nvPr/>
        </p:nvGrpSpPr>
        <p:grpSpPr>
          <a:xfrm>
            <a:off x="2648264" y="990975"/>
            <a:ext cx="10029821" cy="1163267"/>
            <a:chOff x="-1681966" y="-134566"/>
            <a:chExt cx="20059640" cy="2326531"/>
          </a:xfrm>
        </p:grpSpPr>
        <p:sp>
          <p:nvSpPr>
            <p:cNvPr id="125" name="Shape 125"/>
            <p:cNvSpPr/>
            <p:nvPr/>
          </p:nvSpPr>
          <p:spPr>
            <a:xfrm>
              <a:off x="-1681966" y="-134566"/>
              <a:ext cx="2597836" cy="23265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90000"/>
                </a:lnSpc>
                <a:defRPr sz="25000">
                  <a:solidFill>
                    <a:srgbClr val="6D9CD3"/>
                  </a:solidFill>
                  <a:latin typeface="CeraGR-Black"/>
                  <a:ea typeface="CeraGR-Black"/>
                  <a:cs typeface="CeraGR-Black"/>
                  <a:sym typeface="CeraGR-Black"/>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sz="8000" b="0" i="0" u="none" strike="noStrike" kern="0" cap="none" spc="0" normalizeH="0" baseline="0" noProof="0" dirty="0">
                  <a:ln>
                    <a:noFill/>
                  </a:ln>
                  <a:solidFill>
                    <a:srgbClr val="6D9CD3"/>
                  </a:solidFill>
                  <a:effectLst/>
                  <a:uLnTx/>
                  <a:uFillTx/>
                  <a:latin typeface="CeraGR-Black"/>
                  <a:sym typeface="CeraGR-Black"/>
                </a:rPr>
                <a:t>1</a:t>
              </a:r>
              <a:r>
                <a:rPr kumimoji="0" lang="el-GR" sz="8000" b="0" i="0" u="none" strike="noStrike" kern="0" cap="none" spc="0" normalizeH="0" baseline="0" noProof="0" dirty="0">
                  <a:ln>
                    <a:noFill/>
                  </a:ln>
                  <a:solidFill>
                    <a:srgbClr val="6D9CD3"/>
                  </a:solidFill>
                  <a:effectLst/>
                  <a:uLnTx/>
                  <a:uFillTx/>
                  <a:latin typeface="CeraGR-Black"/>
                  <a:sym typeface="CeraGR-Black"/>
                </a:rPr>
                <a:t>.</a:t>
              </a:r>
              <a:endParaRPr kumimoji="0" sz="8000" b="0" i="0" u="none" strike="noStrike" kern="0" cap="none" spc="0" normalizeH="0" baseline="0" noProof="0" dirty="0">
                <a:ln>
                  <a:noFill/>
                </a:ln>
                <a:solidFill>
                  <a:srgbClr val="6D9CD3"/>
                </a:solidFill>
                <a:effectLst/>
                <a:uLnTx/>
                <a:uFillTx/>
                <a:latin typeface="CeraGR-Black"/>
                <a:sym typeface="CeraGR-Black"/>
              </a:endParaRPr>
            </a:p>
          </p:txBody>
        </p:sp>
        <p:sp>
          <p:nvSpPr>
            <p:cNvPr id="126" name="Shape 126"/>
            <p:cNvSpPr/>
            <p:nvPr/>
          </p:nvSpPr>
          <p:spPr>
            <a:xfrm>
              <a:off x="915870" y="782891"/>
              <a:ext cx="15202141" cy="9896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80000"/>
                </a:lnSpc>
                <a:defRPr sz="9000">
                  <a:solidFill>
                    <a:srgbClr val="FFFFFF"/>
                  </a:solidFill>
                  <a:latin typeface="CeraGR-BoldItalic"/>
                  <a:ea typeface="CeraGR-BoldItalic"/>
                  <a:cs typeface="CeraGR-BoldItalic"/>
                  <a:sym typeface="CeraGR-BoldItalic"/>
                </a:defRPr>
              </a:lvl1pPr>
            </a:lstStyle>
            <a:p>
              <a:pPr marL="0" marR="0" lvl="0" indent="0" algn="l" defTabSz="412750" rtl="0" eaLnBrk="1" fontAlgn="auto" latinLnBrk="0" hangingPunct="0">
                <a:lnSpc>
                  <a:spcPct val="80000"/>
                </a:lnSpc>
                <a:spcBef>
                  <a:spcPts val="0"/>
                </a:spcBef>
                <a:spcAft>
                  <a:spcPts val="0"/>
                </a:spcAft>
                <a:buClrTx/>
                <a:buSzTx/>
                <a:buFontTx/>
                <a:buNone/>
                <a:tabLst/>
                <a:defRPr/>
              </a:pPr>
              <a:endParaRPr kumimoji="0" sz="3600" b="0"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sym typeface="CeraGR-Light"/>
              </a:endParaRPr>
            </a:p>
          </p:txBody>
        </p:sp>
        <p:sp>
          <p:nvSpPr>
            <p:cNvPr id="127" name="Shape 127"/>
            <p:cNvSpPr/>
            <p:nvPr/>
          </p:nvSpPr>
          <p:spPr>
            <a:xfrm>
              <a:off x="-41376" y="1108140"/>
              <a:ext cx="18419050" cy="7673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90000"/>
                </a:lnSpc>
                <a:defRPr>
                  <a:solidFill>
                    <a:srgbClr val="6D9CD3"/>
                  </a:solidFill>
                  <a:latin typeface="CeraGR-Light"/>
                  <a:ea typeface="CeraGR-Light"/>
                  <a:cs typeface="CeraGR-Light"/>
                  <a:sym typeface="CeraGR-Light"/>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Italic"/>
                </a:rPr>
                <a:t>ΓΕΝΙΚΗ ΓΡΑΜΜΑΤΕΙΑ ΕΣΩΤΕΡΙΚΩΝ ΚΑΙ ΟΡΓΑΝΩΣΗΣ </a:t>
              </a:r>
              <a:endParaRPr kumimoji="0"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Italic"/>
              </a:endParaRPr>
            </a:p>
          </p:txBody>
        </p:sp>
      </p:grpSp>
      <p:sp>
        <p:nvSpPr>
          <p:cNvPr id="129" name="Shape 129"/>
          <p:cNvSpPr/>
          <p:nvPr/>
        </p:nvSpPr>
        <p:spPr>
          <a:xfrm>
            <a:off x="2505188" y="2280033"/>
            <a:ext cx="1441994" cy="1638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algn="l">
              <a:lnSpc>
                <a:spcPct val="90000"/>
              </a:lnSpc>
              <a:defRPr sz="25000">
                <a:solidFill>
                  <a:srgbClr val="6D9CD3"/>
                </a:solidFill>
                <a:latin typeface="CeraGR-Black"/>
                <a:ea typeface="CeraGR-Black"/>
                <a:cs typeface="CeraGR-Black"/>
                <a:sym typeface="CeraGR-Black"/>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8000" b="0" i="0" u="none" strike="noStrike" kern="0" cap="none" spc="0" normalizeH="0" baseline="0" noProof="0" dirty="0">
                <a:ln>
                  <a:noFill/>
                </a:ln>
                <a:solidFill>
                  <a:srgbClr val="6D9CD3"/>
                </a:solidFill>
                <a:effectLst/>
                <a:uLnTx/>
                <a:uFillTx/>
                <a:latin typeface="CeraGR-Black"/>
                <a:sym typeface="CeraGR-Black"/>
              </a:rPr>
              <a:t>2.</a:t>
            </a:r>
            <a:endParaRPr kumimoji="0" sz="8000" b="0" i="0" u="none" strike="noStrike" kern="0" cap="none" spc="0" normalizeH="0" baseline="0" noProof="0" dirty="0">
              <a:ln>
                <a:noFill/>
              </a:ln>
              <a:solidFill>
                <a:srgbClr val="6D9CD3"/>
              </a:solidFill>
              <a:effectLst/>
              <a:uLnTx/>
              <a:uFillTx/>
              <a:latin typeface="CeraGR-Black"/>
              <a:sym typeface="CeraGR-Black"/>
            </a:endParaRPr>
          </a:p>
        </p:txBody>
      </p:sp>
      <p:sp>
        <p:nvSpPr>
          <p:cNvPr id="133" name="Shape 133"/>
          <p:cNvSpPr/>
          <p:nvPr/>
        </p:nvSpPr>
        <p:spPr>
          <a:xfrm>
            <a:off x="2578183" y="3793835"/>
            <a:ext cx="1780753" cy="11632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90000"/>
              </a:lnSpc>
              <a:defRPr sz="25000" spc="-1500">
                <a:solidFill>
                  <a:srgbClr val="6D9CD3"/>
                </a:solidFill>
                <a:latin typeface="CeraGR-Black"/>
                <a:ea typeface="CeraGR-Black"/>
                <a:cs typeface="CeraGR-Black"/>
                <a:sym typeface="CeraGR-Black"/>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lang="el-GR" sz="8000" kern="0" spc="0" dirty="0"/>
              <a:t>3</a:t>
            </a:r>
            <a:r>
              <a:rPr kumimoji="0" lang="el-GR" sz="8000" b="0" i="0" u="none" strike="noStrike" kern="0" cap="none" spc="0" normalizeH="0" baseline="0" noProof="0" dirty="0">
                <a:ln>
                  <a:noFill/>
                </a:ln>
                <a:solidFill>
                  <a:srgbClr val="6D9CD3"/>
                </a:solidFill>
                <a:effectLst/>
                <a:uLnTx/>
                <a:uFillTx/>
                <a:latin typeface="CeraGR-Black"/>
                <a:sym typeface="CeraGR-Black"/>
              </a:rPr>
              <a:t>.</a:t>
            </a:r>
            <a:endParaRPr kumimoji="0" sz="8000" b="0" i="0" u="none" strike="noStrike" kern="0" cap="none" spc="0" normalizeH="0" baseline="0" noProof="0" dirty="0">
              <a:ln>
                <a:noFill/>
              </a:ln>
              <a:solidFill>
                <a:srgbClr val="6D9CD3"/>
              </a:solidFill>
              <a:effectLst/>
              <a:uLnTx/>
              <a:uFillTx/>
              <a:latin typeface="CeraGR-Black"/>
              <a:sym typeface="CeraGR-Black"/>
            </a:endParaRPr>
          </a:p>
        </p:txBody>
      </p:sp>
      <p:sp>
        <p:nvSpPr>
          <p:cNvPr id="6" name="Shape 127">
            <a:extLst>
              <a:ext uri="{FF2B5EF4-FFF2-40B4-BE49-F238E27FC236}">
                <a16:creationId xmlns:a16="http://schemas.microsoft.com/office/drawing/2014/main" id="{EFC83563-8E16-D199-52F4-4FCA6EEB9E81}"/>
              </a:ext>
            </a:extLst>
          </p:cNvPr>
          <p:cNvSpPr/>
          <p:nvPr/>
        </p:nvSpPr>
        <p:spPr>
          <a:xfrm>
            <a:off x="3468559" y="3099136"/>
            <a:ext cx="8032905" cy="3836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90000"/>
              </a:lnSpc>
              <a:defRPr>
                <a:solidFill>
                  <a:srgbClr val="6D9CD3"/>
                </a:solidFill>
                <a:latin typeface="CeraGR-Light"/>
                <a:ea typeface="CeraGR-Light"/>
                <a:cs typeface="CeraGR-Light"/>
                <a:sym typeface="CeraGR-Light"/>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Light"/>
              </a:rPr>
              <a:t>ΓΕΝΙΚΗ ΓΡΑΜΜΑΤΕΙΑ ΙΘΑΓΕΝΕΙΑΣ </a:t>
            </a:r>
            <a:endParaRPr kumimoji="0"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Light"/>
            </a:endParaRPr>
          </a:p>
        </p:txBody>
      </p:sp>
      <p:sp>
        <p:nvSpPr>
          <p:cNvPr id="8" name="Shape 127">
            <a:extLst>
              <a:ext uri="{FF2B5EF4-FFF2-40B4-BE49-F238E27FC236}">
                <a16:creationId xmlns:a16="http://schemas.microsoft.com/office/drawing/2014/main" id="{FC022C99-2699-5F20-C050-C3463F760A8C}"/>
              </a:ext>
            </a:extLst>
          </p:cNvPr>
          <p:cNvSpPr/>
          <p:nvPr/>
        </p:nvSpPr>
        <p:spPr>
          <a:xfrm>
            <a:off x="3468558" y="4375348"/>
            <a:ext cx="8032905" cy="3836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90000"/>
              </a:lnSpc>
              <a:defRPr>
                <a:solidFill>
                  <a:srgbClr val="6D9CD3"/>
                </a:solidFill>
                <a:latin typeface="CeraGR-Light"/>
                <a:ea typeface="CeraGR-Light"/>
                <a:cs typeface="CeraGR-Light"/>
                <a:sym typeface="CeraGR-Light"/>
              </a:defRPr>
            </a:lvl1pPr>
          </a:lstStyle>
          <a:p>
            <a:pPr marL="0" marR="0" lvl="0" indent="0" defTabSz="412750" rtl="0" eaLnBrk="1" fontAlgn="auto" latinLnBrk="0" hangingPunct="0">
              <a:lnSpc>
                <a:spcPct val="90000"/>
              </a:lnSpc>
              <a:spcBef>
                <a:spcPts val="0"/>
              </a:spcBef>
              <a:spcAft>
                <a:spcPts val="0"/>
              </a:spcAft>
              <a:buClrTx/>
              <a:buSzTx/>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Light"/>
              </a:rPr>
              <a:t>ΓΕΝΙΚΗ ΓΡΑΜΜΑΤΕΙΑ ΑΝΘΡΩΠΙΝΟΥ ΔΥΝΑΜΙΚΟΥ </a:t>
            </a:r>
            <a:endParaRPr kumimoji="0"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Light"/>
            </a:endParaRPr>
          </a:p>
        </p:txBody>
      </p:sp>
      <p:sp>
        <p:nvSpPr>
          <p:cNvPr id="10" name="Shape 129">
            <a:extLst>
              <a:ext uri="{FF2B5EF4-FFF2-40B4-BE49-F238E27FC236}">
                <a16:creationId xmlns:a16="http://schemas.microsoft.com/office/drawing/2014/main" id="{B6CDE98F-2B1A-70C8-38EB-9C23D052B2F5}"/>
              </a:ext>
            </a:extLst>
          </p:cNvPr>
          <p:cNvSpPr/>
          <p:nvPr/>
        </p:nvSpPr>
        <p:spPr>
          <a:xfrm>
            <a:off x="2540447" y="5030515"/>
            <a:ext cx="1514552" cy="1638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noAutofit/>
          </a:bodyPr>
          <a:lstStyle>
            <a:lvl1pPr algn="l">
              <a:lnSpc>
                <a:spcPct val="90000"/>
              </a:lnSpc>
              <a:defRPr sz="25000">
                <a:solidFill>
                  <a:srgbClr val="6D9CD3"/>
                </a:solidFill>
                <a:latin typeface="CeraGR-Black"/>
                <a:ea typeface="CeraGR-Black"/>
                <a:cs typeface="CeraGR-Black"/>
                <a:sym typeface="CeraGR-Black"/>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8000" b="0" i="0" u="none" strike="noStrike" kern="0" cap="none" spc="0" normalizeH="0" baseline="0" noProof="0" dirty="0">
                <a:ln>
                  <a:noFill/>
                </a:ln>
                <a:solidFill>
                  <a:srgbClr val="6D9CD3"/>
                </a:solidFill>
                <a:effectLst/>
                <a:uLnTx/>
                <a:uFillTx/>
                <a:latin typeface="CeraGR-Black"/>
                <a:sym typeface="CeraGR-Black"/>
              </a:rPr>
              <a:t>4.</a:t>
            </a:r>
            <a:endParaRPr kumimoji="0" sz="8000" b="0" i="0" u="none" strike="noStrike" kern="0" cap="none" spc="0" normalizeH="0" baseline="0" noProof="0" dirty="0">
              <a:ln>
                <a:noFill/>
              </a:ln>
              <a:solidFill>
                <a:srgbClr val="6D9CD3"/>
              </a:solidFill>
              <a:effectLst/>
              <a:uLnTx/>
              <a:uFillTx/>
              <a:latin typeface="CeraGR-Black"/>
              <a:sym typeface="CeraGR-Black"/>
            </a:endParaRPr>
          </a:p>
        </p:txBody>
      </p:sp>
      <p:sp>
        <p:nvSpPr>
          <p:cNvPr id="13" name="Shape 127">
            <a:extLst>
              <a:ext uri="{FF2B5EF4-FFF2-40B4-BE49-F238E27FC236}">
                <a16:creationId xmlns:a16="http://schemas.microsoft.com/office/drawing/2014/main" id="{A1477165-B645-BE7F-8C93-2B0F21C4823A}"/>
              </a:ext>
            </a:extLst>
          </p:cNvPr>
          <p:cNvSpPr/>
          <p:nvPr/>
        </p:nvSpPr>
        <p:spPr>
          <a:xfrm>
            <a:off x="3468558" y="5491571"/>
            <a:ext cx="8032905" cy="7160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l">
              <a:lnSpc>
                <a:spcPct val="90000"/>
              </a:lnSpc>
              <a:defRPr>
                <a:solidFill>
                  <a:srgbClr val="6D9CD3"/>
                </a:solidFill>
                <a:latin typeface="CeraGR-Light"/>
                <a:ea typeface="CeraGR-Light"/>
                <a:cs typeface="CeraGR-Light"/>
                <a:sym typeface="CeraGR-Light"/>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Light"/>
              </a:rPr>
              <a:t>ΕΘΝΙΚΟ ΚΕΝΤΡΟ ΔΗΜΟΣΙΑΣ ΔΙΟΙΚΗΣΗΣ ΚΑΙ ΑΥΤΟΔΙΟΙΚΗΣΗΣ (ΕΚΔΔΑ)</a:t>
            </a:r>
            <a:endParaRPr kumimoji="0" sz="2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Light"/>
            </a:endParaRPr>
          </a:p>
        </p:txBody>
      </p:sp>
    </p:spTree>
    <p:extLst>
      <p:ext uri="{BB962C8B-B14F-4D97-AF65-F5344CB8AC3E}">
        <p14:creationId xmlns:p14="http://schemas.microsoft.com/office/powerpoint/2010/main" val="9959903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11151" y="60448"/>
            <a:ext cx="12689182" cy="6297621"/>
            <a:chOff x="878902" y="120896"/>
            <a:chExt cx="25378363" cy="12595242"/>
          </a:xfrm>
        </p:grpSpPr>
        <p:sp>
          <p:nvSpPr>
            <p:cNvPr id="157" name="Shape 157"/>
            <p:cNvSpPr/>
            <p:nvPr/>
          </p:nvSpPr>
          <p:spPr>
            <a:xfrm>
              <a:off x="8717534" y="1189820"/>
              <a:ext cx="17539731" cy="908966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el-GR" sz="5400" b="1" kern="0" dirty="0">
                  <a:solidFill>
                    <a:srgbClr val="6D9CD3"/>
                  </a:solidFill>
                  <a:latin typeface="Arial" panose="020B0604020202020204" pitchFamily="34" charset="0"/>
                  <a:cs typeface="Arial" panose="020B0604020202020204" pitchFamily="34" charset="0"/>
                </a:rPr>
                <a:t>ΓΕΝΙΚΗ </a:t>
              </a:r>
              <a:endParaRPr lang="en-US" sz="5400" b="1" kern="0" dirty="0">
                <a:solidFill>
                  <a:srgbClr val="6D9CD3"/>
                </a:solidFill>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lang="el-GR" sz="5400" b="1" kern="0" dirty="0">
                  <a:solidFill>
                    <a:srgbClr val="6D9CD3"/>
                  </a:solidFill>
                  <a:latin typeface="Arial" panose="020B0604020202020204" pitchFamily="34" charset="0"/>
                  <a:cs typeface="Arial" panose="020B0604020202020204" pitchFamily="34" charset="0"/>
                </a:rPr>
                <a:t>ΓΡΑΜΜΑΤΕΙΑ </a:t>
              </a:r>
              <a:endParaRPr lang="en-US" sz="5400" b="1" kern="0" dirty="0">
                <a:solidFill>
                  <a:srgbClr val="6D9CD3"/>
                </a:solidFill>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lang="el-GR" sz="5400" b="1" kern="0" dirty="0">
                  <a:solidFill>
                    <a:srgbClr val="6D9CD3"/>
                  </a:solidFill>
                  <a:latin typeface="Arial" panose="020B0604020202020204" pitchFamily="34" charset="0"/>
                  <a:cs typeface="Arial" panose="020B0604020202020204" pitchFamily="34" charset="0"/>
                </a:rPr>
                <a:t>ΑΝΘΡΩΠΙΝΟΥ </a:t>
              </a:r>
              <a:endParaRPr lang="en-US" sz="5400" b="1" kern="0" dirty="0">
                <a:solidFill>
                  <a:srgbClr val="6D9CD3"/>
                </a:solidFill>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lang="el-GR" sz="5400" b="1" kern="0" dirty="0">
                  <a:solidFill>
                    <a:srgbClr val="6D9CD3"/>
                  </a:solidFill>
                  <a:latin typeface="Arial" panose="020B0604020202020204" pitchFamily="34" charset="0"/>
                  <a:cs typeface="Arial" panose="020B0604020202020204" pitchFamily="34" charset="0"/>
                </a:rPr>
                <a:t>ΔΥΝΑΜΙΚΟΥ</a:t>
              </a:r>
              <a:endParaRPr lang="en-US" sz="5400" b="1" kern="0" dirty="0">
                <a:solidFill>
                  <a:srgbClr val="6D9CD3"/>
                </a:solidFill>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9" name="Shape 159"/>
            <p:cNvSpPr/>
            <p:nvPr/>
          </p:nvSpPr>
          <p:spPr>
            <a:xfrm>
              <a:off x="878902" y="120896"/>
              <a:ext cx="7590330" cy="1259524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n-US" sz="45100" b="0" i="0" u="none" strike="noStrike" kern="0" cap="none" spc="0" normalizeH="0" baseline="0" noProof="0" dirty="0">
                  <a:ln>
                    <a:noFill/>
                  </a:ln>
                  <a:solidFill>
                    <a:srgbClr val="527399"/>
                  </a:solidFill>
                  <a:effectLst/>
                  <a:uLnTx/>
                  <a:uFillTx/>
                  <a:latin typeface="Arial Black" panose="020B0A04020102020204" pitchFamily="34" charset="0"/>
                  <a:sym typeface="CeraGR-Bold"/>
                </a:rPr>
                <a:t>3</a:t>
              </a:r>
              <a:endParaRPr kumimoji="0" sz="45100" b="0" i="0" u="none" strike="noStrike" kern="0" cap="none" spc="0" normalizeH="0" baseline="0" noProof="0" dirty="0">
                <a:ln>
                  <a:noFill/>
                </a:ln>
                <a:solidFill>
                  <a:srgbClr val="527399"/>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grpSp>
        <p:nvGrpSpPr>
          <p:cNvPr id="5" name="Group 307">
            <a:extLst>
              <a:ext uri="{FF2B5EF4-FFF2-40B4-BE49-F238E27FC236}">
                <a16:creationId xmlns:a16="http://schemas.microsoft.com/office/drawing/2014/main" id="{8C3EA585-055B-6887-AC1C-00CB2415F53B}"/>
              </a:ext>
            </a:extLst>
          </p:cNvPr>
          <p:cNvGrpSpPr/>
          <p:nvPr/>
        </p:nvGrpSpPr>
        <p:grpSpPr>
          <a:xfrm>
            <a:off x="4407867" y="3891561"/>
            <a:ext cx="8373087" cy="943016"/>
            <a:chOff x="1503683" y="-1302077"/>
            <a:chExt cx="9656813" cy="1529953"/>
          </a:xfrm>
        </p:grpSpPr>
        <p:sp>
          <p:nvSpPr>
            <p:cNvPr id="6" name="Shape 303">
              <a:extLst>
                <a:ext uri="{FF2B5EF4-FFF2-40B4-BE49-F238E27FC236}">
                  <a16:creationId xmlns:a16="http://schemas.microsoft.com/office/drawing/2014/main" id="{1E7E248C-FBFE-554F-D2BE-7DEE6EDA1FE5}"/>
                </a:ext>
              </a:extLst>
            </p:cNvPr>
            <p:cNvSpPr/>
            <p:nvPr/>
          </p:nvSpPr>
          <p:spPr>
            <a:xfrm>
              <a:off x="1503683" y="-1086789"/>
              <a:ext cx="9337863"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7" name="Shape 304">
              <a:extLst>
                <a:ext uri="{FF2B5EF4-FFF2-40B4-BE49-F238E27FC236}">
                  <a16:creationId xmlns:a16="http://schemas.microsoft.com/office/drawing/2014/main" id="{8B674C8A-04E8-8682-205F-58987EBCBABE}"/>
                </a:ext>
              </a:extLst>
            </p:cNvPr>
            <p:cNvSpPr/>
            <p:nvPr/>
          </p:nvSpPr>
          <p:spPr>
            <a:xfrm>
              <a:off x="1591566" y="-1302077"/>
              <a:ext cx="9568930" cy="152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lang="el-GR" sz="2800" dirty="0">
                  <a:solidFill>
                    <a:srgbClr val="FFFFFF"/>
                  </a:solidFill>
                  <a:latin typeface="Arial Black" panose="020B0A04020102020204" pitchFamily="34" charset="0"/>
                  <a:sym typeface="CeraGR-Bold"/>
                </a:rPr>
                <a:t>Ε</a:t>
              </a:r>
              <a:r>
                <a:rPr kumimoji="0" lang="el-GR" sz="28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ΝΑ ΚΡΑΤΟΣ ΓΙΑ ΤΟΝ ΠΟΛΙΤΗ</a:t>
              </a:r>
              <a:endParaRPr kumimoji="0" lang="el-GR" sz="1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grpSp>
      <p:sp>
        <p:nvSpPr>
          <p:cNvPr id="9" name="TextBox 8">
            <a:extLst>
              <a:ext uri="{FF2B5EF4-FFF2-40B4-BE49-F238E27FC236}">
                <a16:creationId xmlns:a16="http://schemas.microsoft.com/office/drawing/2014/main" id="{E8CE89E8-99E2-4190-3BC3-28065F238992}"/>
              </a:ext>
            </a:extLst>
          </p:cNvPr>
          <p:cNvSpPr txBox="1"/>
          <p:nvPr/>
        </p:nvSpPr>
        <p:spPr>
          <a:xfrm>
            <a:off x="4406316" y="4700394"/>
            <a:ext cx="80518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2019 - 2027</a:t>
            </a:r>
            <a:r>
              <a:rPr kumimoji="0" lang="el-GR" sz="1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endParaRPr kumimoji="0" lang="en-US" sz="1800" b="0" i="0" u="none" strike="noStrike" kern="1200" cap="none" spc="0" normalizeH="0" baseline="0" noProof="0" dirty="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1179508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sp>
        <p:nvSpPr>
          <p:cNvPr id="3" name="TextBox 2">
            <a:extLst>
              <a:ext uri="{FF2B5EF4-FFF2-40B4-BE49-F238E27FC236}">
                <a16:creationId xmlns:a16="http://schemas.microsoft.com/office/drawing/2014/main" id="{3A379538-6070-B0AC-7CAA-79F2C90FB528}"/>
              </a:ext>
            </a:extLst>
          </p:cNvPr>
          <p:cNvSpPr txBox="1"/>
          <p:nvPr/>
        </p:nvSpPr>
        <p:spPr>
          <a:xfrm>
            <a:off x="618513" y="3057177"/>
            <a:ext cx="6199414"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Αξιοκρατικό</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Ευέλικτο</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Δίπλα στον πολίτη</a:t>
            </a:r>
            <a:endParaRPr kumimoji="0" lang="en-US" sz="2800" b="0" i="0" u="none" strike="noStrike" kern="1200" cap="none" spc="0" normalizeH="0" baseline="0" noProof="0" dirty="0">
              <a:ln>
                <a:noFill/>
              </a:ln>
              <a:solidFill>
                <a:srgbClr val="000000"/>
              </a:solidFill>
              <a:effectLst/>
              <a:uLnTx/>
              <a:uFillTx/>
              <a:latin typeface="Helvetica"/>
              <a:cs typeface="Helvetica"/>
            </a:endParaRPr>
          </a:p>
        </p:txBody>
      </p:sp>
      <p:sp>
        <p:nvSpPr>
          <p:cNvPr id="5" name="TextBox 4">
            <a:extLst>
              <a:ext uri="{FF2B5EF4-FFF2-40B4-BE49-F238E27FC236}">
                <a16:creationId xmlns:a16="http://schemas.microsoft.com/office/drawing/2014/main" id="{2757857C-637A-9745-932E-AECEAE6460D3}"/>
              </a:ext>
            </a:extLst>
          </p:cNvPr>
          <p:cNvSpPr txBox="1"/>
          <p:nvPr/>
        </p:nvSpPr>
        <p:spPr>
          <a:xfrm>
            <a:off x="618513" y="2439427"/>
            <a:ext cx="619941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Εργαστήκαμε για ένα κράτος: </a:t>
            </a:r>
            <a:endParaRPr kumimoji="0" lang="el-GR"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sym typeface="CeraGR-Bold"/>
            </a:endParaRPr>
          </a:p>
        </p:txBody>
      </p:sp>
      <p:grpSp>
        <p:nvGrpSpPr>
          <p:cNvPr id="6" name="Group 307">
            <a:extLst>
              <a:ext uri="{FF2B5EF4-FFF2-40B4-BE49-F238E27FC236}">
                <a16:creationId xmlns:a16="http://schemas.microsoft.com/office/drawing/2014/main" id="{22697C8A-6A74-430C-D14E-AB112CD5EF42}"/>
              </a:ext>
            </a:extLst>
          </p:cNvPr>
          <p:cNvGrpSpPr/>
          <p:nvPr/>
        </p:nvGrpSpPr>
        <p:grpSpPr>
          <a:xfrm>
            <a:off x="618959" y="1401881"/>
            <a:ext cx="9038338" cy="943016"/>
            <a:chOff x="1503683" y="-1302077"/>
            <a:chExt cx="10424058" cy="1529953"/>
          </a:xfrm>
        </p:grpSpPr>
        <p:sp>
          <p:nvSpPr>
            <p:cNvPr id="7" name="Shape 303">
              <a:extLst>
                <a:ext uri="{FF2B5EF4-FFF2-40B4-BE49-F238E27FC236}">
                  <a16:creationId xmlns:a16="http://schemas.microsoft.com/office/drawing/2014/main" id="{A9A98328-7F88-BC75-7B7D-6A09C589C1FE}"/>
                </a:ext>
              </a:extLst>
            </p:cNvPr>
            <p:cNvSpPr/>
            <p:nvPr/>
          </p:nvSpPr>
          <p:spPr>
            <a:xfrm>
              <a:off x="1503683" y="-1086789"/>
              <a:ext cx="8836061"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8" name="Shape 304">
              <a:extLst>
                <a:ext uri="{FF2B5EF4-FFF2-40B4-BE49-F238E27FC236}">
                  <a16:creationId xmlns:a16="http://schemas.microsoft.com/office/drawing/2014/main" id="{FF826CC1-75FF-2EAC-BEC6-DE8BCAB86C70}"/>
                </a:ext>
              </a:extLst>
            </p:cNvPr>
            <p:cNvSpPr/>
            <p:nvPr/>
          </p:nvSpPr>
          <p:spPr>
            <a:xfrm>
              <a:off x="1591566" y="-1302077"/>
              <a:ext cx="10336175"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n-US"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4 </a:t>
              </a: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ΧΡΟΝΙΑ ΠΕΤΥΧΑΜΕ ΠΟΛΛΑ</a:t>
              </a:r>
            </a:p>
          </p:txBody>
        </p:sp>
      </p:grpSp>
    </p:spTree>
    <p:extLst>
      <p:ext uri="{BB962C8B-B14F-4D97-AF65-F5344CB8AC3E}">
        <p14:creationId xmlns:p14="http://schemas.microsoft.com/office/powerpoint/2010/main" val="31693565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7">
            <a:extLst>
              <a:ext uri="{FF2B5EF4-FFF2-40B4-BE49-F238E27FC236}">
                <a16:creationId xmlns:a16="http://schemas.microsoft.com/office/drawing/2014/main" id="{C81DF8F1-7495-1BEE-65AF-AD1D9AD2CE9A}"/>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45436"/>
            <a:ext cx="9198429" cy="969518"/>
            <a:chOff x="1319048" y="-1345076"/>
            <a:chExt cx="10608693" cy="1572952"/>
          </a:xfrm>
        </p:grpSpPr>
        <p:sp>
          <p:nvSpPr>
            <p:cNvPr id="12" name="Shape 303">
              <a:extLst>
                <a:ext uri="{FF2B5EF4-FFF2-40B4-BE49-F238E27FC236}">
                  <a16:creationId xmlns:a16="http://schemas.microsoft.com/office/drawing/2014/main" id="{639416D1-70DE-3931-A7E8-336C4FA1B8DF}"/>
                </a:ext>
              </a:extLst>
            </p:cNvPr>
            <p:cNvSpPr/>
            <p:nvPr/>
          </p:nvSpPr>
          <p:spPr>
            <a:xfrm>
              <a:off x="1503683" y="-1345076"/>
              <a:ext cx="10336175" cy="1550477"/>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Η ΕΙΚΟΝΑ ΤΟΥ ΑΝΘΡΩΠΙΝΟΥ ΔΥΝΑΜΙΚΟΥ </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ΤΟΥ ΔΗΜΟΣΙΟΥ ΤΟΜΕΑ</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grpSp>
      <p:sp>
        <p:nvSpPr>
          <p:cNvPr id="6" name="Shape 124">
            <a:extLst>
              <a:ext uri="{FF2B5EF4-FFF2-40B4-BE49-F238E27FC236}">
                <a16:creationId xmlns:a16="http://schemas.microsoft.com/office/drawing/2014/main" id="{5A1CEF6B-7823-99EF-A752-0230E453B5E3}"/>
              </a:ext>
            </a:extLst>
          </p:cNvPr>
          <p:cNvSpPr/>
          <p:nvPr/>
        </p:nvSpPr>
        <p:spPr>
          <a:xfrm>
            <a:off x="4958081" y="6186500"/>
            <a:ext cx="7233920" cy="8463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Διάγρ</a:t>
            </a:r>
            <a:r>
              <a:rPr kumimoji="0" lang="en-US" alt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αμμα 1: Τακτικό Προσωπικό του Δημοσίου</a:t>
            </a:r>
            <a:endParaRPr kumimoji="0" lang="en-US" altLang="en-US" sz="14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eraGR-Light"/>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Πηγή</a:t>
            </a:r>
            <a:r>
              <a:rPr kumimoji="0" lang="en-US" altLang="en-US" sz="18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r>
              <a:rPr kumimoji="0" lang="en-US" altLang="en-US" sz="18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hlinkClick r:id="rId3">
                  <a:extLst>
                    <a:ext uri="{A12FA001-AC4F-418D-AE19-62706E023703}">
                      <ahyp:hlinkClr xmlns:ahyp="http://schemas.microsoft.com/office/drawing/2018/hyperlinkcolor" val="tx"/>
                    </a:ext>
                  </a:extLst>
                </a:hlinkClick>
              </a:rPr>
              <a:t>www.apografi.gov.gr</a:t>
            </a:r>
            <a:r>
              <a:rPr kumimoji="0" lang="en-US" altLang="en-US" sz="18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endParaRPr kumimoji="0" lang="en-US" altLang="en-US" sz="4000" b="0" i="0"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eraGR-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l-GR" sz="1500" b="0" i="1"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eraGR-Bold"/>
            </a:endParaRPr>
          </a:p>
        </p:txBody>
      </p:sp>
      <p:pic>
        <p:nvPicPr>
          <p:cNvPr id="9" name="Picture 2" descr="Chart, pie chart&#10;&#10;Description automatically generated">
            <a:extLst>
              <a:ext uri="{FF2B5EF4-FFF2-40B4-BE49-F238E27FC236}">
                <a16:creationId xmlns:a16="http://schemas.microsoft.com/office/drawing/2014/main" id="{EDFA5043-D252-62B8-9789-53C6F72A7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876" y="2215717"/>
            <a:ext cx="3887397" cy="324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D0696AD9-9884-2DFE-3B20-F952AEC4CA9D}"/>
              </a:ext>
            </a:extLst>
          </p:cNvPr>
          <p:cNvSpPr txBox="1"/>
          <p:nvPr/>
        </p:nvSpPr>
        <p:spPr>
          <a:xfrm>
            <a:off x="5692931" y="2215717"/>
            <a:ext cx="4842193"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alt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Στις 31 Δεκεμβρίου 2022, στο Μητρώο Ανθρώπινου Δυναμικού του Ελληνικού Δημοσίου (Απογραφή) το τακτικό προσωπικό, δηλαδή οι μόνιμοι υπάλληλοι και υπάλληλοι ιδιωτικού δικαίου αορίστου χρόνου, ανέρχονται σε 599.587 άτομα.</a:t>
            </a:r>
            <a:endParaRPr kumimoji="0" lang="en-US" altLang="en-US" sz="1000" b="0" i="0" u="none" strike="noStrike" kern="1200" cap="none" spc="0" normalizeH="0" baseline="0" noProof="0" dirty="0">
              <a:ln>
                <a:noFill/>
              </a:ln>
              <a:solidFill>
                <a:srgbClr val="527399"/>
              </a:solidFill>
              <a:effectLst/>
              <a:uLnTx/>
              <a:uFillTx/>
              <a:latin typeface="Arial" panose="020B0604020202020204" pitchFamily="34" charset="0"/>
              <a:cs typeface="Helvetica"/>
            </a:endParaRPr>
          </a:p>
        </p:txBody>
      </p:sp>
    </p:spTree>
    <p:extLst>
      <p:ext uri="{BB962C8B-B14F-4D97-AF65-F5344CB8AC3E}">
        <p14:creationId xmlns:p14="http://schemas.microsoft.com/office/powerpoint/2010/main" val="2105172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7">
            <a:extLst>
              <a:ext uri="{FF2B5EF4-FFF2-40B4-BE49-F238E27FC236}">
                <a16:creationId xmlns:a16="http://schemas.microsoft.com/office/drawing/2014/main" id="{C8D107F4-080A-658B-2C9B-65180F3ABDEA}"/>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45436"/>
            <a:ext cx="9198429" cy="969518"/>
            <a:chOff x="1319048" y="-1345076"/>
            <a:chExt cx="10608693" cy="1572952"/>
          </a:xfrm>
        </p:grpSpPr>
        <p:sp>
          <p:nvSpPr>
            <p:cNvPr id="12" name="Shape 303">
              <a:extLst>
                <a:ext uri="{FF2B5EF4-FFF2-40B4-BE49-F238E27FC236}">
                  <a16:creationId xmlns:a16="http://schemas.microsoft.com/office/drawing/2014/main" id="{639416D1-70DE-3931-A7E8-336C4FA1B8DF}"/>
                </a:ext>
              </a:extLst>
            </p:cNvPr>
            <p:cNvSpPr/>
            <p:nvPr/>
          </p:nvSpPr>
          <p:spPr>
            <a:xfrm>
              <a:off x="1503683" y="-1345076"/>
              <a:ext cx="10336175" cy="1550477"/>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Η ΕΙΚΟΝΑ ΤΟΥ ΑΝΘΡΩΠΙΝΟΥ ΔΥΝΑΜΙΚΟΥ </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ΤΟΥ ΔΗΜΟΣΙΟΥ ΤΟΜΕΑ</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grpSp>
      <p:sp>
        <p:nvSpPr>
          <p:cNvPr id="6" name="Shape 124">
            <a:extLst>
              <a:ext uri="{FF2B5EF4-FFF2-40B4-BE49-F238E27FC236}">
                <a16:creationId xmlns:a16="http://schemas.microsoft.com/office/drawing/2014/main" id="{5A1CEF6B-7823-99EF-A752-0230E453B5E3}"/>
              </a:ext>
            </a:extLst>
          </p:cNvPr>
          <p:cNvSpPr/>
          <p:nvPr/>
        </p:nvSpPr>
        <p:spPr>
          <a:xfrm>
            <a:off x="4398380" y="6186500"/>
            <a:ext cx="779362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Διάγρ</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αμμα 2:  Εξέλιξη του αριθμού του τακτικού προσωπικού του Δημοσίου (2009-2022)</a:t>
            </a: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Πηγή</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r>
              <a:rPr kumimoji="0" lang="en-US" sz="1600" b="0" i="1" u="sng"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hlinkClick r:id="rId3">
                  <a:extLst>
                    <a:ext uri="{A12FA001-AC4F-418D-AE19-62706E023703}">
                      <ahyp:hlinkClr xmlns:ahyp="http://schemas.microsoft.com/office/drawing/2018/hyperlinkcolor" val="tx"/>
                    </a:ext>
                  </a:extLst>
                </a:hlinkClick>
              </a:rPr>
              <a:t>www.apografi.gov.gr</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p:txBody>
      </p:sp>
      <p:sp>
        <p:nvSpPr>
          <p:cNvPr id="19" name="TextBox 18">
            <a:extLst>
              <a:ext uri="{FF2B5EF4-FFF2-40B4-BE49-F238E27FC236}">
                <a16:creationId xmlns:a16="http://schemas.microsoft.com/office/drawing/2014/main" id="{D0696AD9-9884-2DFE-3B20-F952AEC4CA9D}"/>
              </a:ext>
            </a:extLst>
          </p:cNvPr>
          <p:cNvSpPr txBox="1"/>
          <p:nvPr/>
        </p:nvSpPr>
        <p:spPr>
          <a:xfrm>
            <a:off x="6186702" y="2436689"/>
            <a:ext cx="4481069"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cs typeface="Helvetica"/>
              </a:rPr>
              <a:t>Σύμφων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α με τα διαθέσιμα στοιχεία, ο </a:t>
            </a:r>
            <a:r>
              <a:rPr kumimoji="0" lang="en-US" sz="1600" b="1" i="0" u="none" strike="noStrike" kern="1200" cap="none" spc="0" normalizeH="0" baseline="0" noProof="0" dirty="0">
                <a:ln>
                  <a:noFill/>
                </a:ln>
                <a:solidFill>
                  <a:srgbClr val="527399"/>
                </a:solidFill>
                <a:effectLst/>
                <a:uLnTx/>
                <a:uFillTx/>
                <a:latin typeface="Arial" panose="020B0604020202020204" pitchFamily="34" charset="0"/>
                <a:cs typeface="Helvetica"/>
              </a:rPr>
              <a:t>αριθμός</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 του τακτικού προσωπικού τείνει τα τελευταία χρόνια να </a:t>
            </a:r>
            <a:r>
              <a:rPr kumimoji="0" lang="en-US" sz="1600" b="1" i="0" u="none" strike="noStrike" kern="1200" cap="none" spc="0" normalizeH="0" baseline="0" noProof="0" dirty="0">
                <a:ln>
                  <a:noFill/>
                </a:ln>
                <a:solidFill>
                  <a:srgbClr val="527399"/>
                </a:solidFill>
                <a:effectLst/>
                <a:uLnTx/>
                <a:uFillTx/>
                <a:latin typeface="Arial" panose="020B0604020202020204" pitchFamily="34" charset="0"/>
                <a:cs typeface="Helvetica"/>
              </a:rPr>
              <a:t>σταθεροποιείται</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 γεγονός που αποδεικνύει την απαρέγκλιτη τήρηση του κανόνα 1:1 (1 πρόσληψη:1 αποχώρηση), αποφεύγοντας διογκώσεις και στρεβλώσεις του παρελθόντος.</a:t>
            </a:r>
          </a:p>
        </p:txBody>
      </p:sp>
      <p:pic>
        <p:nvPicPr>
          <p:cNvPr id="3" name="Picture 2" descr="Chart, line chart&#10;&#10;Description automatically generated">
            <a:extLst>
              <a:ext uri="{FF2B5EF4-FFF2-40B4-BE49-F238E27FC236}">
                <a16:creationId xmlns:a16="http://schemas.microsoft.com/office/drawing/2014/main" id="{035BBC14-404A-8918-5A9A-B86E9BA3C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549" y="2455414"/>
            <a:ext cx="4973604" cy="2818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718167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7">
            <a:extLst>
              <a:ext uri="{FF2B5EF4-FFF2-40B4-BE49-F238E27FC236}">
                <a16:creationId xmlns:a16="http://schemas.microsoft.com/office/drawing/2014/main" id="{5ADC04B6-B24D-F92B-DB69-337AAD2E6752}"/>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45436"/>
            <a:ext cx="9198429" cy="969518"/>
            <a:chOff x="1319048" y="-1345076"/>
            <a:chExt cx="10608693" cy="1572952"/>
          </a:xfrm>
        </p:grpSpPr>
        <p:sp>
          <p:nvSpPr>
            <p:cNvPr id="12" name="Shape 303">
              <a:extLst>
                <a:ext uri="{FF2B5EF4-FFF2-40B4-BE49-F238E27FC236}">
                  <a16:creationId xmlns:a16="http://schemas.microsoft.com/office/drawing/2014/main" id="{639416D1-70DE-3931-A7E8-336C4FA1B8DF}"/>
                </a:ext>
              </a:extLst>
            </p:cNvPr>
            <p:cNvSpPr/>
            <p:nvPr/>
          </p:nvSpPr>
          <p:spPr>
            <a:xfrm>
              <a:off x="1503683" y="-1345076"/>
              <a:ext cx="10336175" cy="1550477"/>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Η ΕΙΚΟΝΑ ΤΟΥ ΑΝΘΡΩΠΙΝΟΥ ΔΥΝΑΜΙΚΟΥ </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ΤΟΥ ΔΗΜΟΣΙΟΥ ΤΟΜΕΑ</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grpSp>
      <p:sp>
        <p:nvSpPr>
          <p:cNvPr id="6" name="Shape 124">
            <a:extLst>
              <a:ext uri="{FF2B5EF4-FFF2-40B4-BE49-F238E27FC236}">
                <a16:creationId xmlns:a16="http://schemas.microsoft.com/office/drawing/2014/main" id="{5A1CEF6B-7823-99EF-A752-0230E453B5E3}"/>
              </a:ext>
            </a:extLst>
          </p:cNvPr>
          <p:cNvSpPr/>
          <p:nvPr/>
        </p:nvSpPr>
        <p:spPr>
          <a:xfrm>
            <a:off x="4398380" y="6186500"/>
            <a:ext cx="7793621"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Διάγρ</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αμμα 3: Προσλήψεις και αποχωρήσεις τακτικού προσωπικού (2015-2022)</a:t>
            </a: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Πηγή</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r>
              <a:rPr kumimoji="0" lang="en-US" sz="1600" b="0" i="1" u="sng"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hlinkClick r:id="rId3">
                  <a:extLst>
                    <a:ext uri="{A12FA001-AC4F-418D-AE19-62706E023703}">
                      <ahyp:hlinkClr xmlns:ahyp="http://schemas.microsoft.com/office/drawing/2018/hyperlinkcolor" val="tx"/>
                    </a:ext>
                  </a:extLst>
                </a:hlinkClick>
              </a:rPr>
              <a:t>www.apografi.gov.gr</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p:txBody>
      </p:sp>
      <p:sp>
        <p:nvSpPr>
          <p:cNvPr id="19" name="TextBox 18">
            <a:extLst>
              <a:ext uri="{FF2B5EF4-FFF2-40B4-BE49-F238E27FC236}">
                <a16:creationId xmlns:a16="http://schemas.microsoft.com/office/drawing/2014/main" id="{D0696AD9-9884-2DFE-3B20-F952AEC4CA9D}"/>
              </a:ext>
            </a:extLst>
          </p:cNvPr>
          <p:cNvSpPr txBox="1"/>
          <p:nvPr/>
        </p:nvSpPr>
        <p:spPr>
          <a:xfrm>
            <a:off x="2010840" y="4921332"/>
            <a:ext cx="8254209"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Παρα</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cs typeface="Helvetica"/>
              </a:rPr>
              <a:t>τηρώντ</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ας την πορεία των εισροών και των εκροών στο δημόσιο τομέα, από τον Ιούλιο του 2019 και μετά παρατηρείται </a:t>
            </a:r>
            <a:r>
              <a:rPr kumimoji="0" lang="en-US" sz="1600" b="1" i="0" u="none" strike="noStrike" kern="1200" cap="none" spc="0" normalizeH="0" baseline="0" noProof="0" dirty="0">
                <a:ln>
                  <a:noFill/>
                </a:ln>
                <a:solidFill>
                  <a:srgbClr val="527399"/>
                </a:solidFill>
                <a:effectLst/>
                <a:uLnTx/>
                <a:uFillTx/>
                <a:latin typeface="Arial" panose="020B0604020202020204" pitchFamily="34" charset="0"/>
                <a:cs typeface="Helvetica"/>
              </a:rPr>
              <a:t>σημαντική αύξηση των αποχωρήσεων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 συγκριτικά με τα προηγούμενα έτη, η οποία ωστόσο συνοδεύεται </a:t>
            </a:r>
            <a:r>
              <a:rPr kumimoji="0" lang="en-US" sz="1600" b="1" i="0" u="none" strike="noStrike" kern="1200" cap="none" spc="0" normalizeH="0" baseline="0" noProof="0" dirty="0">
                <a:ln>
                  <a:noFill/>
                </a:ln>
                <a:solidFill>
                  <a:srgbClr val="527399"/>
                </a:solidFill>
                <a:effectLst/>
                <a:uLnTx/>
                <a:uFillTx/>
                <a:latin typeface="Arial" panose="020B0604020202020204" pitchFamily="34" charset="0"/>
                <a:cs typeface="Helvetica"/>
              </a:rPr>
              <a:t>από ανοδική πορεία στην υλοποίηση νέων προσλήψεων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cs typeface="Helvetica"/>
              </a:rPr>
              <a:t>. </a:t>
            </a:r>
          </a:p>
        </p:txBody>
      </p:sp>
      <p:pic>
        <p:nvPicPr>
          <p:cNvPr id="4" name="Picture 3" descr="Timeline&#10;&#10;Description automatically generated">
            <a:extLst>
              <a:ext uri="{FF2B5EF4-FFF2-40B4-BE49-F238E27FC236}">
                <a16:creationId xmlns:a16="http://schemas.microsoft.com/office/drawing/2014/main" id="{008F18E0-0950-0917-B82C-C592B3AD8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511" y="2068588"/>
            <a:ext cx="5172976" cy="2697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05039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47">
            <a:extLst>
              <a:ext uri="{FF2B5EF4-FFF2-40B4-BE49-F238E27FC236}">
                <a16:creationId xmlns:a16="http://schemas.microsoft.com/office/drawing/2014/main" id="{3A9C42E1-B24E-1EBB-1CA6-A596561F7F69}"/>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45436"/>
            <a:ext cx="9198429" cy="969518"/>
            <a:chOff x="1319048" y="-1345076"/>
            <a:chExt cx="10608693" cy="1572952"/>
          </a:xfrm>
        </p:grpSpPr>
        <p:sp>
          <p:nvSpPr>
            <p:cNvPr id="12" name="Shape 303">
              <a:extLst>
                <a:ext uri="{FF2B5EF4-FFF2-40B4-BE49-F238E27FC236}">
                  <a16:creationId xmlns:a16="http://schemas.microsoft.com/office/drawing/2014/main" id="{639416D1-70DE-3931-A7E8-336C4FA1B8DF}"/>
                </a:ext>
              </a:extLst>
            </p:cNvPr>
            <p:cNvSpPr/>
            <p:nvPr/>
          </p:nvSpPr>
          <p:spPr>
            <a:xfrm>
              <a:off x="1503683" y="-1345076"/>
              <a:ext cx="10336175" cy="1550477"/>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Η ΕΙΚΟΝΑ ΤΟΥ ΑΝΘΡΩΠΙΝΟΥ ΔΥΝΑΜΙΚΟΥ </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ΤΟΥ ΔΗΜΟΣΙΟΥ ΤΟΜΕΑ</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grpSp>
      <p:sp>
        <p:nvSpPr>
          <p:cNvPr id="6" name="Shape 124">
            <a:extLst>
              <a:ext uri="{FF2B5EF4-FFF2-40B4-BE49-F238E27FC236}">
                <a16:creationId xmlns:a16="http://schemas.microsoft.com/office/drawing/2014/main" id="{5A1CEF6B-7823-99EF-A752-0230E453B5E3}"/>
              </a:ext>
            </a:extLst>
          </p:cNvPr>
          <p:cNvSpPr/>
          <p:nvPr/>
        </p:nvSpPr>
        <p:spPr>
          <a:xfrm>
            <a:off x="3159889" y="6151775"/>
            <a:ext cx="9020538"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Διάγρ</a:t>
            </a:r>
            <a:r>
              <a:rPr kumimoji="0" lang="en-US" sz="14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αμμα 4: Σύγκριση προσλήψεων και αποχωρήσεων τακτικού προσωπικού</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(2015-2019 –</a:t>
            </a:r>
            <a:r>
              <a:rPr kumimoji="0" lang="en-US" sz="14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Ιούν</a:t>
            </a:r>
            <a:r>
              <a:rPr kumimoji="0" lang="en-US" sz="14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&amp; 2019 </a:t>
            </a:r>
            <a:r>
              <a:rPr kumimoji="0" lang="en-US" sz="14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Ιούλ</a:t>
            </a:r>
            <a:r>
              <a:rPr kumimoji="0" lang="en-US" sz="14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- 2022)</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Πηγή</a:t>
            </a:r>
            <a:r>
              <a:rPr kumimoji="0" lang="en-US" sz="14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r>
              <a:rPr kumimoji="0" lang="en-US" sz="1400" b="0" i="1" u="sng"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hlinkClick r:id="rId3">
                  <a:extLst>
                    <a:ext uri="{A12FA001-AC4F-418D-AE19-62706E023703}">
                      <ahyp:hlinkClr xmlns:ahyp="http://schemas.microsoft.com/office/drawing/2018/hyperlinkcolor" val="tx"/>
                    </a:ext>
                  </a:extLst>
                </a:hlinkClick>
              </a:rPr>
              <a:t>www.apografi.gov.gr</a:t>
            </a:r>
            <a:r>
              <a:rPr kumimoji="0" lang="en-US" sz="14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 </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p:txBody>
      </p:sp>
      <p:sp>
        <p:nvSpPr>
          <p:cNvPr id="19" name="TextBox 18">
            <a:extLst>
              <a:ext uri="{FF2B5EF4-FFF2-40B4-BE49-F238E27FC236}">
                <a16:creationId xmlns:a16="http://schemas.microsoft.com/office/drawing/2014/main" id="{D0696AD9-9884-2DFE-3B20-F952AEC4CA9D}"/>
              </a:ext>
            </a:extLst>
          </p:cNvPr>
          <p:cNvSpPr txBox="1"/>
          <p:nvPr/>
        </p:nvSpPr>
        <p:spPr>
          <a:xfrm>
            <a:off x="2450381" y="4187443"/>
            <a:ext cx="7260778"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Arial" panose="020B0604020202020204" pitchFamily="34" charset="0"/>
              </a:rPr>
              <a:t>Συγκεκριμέν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Arial" panose="020B0604020202020204" pitchFamily="34" charset="0"/>
              </a:rPr>
              <a:t>α, την τρέχουσα τετραετία υλοποιήθηκαν </a:t>
            </a:r>
            <a:r>
              <a:rPr kumimoji="0" lang="en-US" sz="1600" b="1"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Arial" panose="020B0604020202020204" pitchFamily="34" charset="0"/>
              </a:rPr>
              <a:t>διπλάσιες προσλήψεις</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Arial" panose="020B0604020202020204" pitchFamily="34" charset="0"/>
              </a:rPr>
              <a:t> συγκριτικά με την προηγούμενη, ως άμεση συνέπεια της επιτάχυνσης των σχετικών διαδικασιών και της άμεσης διευθέτησης εκκρεμών προσλήψεων, που ενώ είχαν εγκριθεί στο παρελθόν, δεν είχαν ολοκληρωθεί επί σειρά ετών, με στόχο να αποφευχθεί η περαιτέρω μείωση του ανθρώπινου δυναμικού του Δημοσίου και η αποψίλωση νευραλγικών θέσεων.</a:t>
            </a:r>
          </a:p>
        </p:txBody>
      </p:sp>
      <p:pic>
        <p:nvPicPr>
          <p:cNvPr id="3" name="Picture 2" descr="Chart, bar chart&#10;&#10;Description automatically generated">
            <a:extLst>
              <a:ext uri="{FF2B5EF4-FFF2-40B4-BE49-F238E27FC236}">
                <a16:creationId xmlns:a16="http://schemas.microsoft.com/office/drawing/2014/main" id="{BE62D399-C8E3-42C9-6016-E8C402468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080" y="2156581"/>
            <a:ext cx="7061837" cy="1697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86982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7">
            <a:extLst>
              <a:ext uri="{FF2B5EF4-FFF2-40B4-BE49-F238E27FC236}">
                <a16:creationId xmlns:a16="http://schemas.microsoft.com/office/drawing/2014/main" id="{85CF9B21-8A74-49D3-0C6F-DE7B0D5BC049}"/>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45436"/>
            <a:ext cx="9198429" cy="969518"/>
            <a:chOff x="1319048" y="-1345076"/>
            <a:chExt cx="10608693" cy="1572952"/>
          </a:xfrm>
        </p:grpSpPr>
        <p:sp>
          <p:nvSpPr>
            <p:cNvPr id="12" name="Shape 303">
              <a:extLst>
                <a:ext uri="{FF2B5EF4-FFF2-40B4-BE49-F238E27FC236}">
                  <a16:creationId xmlns:a16="http://schemas.microsoft.com/office/drawing/2014/main" id="{639416D1-70DE-3931-A7E8-336C4FA1B8DF}"/>
                </a:ext>
              </a:extLst>
            </p:cNvPr>
            <p:cNvSpPr/>
            <p:nvPr/>
          </p:nvSpPr>
          <p:spPr>
            <a:xfrm>
              <a:off x="1503683" y="-1345076"/>
              <a:ext cx="10336175" cy="1550477"/>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Η ΕΙΚΟΝΑ ΤΟΥ ΑΝΘΡΩΠΙΝΟΥ ΔΥΝΑΜΙΚΟΥ </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ΤΟΥ ΔΗΜΟΣΙΟΥ ΤΟΜΕΑ</a:t>
              </a:r>
              <a:endParaRPr kumimoji="0" lang="en-US" sz="24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endParaRPr>
            </a:p>
          </p:txBody>
        </p:sp>
      </p:grpSp>
      <p:sp>
        <p:nvSpPr>
          <p:cNvPr id="6" name="Shape 124">
            <a:extLst>
              <a:ext uri="{FF2B5EF4-FFF2-40B4-BE49-F238E27FC236}">
                <a16:creationId xmlns:a16="http://schemas.microsoft.com/office/drawing/2014/main" id="{5A1CEF6B-7823-99EF-A752-0230E453B5E3}"/>
              </a:ext>
            </a:extLst>
          </p:cNvPr>
          <p:cNvSpPr/>
          <p:nvPr/>
        </p:nvSpPr>
        <p:spPr>
          <a:xfrm>
            <a:off x="3159889" y="6186500"/>
            <a:ext cx="9020538"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Διάγρ</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αμμα 5:</a:t>
            </a: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Ηλικι</a:t>
            </a:r>
            <a:r>
              <a:rPr kumimoji="0" lang="en-US" sz="1600" b="0" i="1"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rPr>
              <a:t>ακή σύνθεση τακτικού προσωπικού (31.12.2022)</a:t>
            </a:r>
            <a:endParaRPr kumimoji="0" lang="en-US" sz="1600" b="0" i="0" u="none" strike="noStrike" kern="1200" cap="none" spc="0" normalizeH="0" baseline="0" noProof="0" dirty="0">
              <a:ln>
                <a:noFill/>
              </a:ln>
              <a:solidFill>
                <a:srgbClr val="FFFFFF"/>
              </a:solidFill>
              <a:effectLst/>
              <a:uLnTx/>
              <a:uFillTx/>
              <a:latin typeface="Calibri Light" panose="020F0302020204030204" pitchFamily="34" charset="0"/>
              <a:ea typeface="Times New Roman" panose="02020603050405020304" pitchFamily="18" charset="0"/>
              <a:cs typeface="Calibri Light" panose="020F0302020204030204" pitchFamily="34" charset="0"/>
              <a:sym typeface="CeraGR-Light"/>
            </a:endParaRPr>
          </a:p>
        </p:txBody>
      </p:sp>
      <p:sp>
        <p:nvSpPr>
          <p:cNvPr id="19" name="TextBox 18">
            <a:extLst>
              <a:ext uri="{FF2B5EF4-FFF2-40B4-BE49-F238E27FC236}">
                <a16:creationId xmlns:a16="http://schemas.microsoft.com/office/drawing/2014/main" id="{D0696AD9-9884-2DFE-3B20-F952AEC4CA9D}"/>
              </a:ext>
            </a:extLst>
          </p:cNvPr>
          <p:cNvSpPr txBox="1"/>
          <p:nvPr/>
        </p:nvSpPr>
        <p:spPr>
          <a:xfrm>
            <a:off x="4963727" y="2433382"/>
            <a:ext cx="5742857"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Ως</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π</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ρος</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την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π</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οιοτική</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σύνθεση</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του</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τα</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κτικού</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π</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ροσω</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πικού της δημόσιας διοίκησης, είναι σημαντική η αποτύπωση της ηλικιακής σύνθεσης του ανθρώπινου δυναμικού.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Σύμφων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α με τα διαθέσιμα στοιχεία της Απογραφής, το 36% είναι κάτω των 45 ετών, το 38% είναι από 45 έως 55 έτη και το υπόλοιπο 26% είναι άνω των 55 ετών.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Οι</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νεότερες</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ηλικίες</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 </a:t>
            </a:r>
            <a:r>
              <a:rPr kumimoji="0" lang="en-US" sz="1600" b="0" i="0" u="none" strike="noStrike" kern="1200" cap="none" spc="0" normalizeH="0" baseline="0" noProof="0" dirty="0" err="1">
                <a:ln>
                  <a:noFill/>
                </a:ln>
                <a:solidFill>
                  <a:srgbClr val="527399"/>
                </a:solidFill>
                <a:effectLst/>
                <a:uLnTx/>
                <a:uFillTx/>
                <a:latin typeface="Arial" panose="020B0604020202020204" pitchFamily="34" charset="0"/>
                <a:ea typeface="Times New Roman" panose="02020603050405020304" pitchFamily="18" charset="0"/>
                <a:cs typeface="Helvetica"/>
              </a:rPr>
              <a:t>συν</a:t>
            </a:r>
            <a:r>
              <a:rPr kumimoji="0" lang="en-US" sz="1600" b="0" i="0" u="none" strike="noStrike" kern="1200" cap="none" spc="0" normalizeH="0" baseline="0" noProof="0" dirty="0">
                <a:ln>
                  <a:noFill/>
                </a:ln>
                <a:solidFill>
                  <a:srgbClr val="527399"/>
                </a:solidFill>
                <a:effectLst/>
                <a:uLnTx/>
                <a:uFillTx/>
                <a:latin typeface="Arial" panose="020B0604020202020204" pitchFamily="34" charset="0"/>
                <a:ea typeface="Times New Roman" panose="02020603050405020304" pitchFamily="18" charset="0"/>
                <a:cs typeface="Helvetica"/>
              </a:rPr>
              <a:t>αντώνται στους σπουδαστές των παραγωγικών σχολών, στους στρατιωτικούς και στα στελέχη των σωμάτων ασφαλείας.</a:t>
            </a:r>
            <a:endParaRPr kumimoji="0" lang="en-US" sz="1600" b="0" i="0" u="none" strike="noStrike" kern="1200" cap="none" spc="0" normalizeH="0" baseline="0" noProof="0" dirty="0">
              <a:ln>
                <a:noFill/>
              </a:ln>
              <a:solidFill>
                <a:srgbClr val="527399"/>
              </a:solidFill>
              <a:effectLst/>
              <a:uLnTx/>
              <a:uFillTx/>
              <a:latin typeface="Times New Roman" panose="02020603050405020304" pitchFamily="18" charset="0"/>
              <a:ea typeface="Times New Roman" panose="02020603050405020304" pitchFamily="18" charset="0"/>
              <a:cs typeface="Helvetica"/>
            </a:endParaRPr>
          </a:p>
        </p:txBody>
      </p:sp>
      <p:pic>
        <p:nvPicPr>
          <p:cNvPr id="4" name="Picture 3" descr="Chart, pie chart&#10;&#10;Description automatically generated">
            <a:extLst>
              <a:ext uri="{FF2B5EF4-FFF2-40B4-BE49-F238E27FC236}">
                <a16:creationId xmlns:a16="http://schemas.microsoft.com/office/drawing/2014/main" id="{9857A72E-7238-AF15-A231-096DDB877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802" y="2521566"/>
            <a:ext cx="2925385" cy="2740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48338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11151" y="1376192"/>
            <a:ext cx="12364062" cy="3666132"/>
            <a:chOff x="878902" y="2752384"/>
            <a:chExt cx="24728123" cy="7332264"/>
          </a:xfrm>
        </p:grpSpPr>
        <p:sp>
          <p:nvSpPr>
            <p:cNvPr id="157" name="Shape 157"/>
            <p:cNvSpPr/>
            <p:nvPr/>
          </p:nvSpPr>
          <p:spPr>
            <a:xfrm>
              <a:off x="8067294" y="3047842"/>
              <a:ext cx="17539731" cy="428835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ΑΝΘΡΩΠΙΝΟ ΚΕΦΑΛΑΙΟ</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ΣΤΡΑΤΗΓΙΚΗ ΔΙΟΙΚΗΣΗ ΚΑΙ</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ΑΝΑΠΤΥΞΗ ΑΝΘΡΩΠΙΝΟΥ ΔΥΝΑΜΙΚΟΥ  </a:t>
              </a:r>
              <a:endPar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878902" y="2752384"/>
              <a:ext cx="7590330" cy="733226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61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Α’</a:t>
              </a:r>
              <a:endParaRPr kumimoji="0" sz="261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pic>
        <p:nvPicPr>
          <p:cNvPr id="7" name="Graphic 6" descr="Boardroom outline">
            <a:extLst>
              <a:ext uri="{FF2B5EF4-FFF2-40B4-BE49-F238E27FC236}">
                <a16:creationId xmlns:a16="http://schemas.microsoft.com/office/drawing/2014/main" id="{654ACF3D-B0EF-077A-2608-C1888A26CE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6520" y="1265421"/>
            <a:ext cx="2128520" cy="2128520"/>
          </a:xfrm>
          <a:prstGeom prst="rect">
            <a:avLst/>
          </a:prstGeom>
        </p:spPr>
      </p:pic>
    </p:spTree>
    <p:extLst>
      <p:ext uri="{BB962C8B-B14F-4D97-AF65-F5344CB8AC3E}">
        <p14:creationId xmlns:p14="http://schemas.microsoft.com/office/powerpoint/2010/main" val="162992086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7">
            <a:extLst>
              <a:ext uri="{FF2B5EF4-FFF2-40B4-BE49-F238E27FC236}">
                <a16:creationId xmlns:a16="http://schemas.microsoft.com/office/drawing/2014/main" id="{A04CDA43-B237-F4DD-44D8-86867944BE57}"/>
              </a:ext>
            </a:extLst>
          </p:cNvPr>
          <p:cNvSpPr/>
          <p:nvPr/>
        </p:nvSpPr>
        <p:spPr>
          <a:xfrm>
            <a:off x="-14647" y="246098"/>
            <a:ext cx="5925800" cy="384721"/>
          </a:xfrm>
          <a:prstGeom prst="rect">
            <a:avLst/>
          </a:prstGeom>
          <a:solidFill>
            <a:schemeClr val="accent4">
              <a:lumMod val="20000"/>
              <a:lumOff val="80000"/>
            </a:scheme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5"/>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6299200" y="6170323"/>
            <a:ext cx="5892800" cy="55399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ΑΝΘΡΩΠΙΝΟΥ ΔΥΝΑΜΙΚΟΥ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t>ΣΤΡΑΤΗΓΙΚΗ ΔΙΟΙΚΗΣΗ ΚΑΙ ΑΝΑΠΤΥΞΗ ΑΝΘΡΩΠΙΝΟΥ ΔΥΝΑΜΙΚΟΥ</a:t>
            </a: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ΠΥΛΩΝΑΣ Α’</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496785" y="931172"/>
            <a:ext cx="9198429" cy="953485"/>
            <a:chOff x="1319048" y="-1404157"/>
            <a:chExt cx="10608693"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Α’</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ΑΝΘΡΩΠΙΝΟ ΚΕΦΑΛΑΙΟ</a:t>
              </a:r>
              <a:endParaRPr kumimoji="0" lang="el-GR" sz="3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sym typeface="CeraGR-Bold"/>
              </a:endParaRPr>
            </a:p>
          </p:txBody>
        </p:sp>
      </p:grpSp>
      <p:sp>
        <p:nvSpPr>
          <p:cNvPr id="6" name="Shape 173">
            <a:extLst>
              <a:ext uri="{FF2B5EF4-FFF2-40B4-BE49-F238E27FC236}">
                <a16:creationId xmlns:a16="http://schemas.microsoft.com/office/drawing/2014/main" id="{F833A714-D4B2-22F0-AFFE-AE41BD34E5F5}"/>
              </a:ext>
            </a:extLst>
          </p:cNvPr>
          <p:cNvSpPr/>
          <p:nvPr/>
        </p:nvSpPr>
        <p:spPr>
          <a:xfrm>
            <a:off x="1432401" y="2261180"/>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5" name="TextBox 24">
            <a:extLst>
              <a:ext uri="{FF2B5EF4-FFF2-40B4-BE49-F238E27FC236}">
                <a16:creationId xmlns:a16="http://schemas.microsoft.com/office/drawing/2014/main" id="{BF2EDA2F-CE00-E856-34BB-CDA769828B10}"/>
              </a:ext>
            </a:extLst>
          </p:cNvPr>
          <p:cNvSpPr txBox="1"/>
          <p:nvPr/>
        </p:nvSpPr>
        <p:spPr>
          <a:xfrm>
            <a:off x="1656876" y="2289759"/>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Κάθε 2 χρόνια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πανελλήνιο γραπτό διαγωνισμό ΑΣΕΠ </a:t>
            </a:r>
          </a:p>
        </p:txBody>
      </p:sp>
      <p:sp>
        <p:nvSpPr>
          <p:cNvPr id="9" name="TextBox 8">
            <a:extLst>
              <a:ext uri="{FF2B5EF4-FFF2-40B4-BE49-F238E27FC236}">
                <a16:creationId xmlns:a16="http://schemas.microsoft.com/office/drawing/2014/main" id="{B09C0380-1CC1-F312-F1AC-2D342701082E}"/>
              </a:ext>
            </a:extLst>
          </p:cNvPr>
          <p:cNvSpPr txBox="1"/>
          <p:nvPr/>
        </p:nvSpPr>
        <p:spPr>
          <a:xfrm>
            <a:off x="1656876" y="1902236"/>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Πετύχαμε:</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ECE0EB8-0DF1-9E32-0627-51DC2773FF6B}"/>
              </a:ext>
            </a:extLst>
          </p:cNvPr>
          <p:cNvSpPr txBox="1"/>
          <p:nvPr/>
        </p:nvSpPr>
        <p:spPr>
          <a:xfrm>
            <a:off x="1656875" y="2635614"/>
            <a:ext cx="84364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Ετήσιο</a:t>
            </a:r>
            <a:r>
              <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προγραμματισμό προσλήψεων </a:t>
            </a:r>
          </a:p>
        </p:txBody>
      </p:sp>
      <p:sp>
        <p:nvSpPr>
          <p:cNvPr id="19" name="TextBox 18">
            <a:extLst>
              <a:ext uri="{FF2B5EF4-FFF2-40B4-BE49-F238E27FC236}">
                <a16:creationId xmlns:a16="http://schemas.microsoft.com/office/drawing/2014/main" id="{821C4581-53D7-530F-2CA5-73E9ABC7DDC3}"/>
              </a:ext>
            </a:extLst>
          </p:cNvPr>
          <p:cNvSpPr txBox="1"/>
          <p:nvPr/>
        </p:nvSpPr>
        <p:spPr>
          <a:xfrm>
            <a:off x="1656875" y="2981461"/>
            <a:ext cx="87842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Καλύτερο συντονισμό των Υπουργείων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μέσω των υπηρεσιακών γραμματέων και του κλάδου των επιτελικών στελεχών </a:t>
            </a:r>
          </a:p>
        </p:txBody>
      </p:sp>
      <p:sp>
        <p:nvSpPr>
          <p:cNvPr id="23" name="Shape 173">
            <a:extLst>
              <a:ext uri="{FF2B5EF4-FFF2-40B4-BE49-F238E27FC236}">
                <a16:creationId xmlns:a16="http://schemas.microsoft.com/office/drawing/2014/main" id="{6A029BD1-756B-D348-7254-EB99662799A5}"/>
              </a:ext>
            </a:extLst>
          </p:cNvPr>
          <p:cNvSpPr/>
          <p:nvPr/>
        </p:nvSpPr>
        <p:spPr>
          <a:xfrm>
            <a:off x="1385396" y="2608534"/>
            <a:ext cx="329626"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6" name="Shape 173">
            <a:extLst>
              <a:ext uri="{FF2B5EF4-FFF2-40B4-BE49-F238E27FC236}">
                <a16:creationId xmlns:a16="http://schemas.microsoft.com/office/drawing/2014/main" id="{803177F1-AE0A-52E2-8E68-A11973123AA4}"/>
              </a:ext>
            </a:extLst>
          </p:cNvPr>
          <p:cNvSpPr/>
          <p:nvPr/>
        </p:nvSpPr>
        <p:spPr>
          <a:xfrm>
            <a:off x="1392494" y="2952248"/>
            <a:ext cx="329626"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7" name="TextBox 26">
            <a:extLst>
              <a:ext uri="{FF2B5EF4-FFF2-40B4-BE49-F238E27FC236}">
                <a16:creationId xmlns:a16="http://schemas.microsoft.com/office/drawing/2014/main" id="{5649FE8A-B804-5E50-862A-50BCDA7535B3}"/>
              </a:ext>
            </a:extLst>
          </p:cNvPr>
          <p:cNvSpPr txBox="1"/>
          <p:nvPr/>
        </p:nvSpPr>
        <p:spPr>
          <a:xfrm>
            <a:off x="1656875" y="3493569"/>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Διαφάνεια</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 στον καθορισμό των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απαιτούμενων προσόντων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τη στελέχωση του Δημοσίου </a:t>
            </a:r>
          </a:p>
        </p:txBody>
      </p:sp>
      <p:sp>
        <p:nvSpPr>
          <p:cNvPr id="29" name="Shape 173">
            <a:extLst>
              <a:ext uri="{FF2B5EF4-FFF2-40B4-BE49-F238E27FC236}">
                <a16:creationId xmlns:a16="http://schemas.microsoft.com/office/drawing/2014/main" id="{68F0158D-9CE2-C64F-1907-313263AB34E6}"/>
              </a:ext>
            </a:extLst>
          </p:cNvPr>
          <p:cNvSpPr/>
          <p:nvPr/>
        </p:nvSpPr>
        <p:spPr>
          <a:xfrm>
            <a:off x="1392494" y="3456725"/>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0" name="TextBox 29">
            <a:extLst>
              <a:ext uri="{FF2B5EF4-FFF2-40B4-BE49-F238E27FC236}">
                <a16:creationId xmlns:a16="http://schemas.microsoft.com/office/drawing/2014/main" id="{8ABA3CFE-7666-606F-920B-21E4BDD4745D}"/>
              </a:ext>
            </a:extLst>
          </p:cNvPr>
          <p:cNvSpPr txBox="1"/>
          <p:nvPr/>
        </p:nvSpPr>
        <p:spPr>
          <a:xfrm>
            <a:off x="1656875" y="3848659"/>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Νέο πλαίσιο εφαρμογής αξιολόγησης &amp; </a:t>
            </a:r>
            <a:r>
              <a:rPr kumimoji="0" lang="el-GR" sz="1400" b="1" i="0" u="none" strike="noStrike" kern="1200" cap="none" spc="0" normalizeH="0" baseline="0" noProof="0" dirty="0" err="1">
                <a:ln>
                  <a:noFill/>
                </a:ln>
                <a:solidFill>
                  <a:srgbClr val="527399"/>
                </a:solidFill>
                <a:effectLst/>
                <a:uLnTx/>
                <a:uFillTx/>
                <a:latin typeface="Arial" panose="020B0604020202020204" pitchFamily="34" charset="0"/>
                <a:ea typeface="+mn-ea"/>
                <a:cs typeface="Arial" panose="020B0604020202020204" pitchFamily="34" charset="0"/>
              </a:rPr>
              <a:t>στοχοθεσίας</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 στο Δημόσιο </a:t>
            </a:r>
          </a:p>
        </p:txBody>
      </p:sp>
      <p:sp>
        <p:nvSpPr>
          <p:cNvPr id="31" name="Shape 173">
            <a:extLst>
              <a:ext uri="{FF2B5EF4-FFF2-40B4-BE49-F238E27FC236}">
                <a16:creationId xmlns:a16="http://schemas.microsoft.com/office/drawing/2014/main" id="{24C01B70-7376-107C-AEE7-BAFAC97439B7}"/>
              </a:ext>
            </a:extLst>
          </p:cNvPr>
          <p:cNvSpPr/>
          <p:nvPr/>
        </p:nvSpPr>
        <p:spPr>
          <a:xfrm>
            <a:off x="1400636" y="3828792"/>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5</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2" name="TextBox 31">
            <a:extLst>
              <a:ext uri="{FF2B5EF4-FFF2-40B4-BE49-F238E27FC236}">
                <a16:creationId xmlns:a16="http://schemas.microsoft.com/office/drawing/2014/main" id="{17F89294-984B-A0C9-BB46-C9B30E147A5A}"/>
              </a:ext>
            </a:extLst>
          </p:cNvPr>
          <p:cNvSpPr txBox="1"/>
          <p:nvPr/>
        </p:nvSpPr>
        <p:spPr>
          <a:xfrm>
            <a:off x="1645733" y="4212920"/>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Στοχευμένη και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διά βίου κατάρτιση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όλα τα στελέχη του Δημοσίου </a:t>
            </a:r>
          </a:p>
        </p:txBody>
      </p:sp>
      <p:sp>
        <p:nvSpPr>
          <p:cNvPr id="34" name="Shape 173">
            <a:extLst>
              <a:ext uri="{FF2B5EF4-FFF2-40B4-BE49-F238E27FC236}">
                <a16:creationId xmlns:a16="http://schemas.microsoft.com/office/drawing/2014/main" id="{A12DBA90-114C-5892-4EEF-C556854D864A}"/>
              </a:ext>
            </a:extLst>
          </p:cNvPr>
          <p:cNvSpPr/>
          <p:nvPr/>
        </p:nvSpPr>
        <p:spPr>
          <a:xfrm>
            <a:off x="1400636" y="4207322"/>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6.</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Tree>
    <p:extLst>
      <p:ext uri="{BB962C8B-B14F-4D97-AF65-F5344CB8AC3E}">
        <p14:creationId xmlns:p14="http://schemas.microsoft.com/office/powerpoint/2010/main" val="1684677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7">
            <a:extLst>
              <a:ext uri="{FF2B5EF4-FFF2-40B4-BE49-F238E27FC236}">
                <a16:creationId xmlns:a16="http://schemas.microsoft.com/office/drawing/2014/main" id="{A04CDA43-B237-F4DD-44D8-86867944BE57}"/>
              </a:ext>
            </a:extLst>
          </p:cNvPr>
          <p:cNvSpPr/>
          <p:nvPr/>
        </p:nvSpPr>
        <p:spPr>
          <a:xfrm>
            <a:off x="-14647" y="246098"/>
            <a:ext cx="5925800" cy="384721"/>
          </a:xfrm>
          <a:prstGeom prst="rect">
            <a:avLst/>
          </a:prstGeom>
          <a:solidFill>
            <a:schemeClr val="accent4">
              <a:lumMod val="20000"/>
              <a:lumOff val="80000"/>
            </a:scheme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5"/>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6299200" y="6170323"/>
            <a:ext cx="5892800"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ΑΝΘΡΩΠΙΝΟΥ ΔΥΝΑΜΙΚΟΥ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t>ΣΤΡΑΤΗΓΙΚΗ ΔΙΟΙΚΗΣΗ ΚΑΙ ΑΝΑΠΤΥΞΗ ΑΝΘΡΩΠΙΝΟΥ ΔΥΝΑΜΙΚΟΥ</a:t>
            </a: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ΠΥΛΩΝΑΣ Α’</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496785" y="931172"/>
            <a:ext cx="9198429" cy="953485"/>
            <a:chOff x="1319048" y="-1404157"/>
            <a:chExt cx="10608693"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Α’</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ΑΝΘΡΩΠΙΝΟ ΚΕΦΑΛΑΙΟ </a:t>
              </a:r>
              <a:r>
                <a:rPr kumimoji="0" lang="el-GR" sz="28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συν.</a:t>
              </a:r>
              <a:endParaRPr kumimoji="0" lang="el-GR" sz="3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sym typeface="CeraGR-Bold"/>
              </a:endParaRPr>
            </a:p>
          </p:txBody>
        </p:sp>
      </p:grpSp>
      <p:sp>
        <p:nvSpPr>
          <p:cNvPr id="33" name="TextBox 32">
            <a:extLst>
              <a:ext uri="{FF2B5EF4-FFF2-40B4-BE49-F238E27FC236}">
                <a16:creationId xmlns:a16="http://schemas.microsoft.com/office/drawing/2014/main" id="{2E95CD22-7B9B-583D-9562-0B6492D96EDD}"/>
              </a:ext>
            </a:extLst>
          </p:cNvPr>
          <p:cNvSpPr txBox="1"/>
          <p:nvPr/>
        </p:nvSpPr>
        <p:spPr>
          <a:xfrm>
            <a:off x="1656875" y="2058095"/>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πρώτη φορά:</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Shape 173">
            <a:extLst>
              <a:ext uri="{FF2B5EF4-FFF2-40B4-BE49-F238E27FC236}">
                <a16:creationId xmlns:a16="http://schemas.microsoft.com/office/drawing/2014/main" id="{B4A8B7FE-3467-DE75-C972-3155886B1006}"/>
              </a:ext>
            </a:extLst>
          </p:cNvPr>
          <p:cNvSpPr/>
          <p:nvPr/>
        </p:nvSpPr>
        <p:spPr>
          <a:xfrm>
            <a:off x="1432401" y="2434326"/>
            <a:ext cx="426665" cy="436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400" b="0" i="0" u="none" strike="noStrike" kern="0" cap="none" spc="0" normalizeH="0" baseline="0" noProof="0" dirty="0">
                <a:ln>
                  <a:noFill/>
                </a:ln>
                <a:solidFill>
                  <a:srgbClr val="CBDBEC"/>
                </a:solidFill>
                <a:effectLst/>
                <a:uLnTx/>
                <a:uFillTx/>
                <a:latin typeface="CeraGR-Black"/>
                <a:sym typeface="CeraGR-Black"/>
              </a:rPr>
              <a:t>1</a:t>
            </a:r>
            <a:r>
              <a:rPr kumimoji="0" lang="el-GR" sz="2400" b="0" i="0" u="none" strike="noStrike" kern="0" cap="none" spc="0" normalizeH="0" baseline="0" noProof="0" dirty="0">
                <a:ln>
                  <a:noFill/>
                </a:ln>
                <a:solidFill>
                  <a:srgbClr val="CBDBEC"/>
                </a:solidFill>
                <a:effectLst/>
                <a:uLnTx/>
                <a:uFillTx/>
                <a:latin typeface="CeraGR-Black"/>
                <a:sym typeface="CeraGR-Black"/>
              </a:rPr>
              <a:t>.</a:t>
            </a:r>
            <a:endParaRPr kumimoji="0" sz="2400" b="0" i="0" u="none" strike="noStrike" kern="0" cap="none" spc="0" normalizeH="0" baseline="0" noProof="0" dirty="0">
              <a:ln>
                <a:noFill/>
              </a:ln>
              <a:solidFill>
                <a:srgbClr val="CBDBEC"/>
              </a:solidFill>
              <a:effectLst/>
              <a:uLnTx/>
              <a:uFillTx/>
              <a:latin typeface="CeraGR-Black"/>
              <a:sym typeface="CeraGR-Black"/>
            </a:endParaRPr>
          </a:p>
        </p:txBody>
      </p:sp>
      <p:sp>
        <p:nvSpPr>
          <p:cNvPr id="36" name="TextBox 35">
            <a:extLst>
              <a:ext uri="{FF2B5EF4-FFF2-40B4-BE49-F238E27FC236}">
                <a16:creationId xmlns:a16="http://schemas.microsoft.com/office/drawing/2014/main" id="{D852DB7F-EACB-FFB7-C125-DF9F80F8708B}"/>
              </a:ext>
            </a:extLst>
          </p:cNvPr>
          <p:cNvSpPr txBox="1"/>
          <p:nvPr/>
        </p:nvSpPr>
        <p:spPr>
          <a:xfrm>
            <a:off x="1656876" y="2490990"/>
            <a:ext cx="896213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Οι </a:t>
            </a: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δεξιότητες </a:t>
            </a: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στο επίκεντρο των πολιτικών ανθρώπινου δυναμικού </a:t>
            </a:r>
          </a:p>
        </p:txBody>
      </p:sp>
      <p:sp>
        <p:nvSpPr>
          <p:cNvPr id="37" name="TextBox 36">
            <a:extLst>
              <a:ext uri="{FF2B5EF4-FFF2-40B4-BE49-F238E27FC236}">
                <a16:creationId xmlns:a16="http://schemas.microsoft.com/office/drawing/2014/main" id="{DAD68B50-8782-323C-72B4-CBFA07B17F03}"/>
              </a:ext>
            </a:extLst>
          </p:cNvPr>
          <p:cNvSpPr txBox="1"/>
          <p:nvPr/>
        </p:nvSpPr>
        <p:spPr>
          <a:xfrm>
            <a:off x="1672115" y="2962039"/>
            <a:ext cx="843642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Σύμβουλος Ανάπτυξης Ανθρώπινου Δυναμικού</a:t>
            </a: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 </a:t>
            </a:r>
          </a:p>
        </p:txBody>
      </p:sp>
      <p:sp>
        <p:nvSpPr>
          <p:cNvPr id="38" name="Shape 173">
            <a:extLst>
              <a:ext uri="{FF2B5EF4-FFF2-40B4-BE49-F238E27FC236}">
                <a16:creationId xmlns:a16="http://schemas.microsoft.com/office/drawing/2014/main" id="{90B0BD2E-B6D4-C861-8BBF-E41926019A19}"/>
              </a:ext>
            </a:extLst>
          </p:cNvPr>
          <p:cNvSpPr/>
          <p:nvPr/>
        </p:nvSpPr>
        <p:spPr>
          <a:xfrm>
            <a:off x="1368249" y="2925635"/>
            <a:ext cx="426665" cy="436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BDBEC"/>
                </a:solidFill>
                <a:effectLst/>
                <a:uLnTx/>
                <a:uFillTx/>
                <a:latin typeface="CeraGR-Black"/>
                <a:sym typeface="CeraGR-Black"/>
              </a:rPr>
              <a:t>2</a:t>
            </a:r>
            <a:r>
              <a:rPr kumimoji="0" lang="el-GR" sz="2400" b="0" i="0" u="none" strike="noStrike" kern="0" cap="none" spc="0" normalizeH="0" baseline="0" noProof="0" dirty="0">
                <a:ln>
                  <a:noFill/>
                </a:ln>
                <a:solidFill>
                  <a:srgbClr val="CBDBEC"/>
                </a:solidFill>
                <a:effectLst/>
                <a:uLnTx/>
                <a:uFillTx/>
                <a:latin typeface="CeraGR-Black"/>
                <a:sym typeface="CeraGR-Black"/>
              </a:rPr>
              <a:t>.</a:t>
            </a:r>
            <a:endParaRPr kumimoji="0" sz="2400" b="0" i="0" u="none" strike="noStrike" kern="0" cap="none" spc="0" normalizeH="0" baseline="0" noProof="0" dirty="0">
              <a:ln>
                <a:noFill/>
              </a:ln>
              <a:solidFill>
                <a:srgbClr val="CBDBEC"/>
              </a:solidFill>
              <a:effectLst/>
              <a:uLnTx/>
              <a:uFillTx/>
              <a:latin typeface="CeraGR-Black"/>
              <a:sym typeface="CeraGR-Black"/>
            </a:endParaRPr>
          </a:p>
        </p:txBody>
      </p:sp>
      <p:sp>
        <p:nvSpPr>
          <p:cNvPr id="39" name="TextBox 38">
            <a:extLst>
              <a:ext uri="{FF2B5EF4-FFF2-40B4-BE49-F238E27FC236}">
                <a16:creationId xmlns:a16="http://schemas.microsoft.com/office/drawing/2014/main" id="{6D5D61B8-8266-13CC-35BE-79784AD4182D}"/>
              </a:ext>
            </a:extLst>
          </p:cNvPr>
          <p:cNvSpPr txBox="1"/>
          <p:nvPr/>
        </p:nvSpPr>
        <p:spPr>
          <a:xfrm>
            <a:off x="1672114" y="3424098"/>
            <a:ext cx="92911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Σύστημα παρακίνησης και επιβράβευσης </a:t>
            </a: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του ανθρώπινου δυναμικού του δημοσίου τομέα για την επίτευξη συγκεκριμένων στόχων </a:t>
            </a:r>
          </a:p>
        </p:txBody>
      </p:sp>
      <p:sp>
        <p:nvSpPr>
          <p:cNvPr id="40" name="Shape 173">
            <a:extLst>
              <a:ext uri="{FF2B5EF4-FFF2-40B4-BE49-F238E27FC236}">
                <a16:creationId xmlns:a16="http://schemas.microsoft.com/office/drawing/2014/main" id="{D72A476D-FA67-7514-A505-EC4709AA3FE0}"/>
              </a:ext>
            </a:extLst>
          </p:cNvPr>
          <p:cNvSpPr/>
          <p:nvPr/>
        </p:nvSpPr>
        <p:spPr>
          <a:xfrm>
            <a:off x="1394688" y="3376325"/>
            <a:ext cx="425796" cy="436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400" b="0" i="0" u="none" strike="noStrike" kern="0" cap="none" spc="0" normalizeH="0" baseline="0" noProof="0" dirty="0">
                <a:ln>
                  <a:noFill/>
                </a:ln>
                <a:solidFill>
                  <a:srgbClr val="CBDBEC"/>
                </a:solidFill>
                <a:effectLst/>
                <a:uLnTx/>
                <a:uFillTx/>
                <a:latin typeface="CeraGR-Black"/>
                <a:sym typeface="CeraGR-Black"/>
              </a:rPr>
              <a:t>3.</a:t>
            </a:r>
            <a:endParaRPr kumimoji="0" sz="2400" b="0" i="0" u="none" strike="noStrike" kern="0" cap="none" spc="0" normalizeH="0" baseline="0" noProof="0" dirty="0">
              <a:ln>
                <a:noFill/>
              </a:ln>
              <a:solidFill>
                <a:srgbClr val="CBDBEC"/>
              </a:solidFill>
              <a:effectLst/>
              <a:uLnTx/>
              <a:uFillTx/>
              <a:latin typeface="CeraGR-Black"/>
              <a:sym typeface="CeraGR-Black"/>
            </a:endParaRPr>
          </a:p>
        </p:txBody>
      </p:sp>
    </p:spTree>
    <p:extLst>
      <p:ext uri="{BB962C8B-B14F-4D97-AF65-F5344CB8AC3E}">
        <p14:creationId xmlns:p14="http://schemas.microsoft.com/office/powerpoint/2010/main" val="383975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971791" y="155669"/>
            <a:ext cx="11745975" cy="6297621"/>
            <a:chOff x="1296454" y="-135838"/>
            <a:chExt cx="23491949" cy="12595242"/>
          </a:xfrm>
        </p:grpSpPr>
        <p:sp>
          <p:nvSpPr>
            <p:cNvPr id="157" name="Shape 157"/>
            <p:cNvSpPr/>
            <p:nvPr/>
          </p:nvSpPr>
          <p:spPr>
            <a:xfrm>
              <a:off x="7248672" y="647344"/>
              <a:ext cx="17539731" cy="896655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72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ΓΕΝΙΚΗ ΓΡΑΜΜΑΤΕΙΑ ΕΣΩΤΕΡΙΚΩΝ &amp; ΟΡΓΑΝΩΣΗΣ</a:t>
              </a:r>
            </a:p>
          </p:txBody>
        </p:sp>
        <p:sp>
          <p:nvSpPr>
            <p:cNvPr id="159" name="Shape 159"/>
            <p:cNvSpPr/>
            <p:nvPr/>
          </p:nvSpPr>
          <p:spPr>
            <a:xfrm>
              <a:off x="1296454" y="-135838"/>
              <a:ext cx="7590330" cy="1259524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45100" b="0" i="0" u="none" strike="noStrike" kern="0" cap="none" spc="0" normalizeH="0" baseline="0" noProof="0" dirty="0">
                  <a:ln>
                    <a:noFill/>
                  </a:ln>
                  <a:solidFill>
                    <a:srgbClr val="527399"/>
                  </a:solidFill>
                  <a:effectLst/>
                  <a:uLnTx/>
                  <a:uFillTx/>
                  <a:latin typeface="Arial Black" panose="020B0A04020102020204" pitchFamily="34" charset="0"/>
                  <a:sym typeface="CeraGR-Bold"/>
                </a:rPr>
                <a:t>1</a:t>
              </a:r>
              <a:endParaRPr kumimoji="0" sz="45100" b="0" i="0" u="none" strike="noStrike" kern="0" cap="none" spc="0" normalizeH="0" baseline="0" noProof="0" dirty="0">
                <a:ln>
                  <a:noFill/>
                </a:ln>
                <a:solidFill>
                  <a:srgbClr val="527399"/>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579239" y="6002400"/>
            <a:ext cx="11101212" cy="871582"/>
            <a:chOff x="1158478" y="12004799"/>
            <a:chExt cx="22202423"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9" name="Shape 142">
              <a:extLst>
                <a:ext uri="{FF2B5EF4-FFF2-40B4-BE49-F238E27FC236}">
                  <a16:creationId xmlns:a16="http://schemas.microsoft.com/office/drawing/2014/main" id="{215463C4-11A1-BE4D-8234-7B9826901CB1}"/>
                </a:ext>
              </a:extLst>
            </p:cNvPr>
            <p:cNvSpPr/>
            <p:nvPr/>
          </p:nvSpPr>
          <p:spPr>
            <a:xfrm>
              <a:off x="1158478" y="12059547"/>
              <a:ext cx="6072178" cy="656590"/>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500">
                  <a:solidFill>
                    <a:srgbClr val="FFFFFF"/>
                  </a:solidFill>
                  <a:latin typeface="CeraGR-BlackItalic"/>
                  <a:ea typeface="CeraGR-BlackItalic"/>
                  <a:cs typeface="CeraGR-BlackItalic"/>
                  <a:sym typeface="CeraGR-BlackItalic"/>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FFFFFF"/>
                  </a:solidFill>
                  <a:effectLst/>
                  <a:uLnTx/>
                  <a:uFillTx/>
                  <a:latin typeface="CeraGR-BlackItalic"/>
                  <a:sym typeface="CeraGR-BlackItalic"/>
                </a:rPr>
                <a:t>ΑΠΟΛΟΓΙΣΜΟΣ 2019 - 2023</a:t>
              </a:r>
              <a:endParaRPr kumimoji="0" sz="1800" b="0" i="0" u="none" strike="noStrike" kern="0" cap="none" spc="0" normalizeH="0" baseline="0" noProof="0" dirty="0">
                <a:ln>
                  <a:noFill/>
                </a:ln>
                <a:solidFill>
                  <a:srgbClr val="FFFFFF"/>
                </a:solidFill>
                <a:effectLst/>
                <a:uLnTx/>
                <a:uFillTx/>
                <a:latin typeface="CeraGR-BlackItalic"/>
                <a:sym typeface="CeraGR-BlackItalic"/>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spTree>
    <p:extLst>
      <p:ext uri="{BB962C8B-B14F-4D97-AF65-F5344CB8AC3E}">
        <p14:creationId xmlns:p14="http://schemas.microsoft.com/office/powerpoint/2010/main" val="354255279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11151" y="1376192"/>
            <a:ext cx="12364062" cy="3666132"/>
            <a:chOff x="878902" y="2752384"/>
            <a:chExt cx="24728123" cy="7332264"/>
          </a:xfrm>
        </p:grpSpPr>
        <p:sp>
          <p:nvSpPr>
            <p:cNvPr id="157" name="Shape 157"/>
            <p:cNvSpPr/>
            <p:nvPr/>
          </p:nvSpPr>
          <p:spPr>
            <a:xfrm>
              <a:off x="8067294" y="3047842"/>
              <a:ext cx="17539731" cy="428835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ΟΡΓΑΝΩΣΗ ΔΗΜΟΣΙΟΥ ΤΟΜΕΑ</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ΕΞΟΡΘΟΛΟΓΙΣΜΟΣ ΚΑΙ ΒΕΛΤΙΩΣΗ </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ΔΟΜΩΝ ΚΑΙ ΔΙΑΔΙΚΑΣΙΩΝ  </a:t>
              </a:r>
              <a:endPar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878902" y="2752384"/>
              <a:ext cx="7590330" cy="733226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61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Β’</a:t>
              </a:r>
              <a:endParaRPr kumimoji="0" sz="261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pic>
        <p:nvPicPr>
          <p:cNvPr id="4" name="Graphic 3" descr="Clipboard outline">
            <a:extLst>
              <a:ext uri="{FF2B5EF4-FFF2-40B4-BE49-F238E27FC236}">
                <a16:creationId xmlns:a16="http://schemas.microsoft.com/office/drawing/2014/main" id="{C2991F67-0E82-8D9E-7E5B-C2AA471B6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7125" y="1638602"/>
            <a:ext cx="2457450" cy="2457450"/>
          </a:xfrm>
          <a:prstGeom prst="rect">
            <a:avLst/>
          </a:prstGeom>
        </p:spPr>
      </p:pic>
    </p:spTree>
    <p:extLst>
      <p:ext uri="{BB962C8B-B14F-4D97-AF65-F5344CB8AC3E}">
        <p14:creationId xmlns:p14="http://schemas.microsoft.com/office/powerpoint/2010/main" val="121994442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7">
            <a:extLst>
              <a:ext uri="{FF2B5EF4-FFF2-40B4-BE49-F238E27FC236}">
                <a16:creationId xmlns:a16="http://schemas.microsoft.com/office/drawing/2014/main" id="{A04CDA43-B237-F4DD-44D8-86867944BE57}"/>
              </a:ext>
            </a:extLst>
          </p:cNvPr>
          <p:cNvSpPr/>
          <p:nvPr/>
        </p:nvSpPr>
        <p:spPr>
          <a:xfrm>
            <a:off x="-14647" y="246098"/>
            <a:ext cx="5925800" cy="384721"/>
          </a:xfrm>
          <a:prstGeom prst="rect">
            <a:avLst/>
          </a:prstGeom>
          <a:solidFill>
            <a:schemeClr val="accent4">
              <a:lumMod val="20000"/>
              <a:lumOff val="80000"/>
            </a:scheme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5911153" y="6186500"/>
            <a:ext cx="6280847"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ΑΝΘΡΩΠΙΝΟΥ ΔΥΝΑΜΙΚΟΥ </a:t>
            </a:r>
            <a:b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br>
            <a: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t>ΕΞΟΡΘΟΛΟΓΙΣΜΟΣ ΚΑΙ ΒΕΛΤΙΩΣΗ ΔΟΜΩΝ ΚΑΙ ΔΙΑΔΙΚΑΣΙΩΝ  </a:t>
            </a:r>
            <a:endParaRPr kumimoji="0" lang="el-GR" sz="1500" b="0" i="1" u="none" strike="noStrike" kern="1200" cap="none" spc="0" normalizeH="0" baseline="0" noProof="0" dirty="0">
              <a:ln>
                <a:noFill/>
              </a:ln>
              <a:solidFill>
                <a:srgbClr val="86A3CD"/>
              </a:solidFill>
              <a:effectLst/>
              <a:uLnTx/>
              <a:uFillTx/>
              <a:latin typeface="Calibri Light" panose="020F0302020204030204"/>
              <a:sym typeface="CeraGR-Bold"/>
            </a:endParaRP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ΠΥΛΩΝΑΣ Β’</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496785" y="931172"/>
            <a:ext cx="9198429" cy="953485"/>
            <a:chOff x="1319048" y="-1404157"/>
            <a:chExt cx="10608693"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Β’</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rPr>
                <a:t>ΟΡΓΑΝΩΣΗ ΔΗΜΟΣΙΟΥ ΤΟΜΕΑ</a:t>
              </a:r>
            </a:p>
          </p:txBody>
        </p:sp>
      </p:grpSp>
      <p:sp>
        <p:nvSpPr>
          <p:cNvPr id="6" name="Shape 173">
            <a:extLst>
              <a:ext uri="{FF2B5EF4-FFF2-40B4-BE49-F238E27FC236}">
                <a16:creationId xmlns:a16="http://schemas.microsoft.com/office/drawing/2014/main" id="{F833A714-D4B2-22F0-AFFE-AE41BD34E5F5}"/>
              </a:ext>
            </a:extLst>
          </p:cNvPr>
          <p:cNvSpPr/>
          <p:nvPr/>
        </p:nvSpPr>
        <p:spPr>
          <a:xfrm>
            <a:off x="1432401" y="2344309"/>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5" name="TextBox 24">
            <a:extLst>
              <a:ext uri="{FF2B5EF4-FFF2-40B4-BE49-F238E27FC236}">
                <a16:creationId xmlns:a16="http://schemas.microsoft.com/office/drawing/2014/main" id="{BF2EDA2F-CE00-E856-34BB-CDA769828B10}"/>
              </a:ext>
            </a:extLst>
          </p:cNvPr>
          <p:cNvSpPr txBox="1"/>
          <p:nvPr/>
        </p:nvSpPr>
        <p:spPr>
          <a:xfrm>
            <a:off x="1656876" y="2391360"/>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Ολοκληρωμένο σύστημα </a:t>
            </a:r>
            <a:r>
              <a:rPr kumimoji="0" lang="el-GR" sz="1400" b="0" i="0" u="none" strike="noStrike" kern="1200" cap="none" spc="0" normalizeH="0" baseline="0" noProof="0" dirty="0" err="1">
                <a:ln>
                  <a:noFill/>
                </a:ln>
                <a:solidFill>
                  <a:srgbClr val="527399"/>
                </a:solidFill>
                <a:effectLst/>
                <a:uLnTx/>
                <a:uFillTx/>
                <a:latin typeface="Arial" panose="020B0604020202020204" pitchFamily="34" charset="0"/>
                <a:ea typeface="+mn-ea"/>
                <a:cs typeface="Arial" panose="020B0604020202020204" pitchFamily="34" charset="0"/>
              </a:rPr>
              <a:t>πολυεπίπεδης</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 διακυβέρνησης </a:t>
            </a:r>
          </a:p>
        </p:txBody>
      </p:sp>
      <p:sp>
        <p:nvSpPr>
          <p:cNvPr id="9" name="TextBox 8">
            <a:extLst>
              <a:ext uri="{FF2B5EF4-FFF2-40B4-BE49-F238E27FC236}">
                <a16:creationId xmlns:a16="http://schemas.microsoft.com/office/drawing/2014/main" id="{B09C0380-1CC1-F312-F1AC-2D342701082E}"/>
              </a:ext>
            </a:extLst>
          </p:cNvPr>
          <p:cNvSpPr txBox="1"/>
          <p:nvPr/>
        </p:nvSpPr>
        <p:spPr>
          <a:xfrm>
            <a:off x="1656876" y="2003832"/>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Πετύχαμε:</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ECE0EB8-0DF1-9E32-0627-51DC2773FF6B}"/>
              </a:ext>
            </a:extLst>
          </p:cNvPr>
          <p:cNvSpPr txBox="1"/>
          <p:nvPr/>
        </p:nvSpPr>
        <p:spPr>
          <a:xfrm>
            <a:off x="1656875" y="2718739"/>
            <a:ext cx="84364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Κοινό πλαίσιο αξιολόγησης</a:t>
            </a:r>
          </a:p>
        </p:txBody>
      </p:sp>
      <p:sp>
        <p:nvSpPr>
          <p:cNvPr id="19" name="TextBox 18">
            <a:extLst>
              <a:ext uri="{FF2B5EF4-FFF2-40B4-BE49-F238E27FC236}">
                <a16:creationId xmlns:a16="http://schemas.microsoft.com/office/drawing/2014/main" id="{821C4581-53D7-530F-2CA5-73E9ABC7DDC3}"/>
              </a:ext>
            </a:extLst>
          </p:cNvPr>
          <p:cNvSpPr txBox="1"/>
          <p:nvPr/>
        </p:nvSpPr>
        <p:spPr>
          <a:xfrm>
            <a:off x="1656875" y="3027646"/>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Εκσυγχρονισμό Δημοτικής Αστυνομίας</a:t>
            </a:r>
          </a:p>
        </p:txBody>
      </p:sp>
      <p:sp>
        <p:nvSpPr>
          <p:cNvPr id="23" name="Shape 173">
            <a:extLst>
              <a:ext uri="{FF2B5EF4-FFF2-40B4-BE49-F238E27FC236}">
                <a16:creationId xmlns:a16="http://schemas.microsoft.com/office/drawing/2014/main" id="{6A029BD1-756B-D348-7254-EB99662799A5}"/>
              </a:ext>
            </a:extLst>
          </p:cNvPr>
          <p:cNvSpPr/>
          <p:nvPr/>
        </p:nvSpPr>
        <p:spPr>
          <a:xfrm>
            <a:off x="1385396" y="2691659"/>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6" name="Shape 173">
            <a:extLst>
              <a:ext uri="{FF2B5EF4-FFF2-40B4-BE49-F238E27FC236}">
                <a16:creationId xmlns:a16="http://schemas.microsoft.com/office/drawing/2014/main" id="{803177F1-AE0A-52E2-8E68-A11973123AA4}"/>
              </a:ext>
            </a:extLst>
          </p:cNvPr>
          <p:cNvSpPr/>
          <p:nvPr/>
        </p:nvSpPr>
        <p:spPr>
          <a:xfrm>
            <a:off x="1392494" y="2998433"/>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7" name="TextBox 26">
            <a:extLst>
              <a:ext uri="{FF2B5EF4-FFF2-40B4-BE49-F238E27FC236}">
                <a16:creationId xmlns:a16="http://schemas.microsoft.com/office/drawing/2014/main" id="{5649FE8A-B804-5E50-862A-50BCDA7535B3}"/>
              </a:ext>
            </a:extLst>
          </p:cNvPr>
          <p:cNvSpPr txBox="1"/>
          <p:nvPr/>
        </p:nvSpPr>
        <p:spPr>
          <a:xfrm>
            <a:off x="1656875" y="3364260"/>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Ενιαίοι κανόνες διαφάνειας και λογοδοσίας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τις Οργανώσεις της Κοινωνίας των Πολιτών. </a:t>
            </a:r>
          </a:p>
        </p:txBody>
      </p:sp>
      <p:sp>
        <p:nvSpPr>
          <p:cNvPr id="29" name="Shape 173">
            <a:extLst>
              <a:ext uri="{FF2B5EF4-FFF2-40B4-BE49-F238E27FC236}">
                <a16:creationId xmlns:a16="http://schemas.microsoft.com/office/drawing/2014/main" id="{68F0158D-9CE2-C64F-1907-313263AB34E6}"/>
              </a:ext>
            </a:extLst>
          </p:cNvPr>
          <p:cNvSpPr/>
          <p:nvPr/>
        </p:nvSpPr>
        <p:spPr>
          <a:xfrm>
            <a:off x="1392494" y="3336652"/>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3" name="TextBox 32">
            <a:extLst>
              <a:ext uri="{FF2B5EF4-FFF2-40B4-BE49-F238E27FC236}">
                <a16:creationId xmlns:a16="http://schemas.microsoft.com/office/drawing/2014/main" id="{2E95CD22-7B9B-583D-9562-0B6492D96EDD}"/>
              </a:ext>
            </a:extLst>
          </p:cNvPr>
          <p:cNvSpPr txBox="1"/>
          <p:nvPr/>
        </p:nvSpPr>
        <p:spPr>
          <a:xfrm>
            <a:off x="1611561" y="3982029"/>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πρώτη φορά:</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Shape 173">
            <a:extLst>
              <a:ext uri="{FF2B5EF4-FFF2-40B4-BE49-F238E27FC236}">
                <a16:creationId xmlns:a16="http://schemas.microsoft.com/office/drawing/2014/main" id="{B4A8B7FE-3467-DE75-C972-3155886B1006}"/>
              </a:ext>
            </a:extLst>
          </p:cNvPr>
          <p:cNvSpPr/>
          <p:nvPr/>
        </p:nvSpPr>
        <p:spPr>
          <a:xfrm>
            <a:off x="1387087" y="4293696"/>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6" name="TextBox 35">
            <a:extLst>
              <a:ext uri="{FF2B5EF4-FFF2-40B4-BE49-F238E27FC236}">
                <a16:creationId xmlns:a16="http://schemas.microsoft.com/office/drawing/2014/main" id="{D852DB7F-EACB-FFB7-C125-DF9F80F8708B}"/>
              </a:ext>
            </a:extLst>
          </p:cNvPr>
          <p:cNvSpPr txBox="1"/>
          <p:nvPr/>
        </p:nvSpPr>
        <p:spPr>
          <a:xfrm>
            <a:off x="1611562" y="4322564"/>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Ρύθμιση τηλεργασίας στο δημόσιο </a:t>
            </a:r>
            <a:endParaRPr kumimoji="0" lang="el-GR" sz="20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324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11151" y="1376192"/>
            <a:ext cx="12090635" cy="3666132"/>
            <a:chOff x="878902" y="2752384"/>
            <a:chExt cx="24181269" cy="7332264"/>
          </a:xfrm>
        </p:grpSpPr>
        <p:sp>
          <p:nvSpPr>
            <p:cNvPr id="157" name="Shape 157"/>
            <p:cNvSpPr/>
            <p:nvPr/>
          </p:nvSpPr>
          <p:spPr>
            <a:xfrm>
              <a:off x="7520440" y="3126120"/>
              <a:ext cx="17539731" cy="428835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ΛΟΓΟΔΟΣΙΑ, ΔΙΑΦΑΝΕΙΑ </a:t>
              </a:r>
              <a:b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ΚΑΙ ΚΑΤΑΠΟΛΕΜΗΣΗ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ΤΗΣ ΔΙΑΦΘΟΡΑΣ</a:t>
              </a:r>
              <a:endPar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878902" y="2752384"/>
              <a:ext cx="7068258" cy="733226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61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Γ’</a:t>
              </a:r>
              <a:endParaRPr kumimoji="0" sz="261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pic>
        <p:nvPicPr>
          <p:cNvPr id="5" name="Graphic 4" descr="Touchscreen outline">
            <a:extLst>
              <a:ext uri="{FF2B5EF4-FFF2-40B4-BE49-F238E27FC236}">
                <a16:creationId xmlns:a16="http://schemas.microsoft.com/office/drawing/2014/main" id="{A7008E1A-7430-DC98-8974-289507B1B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1209" y="1748610"/>
            <a:ext cx="2237433" cy="2237433"/>
          </a:xfrm>
          <a:prstGeom prst="rect">
            <a:avLst/>
          </a:prstGeom>
        </p:spPr>
      </p:pic>
    </p:spTree>
    <p:extLst>
      <p:ext uri="{BB962C8B-B14F-4D97-AF65-F5344CB8AC3E}">
        <p14:creationId xmlns:p14="http://schemas.microsoft.com/office/powerpoint/2010/main" val="1300145840"/>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7">
            <a:extLst>
              <a:ext uri="{FF2B5EF4-FFF2-40B4-BE49-F238E27FC236}">
                <a16:creationId xmlns:a16="http://schemas.microsoft.com/office/drawing/2014/main" id="{A04CDA43-B237-F4DD-44D8-86867944BE57}"/>
              </a:ext>
            </a:extLst>
          </p:cNvPr>
          <p:cNvSpPr/>
          <p:nvPr/>
        </p:nvSpPr>
        <p:spPr>
          <a:xfrm>
            <a:off x="-14647" y="246098"/>
            <a:ext cx="5925800" cy="384721"/>
          </a:xfrm>
          <a:prstGeom prst="rect">
            <a:avLst/>
          </a:prstGeom>
          <a:solidFill>
            <a:schemeClr val="accent4">
              <a:lumMod val="20000"/>
              <a:lumOff val="80000"/>
            </a:scheme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5911153" y="6186500"/>
            <a:ext cx="6280847" cy="7848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ΑΝΘΡΩΠΙΝΟΥ ΔΥΝΑΜΙΚΟΥ </a:t>
            </a:r>
            <a:b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br>
            <a: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t>ΛΟΓΟΔΟΣΙΑ, ΔΙΑΦΑΝΕΙΑ &amp; ΚΑΤΑΠΟΛΕΜΗΣΗ ΤΗΣ ΔΙΑΦΘΟΡΑΣ</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l-GR" sz="1500" b="0" i="1" u="none" strike="noStrike" kern="1200" cap="none" spc="0" normalizeH="0" baseline="0" noProof="0" dirty="0">
              <a:ln>
                <a:noFill/>
              </a:ln>
              <a:solidFill>
                <a:srgbClr val="86A3CD"/>
              </a:solidFill>
              <a:effectLst/>
              <a:uLnTx/>
              <a:uFillTx/>
              <a:latin typeface="Calibri Light" panose="020F0302020204030204"/>
              <a:sym typeface="CeraGR-Bold"/>
            </a:endParaRP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ΠΥΛΩΝΑΣ Γ’</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6" name="Shape 173">
            <a:extLst>
              <a:ext uri="{FF2B5EF4-FFF2-40B4-BE49-F238E27FC236}">
                <a16:creationId xmlns:a16="http://schemas.microsoft.com/office/drawing/2014/main" id="{F833A714-D4B2-22F0-AFFE-AE41BD34E5F5}"/>
              </a:ext>
            </a:extLst>
          </p:cNvPr>
          <p:cNvSpPr/>
          <p:nvPr/>
        </p:nvSpPr>
        <p:spPr>
          <a:xfrm>
            <a:off x="1270950" y="2670115"/>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5" name="TextBox 24">
            <a:extLst>
              <a:ext uri="{FF2B5EF4-FFF2-40B4-BE49-F238E27FC236}">
                <a16:creationId xmlns:a16="http://schemas.microsoft.com/office/drawing/2014/main" id="{BF2EDA2F-CE00-E856-34BB-CDA769828B10}"/>
              </a:ext>
            </a:extLst>
          </p:cNvPr>
          <p:cNvSpPr txBox="1"/>
          <p:nvPr/>
        </p:nvSpPr>
        <p:spPr>
          <a:xfrm>
            <a:off x="1495425" y="2717166"/>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Σύστημα Εσωτερικού Ελέγχου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και διαχείρισης κινδύνων για όλους τους φορείς του Δημοσίου</a:t>
            </a:r>
          </a:p>
        </p:txBody>
      </p:sp>
      <p:sp>
        <p:nvSpPr>
          <p:cNvPr id="9" name="TextBox 8">
            <a:extLst>
              <a:ext uri="{FF2B5EF4-FFF2-40B4-BE49-F238E27FC236}">
                <a16:creationId xmlns:a16="http://schemas.microsoft.com/office/drawing/2014/main" id="{B09C0380-1CC1-F312-F1AC-2D342701082E}"/>
              </a:ext>
            </a:extLst>
          </p:cNvPr>
          <p:cNvSpPr txBox="1"/>
          <p:nvPr/>
        </p:nvSpPr>
        <p:spPr>
          <a:xfrm>
            <a:off x="1495425" y="2338878"/>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Πετύχαμε:</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ECE0EB8-0DF1-9E32-0627-51DC2773FF6B}"/>
              </a:ext>
            </a:extLst>
          </p:cNvPr>
          <p:cNvSpPr txBox="1"/>
          <p:nvPr/>
        </p:nvSpPr>
        <p:spPr>
          <a:xfrm>
            <a:off x="1495424" y="3072256"/>
            <a:ext cx="84364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Ηλεκτρονική εφαρμογή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την παρακολούθηση των πειθαρχικών διαδικασιών (</a:t>
            </a:r>
            <a:r>
              <a:rPr kumimoji="0" lang="en-GB"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e-</a:t>
            </a:r>
            <a:r>
              <a:rPr kumimoji="0" lang="en-GB" sz="1400" b="1" i="0" u="none" strike="noStrike" kern="1200" cap="none" spc="0" normalizeH="0" baseline="0" noProof="0" dirty="0" err="1">
                <a:ln>
                  <a:noFill/>
                </a:ln>
                <a:solidFill>
                  <a:srgbClr val="527399"/>
                </a:solidFill>
                <a:effectLst/>
                <a:uLnTx/>
                <a:uFillTx/>
                <a:latin typeface="Arial" panose="020B0604020202020204" pitchFamily="34" charset="0"/>
                <a:ea typeface="+mn-ea"/>
                <a:cs typeface="Arial" panose="020B0604020202020204" pitchFamily="34" charset="0"/>
              </a:rPr>
              <a:t>peitharxika</a:t>
            </a:r>
            <a:r>
              <a:rPr kumimoji="0" lang="en-GB"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a:t>
            </a:r>
            <a:endPar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821C4581-53D7-530F-2CA5-73E9ABC7DDC3}"/>
              </a:ext>
            </a:extLst>
          </p:cNvPr>
          <p:cNvSpPr txBox="1"/>
          <p:nvPr/>
        </p:nvSpPr>
        <p:spPr>
          <a:xfrm>
            <a:off x="1495424" y="3464288"/>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Κανόνες διαφάνειας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στην πολιτική παροχών και δώρων</a:t>
            </a:r>
          </a:p>
        </p:txBody>
      </p:sp>
      <p:sp>
        <p:nvSpPr>
          <p:cNvPr id="23" name="Shape 173">
            <a:extLst>
              <a:ext uri="{FF2B5EF4-FFF2-40B4-BE49-F238E27FC236}">
                <a16:creationId xmlns:a16="http://schemas.microsoft.com/office/drawing/2014/main" id="{6A029BD1-756B-D348-7254-EB99662799A5}"/>
              </a:ext>
            </a:extLst>
          </p:cNvPr>
          <p:cNvSpPr/>
          <p:nvPr/>
        </p:nvSpPr>
        <p:spPr>
          <a:xfrm>
            <a:off x="1223945" y="3054412"/>
            <a:ext cx="329626"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6" name="Shape 173">
            <a:extLst>
              <a:ext uri="{FF2B5EF4-FFF2-40B4-BE49-F238E27FC236}">
                <a16:creationId xmlns:a16="http://schemas.microsoft.com/office/drawing/2014/main" id="{803177F1-AE0A-52E2-8E68-A11973123AA4}"/>
              </a:ext>
            </a:extLst>
          </p:cNvPr>
          <p:cNvSpPr/>
          <p:nvPr/>
        </p:nvSpPr>
        <p:spPr>
          <a:xfrm>
            <a:off x="1231043" y="3435075"/>
            <a:ext cx="329626"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7" name="TextBox 26">
            <a:extLst>
              <a:ext uri="{FF2B5EF4-FFF2-40B4-BE49-F238E27FC236}">
                <a16:creationId xmlns:a16="http://schemas.microsoft.com/office/drawing/2014/main" id="{5649FE8A-B804-5E50-862A-50BCDA7535B3}"/>
              </a:ext>
            </a:extLst>
          </p:cNvPr>
          <p:cNvSpPr txBox="1"/>
          <p:nvPr/>
        </p:nvSpPr>
        <p:spPr>
          <a:xfrm>
            <a:off x="1495424" y="3828612"/>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Νέος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Κώδικας Ηθικής &amp; Επαγγελματικής Συμπεριφοράς</a:t>
            </a:r>
          </a:p>
        </p:txBody>
      </p:sp>
      <p:sp>
        <p:nvSpPr>
          <p:cNvPr id="29" name="Shape 173">
            <a:extLst>
              <a:ext uri="{FF2B5EF4-FFF2-40B4-BE49-F238E27FC236}">
                <a16:creationId xmlns:a16="http://schemas.microsoft.com/office/drawing/2014/main" id="{68F0158D-9CE2-C64F-1907-313263AB34E6}"/>
              </a:ext>
            </a:extLst>
          </p:cNvPr>
          <p:cNvSpPr/>
          <p:nvPr/>
        </p:nvSpPr>
        <p:spPr>
          <a:xfrm>
            <a:off x="1231043" y="3810240"/>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3" name="TextBox 32">
            <a:extLst>
              <a:ext uri="{FF2B5EF4-FFF2-40B4-BE49-F238E27FC236}">
                <a16:creationId xmlns:a16="http://schemas.microsoft.com/office/drawing/2014/main" id="{2E95CD22-7B9B-583D-9562-0B6492D96EDD}"/>
              </a:ext>
            </a:extLst>
          </p:cNvPr>
          <p:cNvSpPr txBox="1"/>
          <p:nvPr/>
        </p:nvSpPr>
        <p:spPr>
          <a:xfrm>
            <a:off x="1450110" y="4501797"/>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πρώτη φορά:</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Shape 173">
            <a:extLst>
              <a:ext uri="{FF2B5EF4-FFF2-40B4-BE49-F238E27FC236}">
                <a16:creationId xmlns:a16="http://schemas.microsoft.com/office/drawing/2014/main" id="{B4A8B7FE-3467-DE75-C972-3155886B1006}"/>
              </a:ext>
            </a:extLst>
          </p:cNvPr>
          <p:cNvSpPr/>
          <p:nvPr/>
        </p:nvSpPr>
        <p:spPr>
          <a:xfrm>
            <a:off x="1225636" y="4831939"/>
            <a:ext cx="426665"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6" name="TextBox 35">
            <a:extLst>
              <a:ext uri="{FF2B5EF4-FFF2-40B4-BE49-F238E27FC236}">
                <a16:creationId xmlns:a16="http://schemas.microsoft.com/office/drawing/2014/main" id="{D852DB7F-EACB-FFB7-C125-DF9F80F8708B}"/>
              </a:ext>
            </a:extLst>
          </p:cNvPr>
          <p:cNvSpPr txBox="1"/>
          <p:nvPr/>
        </p:nvSpPr>
        <p:spPr>
          <a:xfrm>
            <a:off x="1450111" y="4860807"/>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Ρύθμιση δραστηριοτήτων άσκησης επιρροής</a:t>
            </a:r>
            <a:endParaRPr kumimoji="0" lang="el-GR" sz="20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1013194"/>
            <a:ext cx="9198429" cy="953485"/>
            <a:chOff x="1319048" y="-1404157"/>
            <a:chExt cx="10608693" cy="1546938"/>
          </a:xfrm>
        </p:grpSpPr>
        <p:sp>
          <p:nvSpPr>
            <p:cNvPr id="12" name="Shape 303">
              <a:extLst>
                <a:ext uri="{FF2B5EF4-FFF2-40B4-BE49-F238E27FC236}">
                  <a16:creationId xmlns:a16="http://schemas.microsoft.com/office/drawing/2014/main" id="{639416D1-70DE-3931-A7E8-336C4FA1B8D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Γ’</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rPr>
                <a:t>ΛΟΓΟΔΟΣΙΑ, ΔΙΑΦΑΝΕΙΑ &amp; ΚΑΤΑΠΟΛΕΜΗΣΗ ΤΗΣ ΔΙΑΦΘΟΡΑΣ</a:t>
              </a:r>
              <a:endPar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sym typeface="CeraGR-Bold"/>
              </a:endParaRPr>
            </a:p>
          </p:txBody>
        </p:sp>
      </p:grpSp>
      <p:sp>
        <p:nvSpPr>
          <p:cNvPr id="14" name="TextBox 13">
            <a:extLst>
              <a:ext uri="{FF2B5EF4-FFF2-40B4-BE49-F238E27FC236}">
                <a16:creationId xmlns:a16="http://schemas.microsoft.com/office/drawing/2014/main" id="{FEC23E77-8AB0-0AF7-3453-E9AE877987CB}"/>
              </a:ext>
            </a:extLst>
          </p:cNvPr>
          <p:cNvSpPr txBox="1"/>
          <p:nvPr/>
        </p:nvSpPr>
        <p:spPr>
          <a:xfrm>
            <a:off x="1450110" y="5183398"/>
            <a:ext cx="843642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Εισαγωγή θεσμού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Συμβούλου Ακεραιότητας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στο Δημόσιο</a:t>
            </a:r>
          </a:p>
        </p:txBody>
      </p:sp>
      <p:sp>
        <p:nvSpPr>
          <p:cNvPr id="15" name="Shape 173">
            <a:extLst>
              <a:ext uri="{FF2B5EF4-FFF2-40B4-BE49-F238E27FC236}">
                <a16:creationId xmlns:a16="http://schemas.microsoft.com/office/drawing/2014/main" id="{1A89C6C8-FFBE-F0ED-4649-8B8953983557}"/>
              </a:ext>
            </a:extLst>
          </p:cNvPr>
          <p:cNvSpPr/>
          <p:nvPr/>
        </p:nvSpPr>
        <p:spPr>
          <a:xfrm>
            <a:off x="1178631" y="5165554"/>
            <a:ext cx="329626" cy="38055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Tree>
    <p:extLst>
      <p:ext uri="{BB962C8B-B14F-4D97-AF65-F5344CB8AC3E}">
        <p14:creationId xmlns:p14="http://schemas.microsoft.com/office/powerpoint/2010/main" val="65647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11151" y="1376192"/>
            <a:ext cx="12394542" cy="3666132"/>
            <a:chOff x="878902" y="2752384"/>
            <a:chExt cx="24789083" cy="7332264"/>
          </a:xfrm>
        </p:grpSpPr>
        <p:sp>
          <p:nvSpPr>
            <p:cNvPr id="157" name="Shape 157"/>
            <p:cNvSpPr/>
            <p:nvPr/>
          </p:nvSpPr>
          <p:spPr>
            <a:xfrm>
              <a:off x="8128254" y="3063348"/>
              <a:ext cx="17539731" cy="404213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b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ΨΗΦΙΑΚΟΣ ΜΕΤΑΣΧΗΜΑΤΙΣΜΟΣ</a:t>
              </a:r>
              <a:b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ΔΙΑΔΙΚΑΣΙΩΝ ΔΙΟΙΚΗΣΗΣ </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ΑΝΘΡΩΠΙΝΟΥ ΔΥΝΑΜΙΚΟΥ</a:t>
              </a:r>
              <a:endPar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878902" y="2752384"/>
              <a:ext cx="7590330" cy="7332264"/>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261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Δ’</a:t>
              </a:r>
              <a:endParaRPr kumimoji="0" sz="261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spTree>
    <p:extLst>
      <p:ext uri="{BB962C8B-B14F-4D97-AF65-F5344CB8AC3E}">
        <p14:creationId xmlns:p14="http://schemas.microsoft.com/office/powerpoint/2010/main" val="230302705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7">
            <a:extLst>
              <a:ext uri="{FF2B5EF4-FFF2-40B4-BE49-F238E27FC236}">
                <a16:creationId xmlns:a16="http://schemas.microsoft.com/office/drawing/2014/main" id="{A04CDA43-B237-F4DD-44D8-86867944BE57}"/>
              </a:ext>
            </a:extLst>
          </p:cNvPr>
          <p:cNvSpPr/>
          <p:nvPr/>
        </p:nvSpPr>
        <p:spPr>
          <a:xfrm>
            <a:off x="-14647" y="246098"/>
            <a:ext cx="5925800" cy="384721"/>
          </a:xfrm>
          <a:prstGeom prst="rect">
            <a:avLst/>
          </a:prstGeom>
          <a:solidFill>
            <a:schemeClr val="accent4">
              <a:lumMod val="20000"/>
              <a:lumOff val="80000"/>
            </a:scheme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4958081" y="6186500"/>
            <a:ext cx="7233920" cy="7848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ΑΝΘΡΩΠΙΝΟΥ ΔΥΝΑΜΙΚΟΥ </a:t>
            </a:r>
            <a:endPar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endParaRPr>
          </a:p>
          <a:p>
            <a:pPr marL="0" marR="0" lvl="0" indent="0" algn="r" defTabSz="412750" rtl="0" eaLnBrk="1" fontAlgn="auto" latinLnBrk="0" hangingPunct="0">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t>ΨΗΦΙΑΚΟΣ ΜΕΤΑΣΧΗΜΑΤΙΣΜΟΣ ΔΙΑΔΙΚΑΣΙΩΝ ΔΙΟΙΚΗΣΗΣ ΑΝΘΡΩΠΙΝΟΥ ΔΥΝΑΜΙΚΟΥ</a:t>
            </a:r>
            <a:endParaRPr kumimoji="0" lang="el-GR" sz="1500" b="0" i="1" u="none" strike="noStrike" kern="1200" cap="none" spc="0" normalizeH="0" baseline="0" noProof="0" dirty="0">
              <a:ln>
                <a:noFill/>
              </a:ln>
              <a:solidFill>
                <a:srgbClr val="86A3CD"/>
              </a:solidFill>
              <a:effectLst/>
              <a:uLnTx/>
              <a:uFillTx/>
              <a:latin typeface="Calibri Light" panose="020F0302020204030204"/>
              <a:sym typeface="CeraGR-Bold"/>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l-GR" sz="1500" b="0" i="1" u="none" strike="noStrike" kern="1200" cap="none" spc="0" normalizeH="0" baseline="0" noProof="0" dirty="0">
              <a:ln>
                <a:noFill/>
              </a:ln>
              <a:solidFill>
                <a:srgbClr val="86A3CD"/>
              </a:solidFill>
              <a:effectLst/>
              <a:uLnTx/>
              <a:uFillTx/>
              <a:latin typeface="Calibri Light" panose="020F0302020204030204"/>
              <a:sym typeface="CeraGR-Bold"/>
            </a:endParaRP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ΠΥΛΩΝΑΣ Δ’</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6" name="Shape 173">
            <a:extLst>
              <a:ext uri="{FF2B5EF4-FFF2-40B4-BE49-F238E27FC236}">
                <a16:creationId xmlns:a16="http://schemas.microsoft.com/office/drawing/2014/main" id="{F833A714-D4B2-22F0-AFFE-AE41BD34E5F5}"/>
              </a:ext>
            </a:extLst>
          </p:cNvPr>
          <p:cNvSpPr/>
          <p:nvPr/>
        </p:nvSpPr>
        <p:spPr>
          <a:xfrm>
            <a:off x="1208598" y="2838036"/>
            <a:ext cx="435974" cy="49497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800" b="0" i="0" u="none" strike="noStrike" kern="0" cap="none" spc="0" normalizeH="0" baseline="0" noProof="0" dirty="0">
                <a:ln>
                  <a:noFill/>
                </a:ln>
                <a:solidFill>
                  <a:srgbClr val="CBDBEC"/>
                </a:solidFill>
                <a:effectLst/>
                <a:uLnTx/>
                <a:uFillTx/>
                <a:latin typeface="CeraGR-Black"/>
                <a:sym typeface="CeraGR-Black"/>
              </a:rPr>
              <a:t>1</a:t>
            </a:r>
            <a:r>
              <a:rPr kumimoji="0" lang="el-GR" sz="2800" b="0" i="0" u="none" strike="noStrike" kern="0" cap="none" spc="0" normalizeH="0" baseline="0" noProof="0" dirty="0">
                <a:ln>
                  <a:noFill/>
                </a:ln>
                <a:solidFill>
                  <a:srgbClr val="CBDBEC"/>
                </a:solidFill>
                <a:effectLst/>
                <a:uLnTx/>
                <a:uFillTx/>
                <a:latin typeface="CeraGR-Black"/>
                <a:sym typeface="CeraGR-Black"/>
              </a:rPr>
              <a:t>.</a:t>
            </a:r>
            <a:endParaRPr kumimoji="0" sz="2800" b="0" i="0" u="none" strike="noStrike" kern="0" cap="none" spc="0" normalizeH="0" baseline="0" noProof="0" dirty="0">
              <a:ln>
                <a:noFill/>
              </a:ln>
              <a:solidFill>
                <a:srgbClr val="CBDBEC"/>
              </a:solidFill>
              <a:effectLst/>
              <a:uLnTx/>
              <a:uFillTx/>
              <a:latin typeface="CeraGR-Black"/>
              <a:sym typeface="CeraGR-Black"/>
            </a:endParaRPr>
          </a:p>
        </p:txBody>
      </p:sp>
      <p:sp>
        <p:nvSpPr>
          <p:cNvPr id="25" name="TextBox 24">
            <a:extLst>
              <a:ext uri="{FF2B5EF4-FFF2-40B4-BE49-F238E27FC236}">
                <a16:creationId xmlns:a16="http://schemas.microsoft.com/office/drawing/2014/main" id="{BF2EDA2F-CE00-E856-34BB-CDA769828B10}"/>
              </a:ext>
            </a:extLst>
          </p:cNvPr>
          <p:cNvSpPr txBox="1"/>
          <p:nvPr/>
        </p:nvSpPr>
        <p:spPr>
          <a:xfrm>
            <a:off x="1495425" y="2929377"/>
            <a:ext cx="969073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Πλήρη</a:t>
            </a: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 ψηφιακά οργανογράμματα </a:t>
            </a: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το σύνολο των φορέων του Δημοσίου με συμπληρωμένα </a:t>
            </a: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ειδικά περιγράμματα θέσεων εργασίας </a:t>
            </a:r>
          </a:p>
        </p:txBody>
      </p:sp>
      <p:sp>
        <p:nvSpPr>
          <p:cNvPr id="9" name="TextBox 8">
            <a:extLst>
              <a:ext uri="{FF2B5EF4-FFF2-40B4-BE49-F238E27FC236}">
                <a16:creationId xmlns:a16="http://schemas.microsoft.com/office/drawing/2014/main" id="{B09C0380-1CC1-F312-F1AC-2D342701082E}"/>
              </a:ext>
            </a:extLst>
          </p:cNvPr>
          <p:cNvSpPr txBox="1"/>
          <p:nvPr/>
        </p:nvSpPr>
        <p:spPr>
          <a:xfrm>
            <a:off x="1495425" y="2431478"/>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Πετύχαμε:</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ECE0EB8-0DF1-9E32-0627-51DC2773FF6B}"/>
              </a:ext>
            </a:extLst>
          </p:cNvPr>
          <p:cNvSpPr txBox="1"/>
          <p:nvPr/>
        </p:nvSpPr>
        <p:spPr>
          <a:xfrm>
            <a:off x="1495425" y="3581137"/>
            <a:ext cx="84364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Ανάπτυξη νέων υποσυστημάτων στο </a:t>
            </a: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Μητρώο Ανθρώπινου Δυναμικού Ελληνικού Δημοσίου </a:t>
            </a: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(Απογραφή)</a:t>
            </a:r>
            <a:endParaRPr kumimoji="0" lang="el-GR" sz="2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821C4581-53D7-530F-2CA5-73E9ABC7DDC3}"/>
              </a:ext>
            </a:extLst>
          </p:cNvPr>
          <p:cNvSpPr txBox="1"/>
          <p:nvPr/>
        </p:nvSpPr>
        <p:spPr>
          <a:xfrm>
            <a:off x="1495863" y="4202806"/>
            <a:ext cx="91877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Νέος, φιλικός προς τον χρήστη, τρόπος </a:t>
            </a:r>
            <a:r>
              <a:rPr kumimoji="0" lang="el-GR" sz="16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αποτύπωσης των μηνιαίων αναφορών </a:t>
            </a:r>
            <a:r>
              <a:rPr kumimoji="0" lang="el-GR" sz="16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της Απογραφής</a:t>
            </a:r>
          </a:p>
        </p:txBody>
      </p:sp>
      <p:sp>
        <p:nvSpPr>
          <p:cNvPr id="23" name="Shape 173">
            <a:extLst>
              <a:ext uri="{FF2B5EF4-FFF2-40B4-BE49-F238E27FC236}">
                <a16:creationId xmlns:a16="http://schemas.microsoft.com/office/drawing/2014/main" id="{6A029BD1-756B-D348-7254-EB99662799A5}"/>
              </a:ext>
            </a:extLst>
          </p:cNvPr>
          <p:cNvSpPr/>
          <p:nvPr/>
        </p:nvSpPr>
        <p:spPr>
          <a:xfrm>
            <a:off x="1132295" y="3513339"/>
            <a:ext cx="547730" cy="4918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CBDBEC"/>
                </a:solidFill>
                <a:effectLst/>
                <a:uLnTx/>
                <a:uFillTx/>
                <a:latin typeface="CeraGR-Black"/>
                <a:sym typeface="CeraGR-Black"/>
              </a:rPr>
              <a:t>2</a:t>
            </a:r>
            <a:r>
              <a:rPr kumimoji="0" lang="el-GR" sz="2800" b="0" i="0" u="none" strike="noStrike" kern="0" cap="none" spc="0" normalizeH="0" baseline="0" noProof="0" dirty="0">
                <a:ln>
                  <a:noFill/>
                </a:ln>
                <a:solidFill>
                  <a:srgbClr val="CBDBEC"/>
                </a:solidFill>
                <a:effectLst/>
                <a:uLnTx/>
                <a:uFillTx/>
                <a:latin typeface="CeraGR-Black"/>
                <a:sym typeface="CeraGR-Black"/>
              </a:rPr>
              <a:t>.</a:t>
            </a:r>
            <a:endParaRPr kumimoji="0" sz="2800" b="0" i="0" u="none" strike="noStrike" kern="0" cap="none" spc="0" normalizeH="0" baseline="0" noProof="0" dirty="0">
              <a:ln>
                <a:noFill/>
              </a:ln>
              <a:solidFill>
                <a:srgbClr val="CBDBEC"/>
              </a:solidFill>
              <a:effectLst/>
              <a:uLnTx/>
              <a:uFillTx/>
              <a:latin typeface="CeraGR-Black"/>
              <a:sym typeface="CeraGR-Black"/>
            </a:endParaRPr>
          </a:p>
        </p:txBody>
      </p:sp>
      <p:sp>
        <p:nvSpPr>
          <p:cNvPr id="26" name="Shape 173">
            <a:extLst>
              <a:ext uri="{FF2B5EF4-FFF2-40B4-BE49-F238E27FC236}">
                <a16:creationId xmlns:a16="http://schemas.microsoft.com/office/drawing/2014/main" id="{803177F1-AE0A-52E2-8E68-A11973123AA4}"/>
              </a:ext>
            </a:extLst>
          </p:cNvPr>
          <p:cNvSpPr/>
          <p:nvPr/>
        </p:nvSpPr>
        <p:spPr>
          <a:xfrm>
            <a:off x="1139148" y="4127308"/>
            <a:ext cx="704142" cy="4918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800" b="0" i="0" u="none" strike="noStrike" kern="0" cap="none" spc="0" normalizeH="0" baseline="0" noProof="0" dirty="0">
                <a:ln>
                  <a:noFill/>
                </a:ln>
                <a:solidFill>
                  <a:srgbClr val="CBDBEC"/>
                </a:solidFill>
                <a:effectLst/>
                <a:uLnTx/>
                <a:uFillTx/>
                <a:latin typeface="CeraGR-Black"/>
                <a:sym typeface="CeraGR-Black"/>
              </a:rPr>
              <a:t>3.</a:t>
            </a:r>
            <a:endParaRPr kumimoji="0" sz="2800" b="0" i="0" u="none" strike="noStrike" kern="0" cap="none" spc="0" normalizeH="0" baseline="0" noProof="0" dirty="0">
              <a:ln>
                <a:noFill/>
              </a:ln>
              <a:solidFill>
                <a:srgbClr val="CBDBEC"/>
              </a:solidFill>
              <a:effectLst/>
              <a:uLnTx/>
              <a:uFillTx/>
              <a:latin typeface="CeraGR-Black"/>
              <a:sym typeface="CeraGR-Black"/>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68586"/>
            <a:ext cx="9198429" cy="1149760"/>
            <a:chOff x="1319048" y="-1476529"/>
            <a:chExt cx="10608693" cy="1865375"/>
          </a:xfrm>
        </p:grpSpPr>
        <p:sp>
          <p:nvSpPr>
            <p:cNvPr id="12" name="Shape 303">
              <a:extLst>
                <a:ext uri="{FF2B5EF4-FFF2-40B4-BE49-F238E27FC236}">
                  <a16:creationId xmlns:a16="http://schemas.microsoft.com/office/drawing/2014/main" id="{639416D1-70DE-3931-A7E8-336C4FA1B8DF}"/>
                </a:ext>
              </a:extLst>
            </p:cNvPr>
            <p:cNvSpPr/>
            <p:nvPr/>
          </p:nvSpPr>
          <p:spPr>
            <a:xfrm>
              <a:off x="1503683" y="-1476529"/>
              <a:ext cx="10336175" cy="186537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Δ’</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rPr>
                <a:t>ΨΗΦΙΑΚΟΣ ΜΕΤΑΣΧΗΜΑΤΙΣΜΟΣ ΔΙΑΔΙΚΑΣΙΩΝ </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rPr>
                <a:t>ΔΙΟΙΚΗΣΗΣ ΑΝΘΡΩΠΙΝΟΥ ΔΥΝΑΜΙΚΟΥ</a:t>
              </a:r>
              <a:endPar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Arial" panose="020B0604020202020204" pitchFamily="34" charset="0"/>
                <a:sym typeface="CeraGR-Bold"/>
              </a:endParaRPr>
            </a:p>
          </p:txBody>
        </p:sp>
      </p:grpSp>
    </p:spTree>
    <p:extLst>
      <p:ext uri="{BB962C8B-B14F-4D97-AF65-F5344CB8AC3E}">
        <p14:creationId xmlns:p14="http://schemas.microsoft.com/office/powerpoint/2010/main" val="1787644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94713" y="1717705"/>
            <a:ext cx="11528711" cy="2571986"/>
            <a:chOff x="3093782" y="3966132"/>
            <a:chExt cx="23057421" cy="5143972"/>
          </a:xfrm>
        </p:grpSpPr>
        <p:sp>
          <p:nvSpPr>
            <p:cNvPr id="157" name="Shape 157"/>
            <p:cNvSpPr/>
            <p:nvPr/>
          </p:nvSpPr>
          <p:spPr>
            <a:xfrm>
              <a:off x="8611472" y="4085662"/>
              <a:ext cx="17539731" cy="404213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ΑΝΘΡΩΠΙΝΟ ΚΕΦΑΛΑΙΟ</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ΣΤΡΑΤΗΓΙΚΗ ΔΙΟΙΚΗΣΗ ΚΑΙ</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ΑΝΑΠΤΥΞΗ ΑΝΘΡΩΠΙΝΟΥ ΔΥΝΑΜΙΚΟΥ  </a:t>
              </a:r>
              <a:endPar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3093782" y="3966132"/>
              <a:ext cx="7590330" cy="51439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182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Α’</a:t>
              </a:r>
              <a:endParaRPr kumimoji="0" sz="182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grpSp>
        <p:nvGrpSpPr>
          <p:cNvPr id="4" name="Group 307">
            <a:extLst>
              <a:ext uri="{FF2B5EF4-FFF2-40B4-BE49-F238E27FC236}">
                <a16:creationId xmlns:a16="http://schemas.microsoft.com/office/drawing/2014/main" id="{D9865F23-938F-4024-EA8C-1ABB78B0D2FE}"/>
              </a:ext>
            </a:extLst>
          </p:cNvPr>
          <p:cNvGrpSpPr/>
          <p:nvPr/>
        </p:nvGrpSpPr>
        <p:grpSpPr>
          <a:xfrm>
            <a:off x="694713" y="3836550"/>
            <a:ext cx="9038338" cy="943016"/>
            <a:chOff x="1503683" y="-1302077"/>
            <a:chExt cx="10424058" cy="1529953"/>
          </a:xfrm>
        </p:grpSpPr>
        <p:sp>
          <p:nvSpPr>
            <p:cNvPr id="5" name="Shape 303">
              <a:extLst>
                <a:ext uri="{FF2B5EF4-FFF2-40B4-BE49-F238E27FC236}">
                  <a16:creationId xmlns:a16="http://schemas.microsoft.com/office/drawing/2014/main" id="{CFFFB3ED-64C5-FC02-1B58-CE6C49CB6A56}"/>
                </a:ext>
              </a:extLst>
            </p:cNvPr>
            <p:cNvSpPr/>
            <p:nvPr/>
          </p:nvSpPr>
          <p:spPr>
            <a:xfrm>
              <a:off x="1503683" y="-1086789"/>
              <a:ext cx="9568931"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6" name="Shape 304">
              <a:extLst>
                <a:ext uri="{FF2B5EF4-FFF2-40B4-BE49-F238E27FC236}">
                  <a16:creationId xmlns:a16="http://schemas.microsoft.com/office/drawing/2014/main" id="{48ABA6D0-8E38-0CFD-11C6-D66F91E0ABCD}"/>
                </a:ext>
              </a:extLst>
            </p:cNvPr>
            <p:cNvSpPr/>
            <p:nvPr/>
          </p:nvSpPr>
          <p:spPr>
            <a:xfrm>
              <a:off x="1591566" y="-1302077"/>
              <a:ext cx="10336175"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ΣΧΕΔΙΑΖΟΥΜΕ ΓΙΑ ΤΟ ΜΕΛΛΟΝ</a:t>
              </a:r>
            </a:p>
          </p:txBody>
        </p:sp>
      </p:grpSp>
    </p:spTree>
    <p:extLst>
      <p:ext uri="{BB962C8B-B14F-4D97-AF65-F5344CB8AC3E}">
        <p14:creationId xmlns:p14="http://schemas.microsoft.com/office/powerpoint/2010/main" val="66985004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7">
            <a:extLst>
              <a:ext uri="{FF2B5EF4-FFF2-40B4-BE49-F238E27FC236}">
                <a16:creationId xmlns:a16="http://schemas.microsoft.com/office/drawing/2014/main" id="{A04CDA43-B237-F4DD-44D8-86867944BE57}"/>
              </a:ext>
            </a:extLst>
          </p:cNvPr>
          <p:cNvSpPr/>
          <p:nvPr/>
        </p:nvSpPr>
        <p:spPr>
          <a:xfrm>
            <a:off x="-14647" y="246098"/>
            <a:ext cx="5925800" cy="384721"/>
          </a:xfrm>
          <a:prstGeom prst="rect">
            <a:avLst/>
          </a:prstGeom>
          <a:solidFill>
            <a:schemeClr val="accent4">
              <a:lumMod val="20000"/>
              <a:lumOff val="80000"/>
            </a:scheme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5"/>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6299200" y="6170323"/>
            <a:ext cx="5892800"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ΑΝΘΡΩΠΙΝΟΥ ΔΥΝΑΜΙΚΟΥ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86A3CD"/>
                </a:solidFill>
                <a:effectLst/>
                <a:uLnTx/>
                <a:uFillTx/>
                <a:latin typeface="Calibri Light" panose="020F0302020204030204"/>
                <a:sym typeface="CeraGR-Light"/>
              </a:rPr>
              <a:t>ΣΤΡΑΤΗΓΙΚΗ ΔΙΟΙΚΗΣΗ ΚΑΙ ΑΝΑΠΤΥΞΗ ΑΝΘΡΩΠΙΝΟΥ ΔΥΝΑΜΙΚΟΥ</a:t>
            </a: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ΠΥΛΩΝΑΣ Α’</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496785" y="931172"/>
            <a:ext cx="9198429" cy="953485"/>
            <a:chOff x="1319048" y="-1404157"/>
            <a:chExt cx="10608693"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Α’</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ΑΝΘΡΩΠΙΝΟ ΚΕΦΑΛΑΙΟ</a:t>
              </a:r>
              <a:endParaRPr kumimoji="0" lang="el-GR" sz="3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sym typeface="CeraGR-Bold"/>
              </a:endParaRPr>
            </a:p>
          </p:txBody>
        </p:sp>
      </p:grpSp>
      <p:sp>
        <p:nvSpPr>
          <p:cNvPr id="6" name="Shape 173">
            <a:extLst>
              <a:ext uri="{FF2B5EF4-FFF2-40B4-BE49-F238E27FC236}">
                <a16:creationId xmlns:a16="http://schemas.microsoft.com/office/drawing/2014/main" id="{F833A714-D4B2-22F0-AFFE-AE41BD34E5F5}"/>
              </a:ext>
            </a:extLst>
          </p:cNvPr>
          <p:cNvSpPr/>
          <p:nvPr/>
        </p:nvSpPr>
        <p:spPr>
          <a:xfrm>
            <a:off x="1443542" y="2278760"/>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5" name="TextBox 24">
            <a:extLst>
              <a:ext uri="{FF2B5EF4-FFF2-40B4-BE49-F238E27FC236}">
                <a16:creationId xmlns:a16="http://schemas.microsoft.com/office/drawing/2014/main" id="{BF2EDA2F-CE00-E856-34BB-CDA769828B10}"/>
              </a:ext>
            </a:extLst>
          </p:cNvPr>
          <p:cNvSpPr txBox="1"/>
          <p:nvPr/>
        </p:nvSpPr>
        <p:spPr>
          <a:xfrm>
            <a:off x="1664205" y="2842356"/>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Προσλήψεις μόνο με έλεγχο δεξιοτήτων σε σύγχρονα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κέντρα αξιολόγησης του ΑΣΕΠ</a:t>
            </a:r>
          </a:p>
        </p:txBody>
      </p:sp>
      <p:sp>
        <p:nvSpPr>
          <p:cNvPr id="9" name="TextBox 8">
            <a:extLst>
              <a:ext uri="{FF2B5EF4-FFF2-40B4-BE49-F238E27FC236}">
                <a16:creationId xmlns:a16="http://schemas.microsoft.com/office/drawing/2014/main" id="{B09C0380-1CC1-F312-F1AC-2D342701082E}"/>
              </a:ext>
            </a:extLst>
          </p:cNvPr>
          <p:cNvSpPr txBox="1"/>
          <p:nvPr/>
        </p:nvSpPr>
        <p:spPr>
          <a:xfrm>
            <a:off x="1656876" y="1902236"/>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Σχεδιάζουμε για το μέλλον:</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ECE0EB8-0DF1-9E32-0627-51DC2773FF6B}"/>
              </a:ext>
            </a:extLst>
          </p:cNvPr>
          <p:cNvSpPr txBox="1"/>
          <p:nvPr/>
        </p:nvSpPr>
        <p:spPr>
          <a:xfrm>
            <a:off x="1677376" y="3197996"/>
            <a:ext cx="91027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Στρατηγικός προγραμματισμός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τη βέλτιστη στελέχωση του Δημοσίου με τεχνικές τεχνητής νοημοσύνης (</a:t>
            </a:r>
            <a:r>
              <a:rPr kumimoji="0" lang="en-GB"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workforce planning)</a:t>
            </a:r>
          </a:p>
        </p:txBody>
      </p:sp>
      <p:sp>
        <p:nvSpPr>
          <p:cNvPr id="19" name="TextBox 18">
            <a:extLst>
              <a:ext uri="{FF2B5EF4-FFF2-40B4-BE49-F238E27FC236}">
                <a16:creationId xmlns:a16="http://schemas.microsoft.com/office/drawing/2014/main" id="{821C4581-53D7-530F-2CA5-73E9ABC7DDC3}"/>
              </a:ext>
            </a:extLst>
          </p:cNvPr>
          <p:cNvSpPr txBox="1"/>
          <p:nvPr/>
        </p:nvSpPr>
        <p:spPr>
          <a:xfrm>
            <a:off x="1664205" y="3720018"/>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Μετασχηματισμός και αναβάθμιση δεξιοτήτων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250.000 υπαλλήλων</a:t>
            </a:r>
          </a:p>
        </p:txBody>
      </p:sp>
      <p:sp>
        <p:nvSpPr>
          <p:cNvPr id="23" name="Shape 173">
            <a:extLst>
              <a:ext uri="{FF2B5EF4-FFF2-40B4-BE49-F238E27FC236}">
                <a16:creationId xmlns:a16="http://schemas.microsoft.com/office/drawing/2014/main" id="{6A029BD1-756B-D348-7254-EB99662799A5}"/>
              </a:ext>
            </a:extLst>
          </p:cNvPr>
          <p:cNvSpPr/>
          <p:nvPr/>
        </p:nvSpPr>
        <p:spPr>
          <a:xfrm>
            <a:off x="1420264" y="2818682"/>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6" name="Shape 173">
            <a:extLst>
              <a:ext uri="{FF2B5EF4-FFF2-40B4-BE49-F238E27FC236}">
                <a16:creationId xmlns:a16="http://schemas.microsoft.com/office/drawing/2014/main" id="{803177F1-AE0A-52E2-8E68-A11973123AA4}"/>
              </a:ext>
            </a:extLst>
          </p:cNvPr>
          <p:cNvSpPr/>
          <p:nvPr/>
        </p:nvSpPr>
        <p:spPr>
          <a:xfrm>
            <a:off x="1420264" y="3180341"/>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7" name="TextBox 26">
            <a:extLst>
              <a:ext uri="{FF2B5EF4-FFF2-40B4-BE49-F238E27FC236}">
                <a16:creationId xmlns:a16="http://schemas.microsoft.com/office/drawing/2014/main" id="{5649FE8A-B804-5E50-862A-50BCDA7535B3}"/>
              </a:ext>
            </a:extLst>
          </p:cNvPr>
          <p:cNvSpPr txBox="1"/>
          <p:nvPr/>
        </p:nvSpPr>
        <p:spPr>
          <a:xfrm>
            <a:off x="1656875" y="4031475"/>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Νέο σύστημα επιλογής προϊσταμένων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με απαιτητικά κριτήρια επιλογής </a:t>
            </a:r>
          </a:p>
        </p:txBody>
      </p:sp>
      <p:sp>
        <p:nvSpPr>
          <p:cNvPr id="29" name="Shape 173">
            <a:extLst>
              <a:ext uri="{FF2B5EF4-FFF2-40B4-BE49-F238E27FC236}">
                <a16:creationId xmlns:a16="http://schemas.microsoft.com/office/drawing/2014/main" id="{68F0158D-9CE2-C64F-1907-313263AB34E6}"/>
              </a:ext>
            </a:extLst>
          </p:cNvPr>
          <p:cNvSpPr/>
          <p:nvPr/>
        </p:nvSpPr>
        <p:spPr>
          <a:xfrm>
            <a:off x="1401915" y="3688817"/>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0" name="TextBox 29">
            <a:extLst>
              <a:ext uri="{FF2B5EF4-FFF2-40B4-BE49-F238E27FC236}">
                <a16:creationId xmlns:a16="http://schemas.microsoft.com/office/drawing/2014/main" id="{8ABA3CFE-7666-606F-920B-21E4BDD4745D}"/>
              </a:ext>
            </a:extLst>
          </p:cNvPr>
          <p:cNvSpPr txBox="1"/>
          <p:nvPr/>
        </p:nvSpPr>
        <p:spPr>
          <a:xfrm>
            <a:off x="1664205" y="4337327"/>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Διαδρομές καριέρας για πρώτη φορά στο Δημόσιο</a:t>
            </a:r>
          </a:p>
        </p:txBody>
      </p:sp>
      <p:sp>
        <p:nvSpPr>
          <p:cNvPr id="31" name="Shape 173">
            <a:extLst>
              <a:ext uri="{FF2B5EF4-FFF2-40B4-BE49-F238E27FC236}">
                <a16:creationId xmlns:a16="http://schemas.microsoft.com/office/drawing/2014/main" id="{24C01B70-7376-107C-AEE7-BAFAC97439B7}"/>
              </a:ext>
            </a:extLst>
          </p:cNvPr>
          <p:cNvSpPr/>
          <p:nvPr/>
        </p:nvSpPr>
        <p:spPr>
          <a:xfrm>
            <a:off x="1410163" y="3988778"/>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5</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2" name="TextBox 31">
            <a:extLst>
              <a:ext uri="{FF2B5EF4-FFF2-40B4-BE49-F238E27FC236}">
                <a16:creationId xmlns:a16="http://schemas.microsoft.com/office/drawing/2014/main" id="{17F89294-984B-A0C9-BB46-C9B30E147A5A}"/>
              </a:ext>
            </a:extLst>
          </p:cNvPr>
          <p:cNvSpPr txBox="1"/>
          <p:nvPr/>
        </p:nvSpPr>
        <p:spPr>
          <a:xfrm>
            <a:off x="1664205" y="2310499"/>
            <a:ext cx="87842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Νέο και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ενιαίο νομοθετικό πλαίσιο ρύθμισης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της σχέσης του Δημοσίου ως εργοδότη με το σύνολο των υπαλλήλων (νέος υπαλληλικός κώδικας </a:t>
            </a:r>
          </a:p>
        </p:txBody>
      </p:sp>
      <p:sp>
        <p:nvSpPr>
          <p:cNvPr id="34" name="Shape 173">
            <a:extLst>
              <a:ext uri="{FF2B5EF4-FFF2-40B4-BE49-F238E27FC236}">
                <a16:creationId xmlns:a16="http://schemas.microsoft.com/office/drawing/2014/main" id="{A12DBA90-114C-5892-4EEF-C556854D864A}"/>
              </a:ext>
            </a:extLst>
          </p:cNvPr>
          <p:cNvSpPr/>
          <p:nvPr/>
        </p:nvSpPr>
        <p:spPr>
          <a:xfrm>
            <a:off x="1404857" y="4311211"/>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6.</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7" name="TextBox 6">
            <a:extLst>
              <a:ext uri="{FF2B5EF4-FFF2-40B4-BE49-F238E27FC236}">
                <a16:creationId xmlns:a16="http://schemas.microsoft.com/office/drawing/2014/main" id="{D5A44F43-9571-5016-CCBE-D24F4FBA35D5}"/>
              </a:ext>
            </a:extLst>
          </p:cNvPr>
          <p:cNvSpPr txBox="1"/>
          <p:nvPr/>
        </p:nvSpPr>
        <p:spPr>
          <a:xfrm>
            <a:off x="1656875" y="4670419"/>
            <a:ext cx="91437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Ολιστική προσέγγιση για την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ενσωμάτωση των νέων υπαλλήλων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και την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αξιοποίηση των έμπειρων στελεχών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για τη μεταφορά της γνώσης στο Δημόσιο</a:t>
            </a:r>
          </a:p>
        </p:txBody>
      </p:sp>
      <p:sp>
        <p:nvSpPr>
          <p:cNvPr id="12" name="Shape 173">
            <a:extLst>
              <a:ext uri="{FF2B5EF4-FFF2-40B4-BE49-F238E27FC236}">
                <a16:creationId xmlns:a16="http://schemas.microsoft.com/office/drawing/2014/main" id="{E7050BE4-E172-4445-A81E-1A344B8D6BE3}"/>
              </a:ext>
            </a:extLst>
          </p:cNvPr>
          <p:cNvSpPr/>
          <p:nvPr/>
        </p:nvSpPr>
        <p:spPr>
          <a:xfrm>
            <a:off x="1411461" y="4643910"/>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7</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13" name="TextBox 12">
            <a:extLst>
              <a:ext uri="{FF2B5EF4-FFF2-40B4-BE49-F238E27FC236}">
                <a16:creationId xmlns:a16="http://schemas.microsoft.com/office/drawing/2014/main" id="{438C75D6-0A8F-B0ED-881A-DFA4E08503BC}"/>
              </a:ext>
            </a:extLst>
          </p:cNvPr>
          <p:cNvSpPr txBox="1"/>
          <p:nvPr/>
        </p:nvSpPr>
        <p:spPr>
          <a:xfrm>
            <a:off x="1656875" y="5128424"/>
            <a:ext cx="91437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Δημιουργία μηχανισμού για ι</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σχυρή εθνική εκπροσώπηση στελεχών της ελληνικής δημόσιας διοίκησης στην Ε.Ε</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ea typeface="+mn-ea"/>
                <a:cs typeface="Arial" panose="020B0604020202020204" pitchFamily="34" charset="0"/>
              </a:rPr>
              <a:t>. </a:t>
            </a:r>
          </a:p>
        </p:txBody>
      </p:sp>
      <p:sp>
        <p:nvSpPr>
          <p:cNvPr id="14" name="Shape 173">
            <a:extLst>
              <a:ext uri="{FF2B5EF4-FFF2-40B4-BE49-F238E27FC236}">
                <a16:creationId xmlns:a16="http://schemas.microsoft.com/office/drawing/2014/main" id="{205D7A92-7BB8-9A9A-9823-64B011543C70}"/>
              </a:ext>
            </a:extLst>
          </p:cNvPr>
          <p:cNvSpPr/>
          <p:nvPr/>
        </p:nvSpPr>
        <p:spPr>
          <a:xfrm>
            <a:off x="1392184" y="5084693"/>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8</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15" name="TextBox 14">
            <a:extLst>
              <a:ext uri="{FF2B5EF4-FFF2-40B4-BE49-F238E27FC236}">
                <a16:creationId xmlns:a16="http://schemas.microsoft.com/office/drawing/2014/main" id="{B2ADA358-77E9-7E08-5083-F9F93F43BF80}"/>
              </a:ext>
            </a:extLst>
          </p:cNvPr>
          <p:cNvSpPr txBox="1"/>
          <p:nvPr/>
        </p:nvSpPr>
        <p:spPr>
          <a:xfrm>
            <a:off x="1656875" y="5635846"/>
            <a:ext cx="914372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Helvetica" pitchFamily="2" charset="0"/>
                <a:ea typeface="+mn-ea"/>
                <a:cs typeface="+mn-cs"/>
              </a:rPr>
              <a:t>Αξιοποίηση </a:t>
            </a:r>
            <a:r>
              <a:rPr kumimoji="0" lang="el-GR" sz="1400" b="1" i="0" u="none" strike="noStrike" kern="1200" cap="none" spc="0" normalizeH="0" baseline="0" noProof="0" dirty="0">
                <a:ln>
                  <a:noFill/>
                </a:ln>
                <a:solidFill>
                  <a:srgbClr val="527399"/>
                </a:solidFill>
                <a:effectLst/>
                <a:uLnTx/>
                <a:uFillTx/>
                <a:latin typeface="Helvetica" pitchFamily="2" charset="0"/>
                <a:ea typeface="+mn-ea"/>
                <a:cs typeface="+mn-cs"/>
              </a:rPr>
              <a:t>υπαλλήλων με υψηλή απόδοση </a:t>
            </a:r>
            <a:r>
              <a:rPr kumimoji="0" lang="el-GR" sz="1400" b="0" i="0" u="none" strike="noStrike" kern="1200" cap="none" spc="0" normalizeH="0" baseline="0" noProof="0" dirty="0">
                <a:ln>
                  <a:noFill/>
                </a:ln>
                <a:solidFill>
                  <a:srgbClr val="527399"/>
                </a:solidFill>
                <a:effectLst/>
                <a:uLnTx/>
                <a:uFillTx/>
                <a:latin typeface="Helvetica" pitchFamily="2" charset="0"/>
                <a:ea typeface="+mn-ea"/>
                <a:cs typeface="+mn-cs"/>
              </a:rPr>
              <a:t>και δυνατότητες </a:t>
            </a:r>
          </a:p>
        </p:txBody>
      </p:sp>
      <p:sp>
        <p:nvSpPr>
          <p:cNvPr id="16" name="Shape 173">
            <a:extLst>
              <a:ext uri="{FF2B5EF4-FFF2-40B4-BE49-F238E27FC236}">
                <a16:creationId xmlns:a16="http://schemas.microsoft.com/office/drawing/2014/main" id="{18125669-F495-27B2-8475-0ACBBB3AC9F4}"/>
              </a:ext>
            </a:extLst>
          </p:cNvPr>
          <p:cNvSpPr/>
          <p:nvPr/>
        </p:nvSpPr>
        <p:spPr>
          <a:xfrm>
            <a:off x="1376654" y="5600816"/>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9</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Tree>
    <p:extLst>
      <p:ext uri="{BB962C8B-B14F-4D97-AF65-F5344CB8AC3E}">
        <p14:creationId xmlns:p14="http://schemas.microsoft.com/office/powerpoint/2010/main" val="3502145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94713" y="1717705"/>
            <a:ext cx="11528711" cy="2571986"/>
            <a:chOff x="3093782" y="3966132"/>
            <a:chExt cx="23057421" cy="5143972"/>
          </a:xfrm>
        </p:grpSpPr>
        <p:sp>
          <p:nvSpPr>
            <p:cNvPr id="157" name="Shape 157"/>
            <p:cNvSpPr/>
            <p:nvPr/>
          </p:nvSpPr>
          <p:spPr>
            <a:xfrm>
              <a:off x="8611472" y="4085662"/>
              <a:ext cx="17539731" cy="404213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ΟΡΓΑΝΩΣΗ ΔΗΜΟΣΙΟΥ ΤΟΜΕΑ</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ΕΞΟΡΘΟΛΟΓΙΣΜΟΣ ΚΑΙ ΒΕΛΤΙΩΣΗ </a:t>
              </a: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rPr>
                <a:t>ΔΟΜΩΝ ΚΑΙ ΔΙΑΔΙΚΑΣΙΩΝ  </a:t>
              </a:r>
              <a:endParaRPr kumimoji="0" lang="el-GR" sz="2000" b="0" i="0" u="none" strike="noStrike" kern="1200" cap="none" spc="0" normalizeH="0" baseline="0" noProof="0" dirty="0">
                <a:ln>
                  <a:noFill/>
                </a:ln>
                <a:solidFill>
                  <a:srgbClr val="CBDBEC"/>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3093782" y="3966132"/>
              <a:ext cx="7590330" cy="514397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182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Β’</a:t>
              </a:r>
              <a:endParaRPr kumimoji="0" sz="182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grpSp>
        <p:nvGrpSpPr>
          <p:cNvPr id="3" name="Group 307">
            <a:extLst>
              <a:ext uri="{FF2B5EF4-FFF2-40B4-BE49-F238E27FC236}">
                <a16:creationId xmlns:a16="http://schemas.microsoft.com/office/drawing/2014/main" id="{A1E9648D-D89D-5154-C907-2377E913F27B}"/>
              </a:ext>
            </a:extLst>
          </p:cNvPr>
          <p:cNvGrpSpPr/>
          <p:nvPr/>
        </p:nvGrpSpPr>
        <p:grpSpPr>
          <a:xfrm>
            <a:off x="694713" y="3836550"/>
            <a:ext cx="9038338" cy="943016"/>
            <a:chOff x="1503683" y="-1302077"/>
            <a:chExt cx="10424058" cy="1529953"/>
          </a:xfrm>
        </p:grpSpPr>
        <p:sp>
          <p:nvSpPr>
            <p:cNvPr id="7" name="Shape 303">
              <a:extLst>
                <a:ext uri="{FF2B5EF4-FFF2-40B4-BE49-F238E27FC236}">
                  <a16:creationId xmlns:a16="http://schemas.microsoft.com/office/drawing/2014/main" id="{9777B417-6B54-7BBE-2523-C66270D10525}"/>
                </a:ext>
              </a:extLst>
            </p:cNvPr>
            <p:cNvSpPr/>
            <p:nvPr/>
          </p:nvSpPr>
          <p:spPr>
            <a:xfrm>
              <a:off x="1503683" y="-1086789"/>
              <a:ext cx="9568931"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8" name="Shape 304">
              <a:extLst>
                <a:ext uri="{FF2B5EF4-FFF2-40B4-BE49-F238E27FC236}">
                  <a16:creationId xmlns:a16="http://schemas.microsoft.com/office/drawing/2014/main" id="{80754AD7-B5B0-66F1-E419-C245D7B328FB}"/>
                </a:ext>
              </a:extLst>
            </p:cNvPr>
            <p:cNvSpPr/>
            <p:nvPr/>
          </p:nvSpPr>
          <p:spPr>
            <a:xfrm>
              <a:off x="1591566" y="-1302077"/>
              <a:ext cx="10336175"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ΣΧΕΔΙΑΖΟΥΜΕ ΓΙΑ ΤΟ ΜΕΛΛΟΝ</a:t>
              </a:r>
            </a:p>
          </p:txBody>
        </p:sp>
      </p:grpSp>
    </p:spTree>
    <p:extLst>
      <p:ext uri="{BB962C8B-B14F-4D97-AF65-F5344CB8AC3E}">
        <p14:creationId xmlns:p14="http://schemas.microsoft.com/office/powerpoint/2010/main" val="326886899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7">
            <a:extLst>
              <a:ext uri="{FF2B5EF4-FFF2-40B4-BE49-F238E27FC236}">
                <a16:creationId xmlns:a16="http://schemas.microsoft.com/office/drawing/2014/main" id="{AA3135EE-ADEC-4231-6E2B-91B6DE0BB50F}"/>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Helvetic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5911153" y="6186500"/>
            <a:ext cx="6280847" cy="55399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eraGR-Light"/>
              </a:rPr>
              <a:t>ΓΕΝΙΚΗ ΓΡΑΜΜΑΤΕΙΑ ΑΝΘΡΩΠΙΝΟΥ ΔΥΝΑΜΙΚΟΥ </a:t>
            </a:r>
            <a:br>
              <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Light"/>
              </a:rPr>
            </a:br>
            <a:r>
              <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Light"/>
              </a:rPr>
              <a:t>ΕΞΟΡΘΟΛΟΓΙΣΜΟΣ ΚΑΙ ΒΕΛΤΙΩΣΗ ΔΟΜΩΝ ΚΑΙ ΔΙΑΔΙΚΑΣΙΩΝ  </a:t>
            </a:r>
            <a:endPar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Bold"/>
            </a:endParaRP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r>
              <a:rPr lang="el-GR" sz="1900" i="1" dirty="0">
                <a:solidFill>
                  <a:srgbClr val="0F4E8B"/>
                </a:solidFill>
                <a:latin typeface="Arial" panose="020B0604020202020204" pitchFamily="34" charset="0"/>
                <a:cs typeface="Arial" panose="020B0604020202020204" pitchFamily="34" charset="0"/>
                <a:sym typeface="CeraGR-RegularItalic"/>
              </a:rPr>
              <a:t>ΓΕΝΙΚΗ ΓΡΑΜΜΑΤΕΙΑ ΑΝΘΡΩΠΙΝΟΥ ΔΥΝΑΜΙΚΟΥ </a:t>
            </a:r>
            <a:endParaRPr sz="1900" i="1" dirty="0">
              <a:solidFill>
                <a:srgbClr val="0F4E8B"/>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BoldItalic"/>
              </a:rPr>
              <a:t>ΠΥΛΩΝΑΣ Β’</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496785" y="931172"/>
            <a:ext cx="9198429" cy="953485"/>
            <a:chOff x="1319048" y="-1404157"/>
            <a:chExt cx="10608693" cy="1546938"/>
          </a:xfrm>
        </p:grpSpPr>
        <p:sp>
          <p:nvSpPr>
            <p:cNvPr id="4" name="Shape 303">
              <a:extLst>
                <a:ext uri="{FF2B5EF4-FFF2-40B4-BE49-F238E27FC236}">
                  <a16:creationId xmlns:a16="http://schemas.microsoft.com/office/drawing/2014/main" id="{3302BBF9-F1D8-B02E-CFEA-4A8ADAFE33E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5" name="Shape 304">
              <a:extLst>
                <a:ext uri="{FF2B5EF4-FFF2-40B4-BE49-F238E27FC236}">
                  <a16:creationId xmlns:a16="http://schemas.microsoft.com/office/drawing/2014/main" id="{567B8C7B-DEA5-CD39-8F4E-7D0461E3F778}"/>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Β’</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ΟΡΓΑΝΩΣΗ ΔΗΜΟΣΙΟΥ ΤΟΜΕΑ</a:t>
              </a:r>
            </a:p>
          </p:txBody>
        </p:sp>
      </p:grpSp>
      <p:sp>
        <p:nvSpPr>
          <p:cNvPr id="38" name="Shape 173">
            <a:extLst>
              <a:ext uri="{FF2B5EF4-FFF2-40B4-BE49-F238E27FC236}">
                <a16:creationId xmlns:a16="http://schemas.microsoft.com/office/drawing/2014/main" id="{03A222BE-3933-C2B6-F237-BE5FD441179C}"/>
              </a:ext>
            </a:extLst>
          </p:cNvPr>
          <p:cNvSpPr/>
          <p:nvPr/>
        </p:nvSpPr>
        <p:spPr>
          <a:xfrm>
            <a:off x="1432401" y="2455143"/>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9" name="TextBox 38">
            <a:extLst>
              <a:ext uri="{FF2B5EF4-FFF2-40B4-BE49-F238E27FC236}">
                <a16:creationId xmlns:a16="http://schemas.microsoft.com/office/drawing/2014/main" id="{3554A929-07F4-0F4C-7970-6A0D7DF3F05E}"/>
              </a:ext>
            </a:extLst>
          </p:cNvPr>
          <p:cNvSpPr txBox="1"/>
          <p:nvPr/>
        </p:nvSpPr>
        <p:spPr>
          <a:xfrm>
            <a:off x="1656876" y="2492958"/>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Αξιολόγηση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παρεχόμενων υπηρεσιών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από τον πολίτη</a:t>
            </a:r>
          </a:p>
        </p:txBody>
      </p:sp>
      <p:sp>
        <p:nvSpPr>
          <p:cNvPr id="40" name="TextBox 39">
            <a:extLst>
              <a:ext uri="{FF2B5EF4-FFF2-40B4-BE49-F238E27FC236}">
                <a16:creationId xmlns:a16="http://schemas.microsoft.com/office/drawing/2014/main" id="{FA6063A0-374E-4640-099A-F3F5B45A92C1}"/>
              </a:ext>
            </a:extLst>
          </p:cNvPr>
          <p:cNvSpPr txBox="1"/>
          <p:nvPr/>
        </p:nvSpPr>
        <p:spPr>
          <a:xfrm>
            <a:off x="1656876" y="1902236"/>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Σχεδιάζουμε για το μέλλον:</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Helvetica"/>
            </a:endParaRPr>
          </a:p>
        </p:txBody>
      </p:sp>
      <p:sp>
        <p:nvSpPr>
          <p:cNvPr id="41" name="TextBox 40">
            <a:extLst>
              <a:ext uri="{FF2B5EF4-FFF2-40B4-BE49-F238E27FC236}">
                <a16:creationId xmlns:a16="http://schemas.microsoft.com/office/drawing/2014/main" id="{553433F4-1383-82BF-8CB1-7EC74B3F72A3}"/>
              </a:ext>
            </a:extLst>
          </p:cNvPr>
          <p:cNvSpPr txBox="1"/>
          <p:nvPr/>
        </p:nvSpPr>
        <p:spPr>
          <a:xfrm>
            <a:off x="1656875" y="2838812"/>
            <a:ext cx="910272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Υλοποίηση</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του</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Εθνικού Συστήματος </a:t>
            </a:r>
            <a:r>
              <a:rPr kumimoji="0" lang="el-GR" sz="1400" b="1" i="0" u="none" strike="noStrike" kern="1200" cap="none" spc="0" normalizeH="0" baseline="0" noProof="0" dirty="0" err="1">
                <a:ln>
                  <a:noFill/>
                </a:ln>
                <a:solidFill>
                  <a:srgbClr val="527399"/>
                </a:solidFill>
                <a:effectLst/>
                <a:uLnTx/>
                <a:uFillTx/>
                <a:latin typeface="Arial" panose="020B0604020202020204" pitchFamily="34" charset="0"/>
                <a:cs typeface="Arial" panose="020B0604020202020204" pitchFamily="34" charset="0"/>
              </a:rPr>
              <a:t>Πολυεπίπεδης</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Διακυβέρνησης</a:t>
            </a:r>
            <a:endParaRPr kumimoji="0" lang="en-GB"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F234943-E3E6-8C47-0DF4-E0B150EAFD4D}"/>
              </a:ext>
            </a:extLst>
          </p:cNvPr>
          <p:cNvSpPr txBox="1"/>
          <p:nvPr/>
        </p:nvSpPr>
        <p:spPr>
          <a:xfrm>
            <a:off x="1656875" y="3175428"/>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Ενιαίοι κανόνες για τη δομή και οργάνωση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των δημόσιων φορέων</a:t>
            </a:r>
          </a:p>
        </p:txBody>
      </p:sp>
      <p:sp>
        <p:nvSpPr>
          <p:cNvPr id="43" name="Shape 173">
            <a:extLst>
              <a:ext uri="{FF2B5EF4-FFF2-40B4-BE49-F238E27FC236}">
                <a16:creationId xmlns:a16="http://schemas.microsoft.com/office/drawing/2014/main" id="{4800881F-3D0B-6CEA-23DC-665AE524493F}"/>
              </a:ext>
            </a:extLst>
          </p:cNvPr>
          <p:cNvSpPr/>
          <p:nvPr/>
        </p:nvSpPr>
        <p:spPr>
          <a:xfrm>
            <a:off x="1385396" y="2811732"/>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44" name="Shape 173">
            <a:extLst>
              <a:ext uri="{FF2B5EF4-FFF2-40B4-BE49-F238E27FC236}">
                <a16:creationId xmlns:a16="http://schemas.microsoft.com/office/drawing/2014/main" id="{606FFAF9-0AE5-1B41-D3C7-856ACE98F1F5}"/>
              </a:ext>
            </a:extLst>
          </p:cNvPr>
          <p:cNvSpPr/>
          <p:nvPr/>
        </p:nvSpPr>
        <p:spPr>
          <a:xfrm>
            <a:off x="1392494" y="3164687"/>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45" name="TextBox 44">
            <a:extLst>
              <a:ext uri="{FF2B5EF4-FFF2-40B4-BE49-F238E27FC236}">
                <a16:creationId xmlns:a16="http://schemas.microsoft.com/office/drawing/2014/main" id="{E53CD844-0520-1DF9-E4E1-CE7C33D3B152}"/>
              </a:ext>
            </a:extLst>
          </p:cNvPr>
          <p:cNvSpPr txBox="1"/>
          <p:nvPr/>
        </p:nvSpPr>
        <p:spPr>
          <a:xfrm>
            <a:off x="1656875" y="3548984"/>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Helvetica" pitchFamily="2" charset="0"/>
                <a:cs typeface="Helvetica"/>
              </a:rPr>
              <a:t>Αναμόρφωση</a:t>
            </a:r>
            <a:r>
              <a:rPr kumimoji="0" lang="el-GR" sz="1400" b="1" i="0" u="none" strike="noStrike" kern="1200" cap="none" spc="0" normalizeH="0" baseline="0" noProof="0" dirty="0">
                <a:ln>
                  <a:noFill/>
                </a:ln>
                <a:solidFill>
                  <a:srgbClr val="527399"/>
                </a:solidFill>
                <a:effectLst/>
                <a:uLnTx/>
                <a:uFillTx/>
                <a:latin typeface="Helvetica" pitchFamily="2" charset="0"/>
                <a:cs typeface="Helvetica"/>
              </a:rPr>
              <a:t> Κώδικα Διοικητικής Διαδικασίας</a:t>
            </a:r>
            <a:endPar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46" name="Shape 173">
            <a:extLst>
              <a:ext uri="{FF2B5EF4-FFF2-40B4-BE49-F238E27FC236}">
                <a16:creationId xmlns:a16="http://schemas.microsoft.com/office/drawing/2014/main" id="{EBD058D3-643A-6E63-F413-C1BA90AC6594}"/>
              </a:ext>
            </a:extLst>
          </p:cNvPr>
          <p:cNvSpPr/>
          <p:nvPr/>
        </p:nvSpPr>
        <p:spPr>
          <a:xfrm>
            <a:off x="1392494" y="3512140"/>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47" name="TextBox 46">
            <a:extLst>
              <a:ext uri="{FF2B5EF4-FFF2-40B4-BE49-F238E27FC236}">
                <a16:creationId xmlns:a16="http://schemas.microsoft.com/office/drawing/2014/main" id="{0B2D38AB-29EF-3152-A7BD-A904DFD72F9B}"/>
              </a:ext>
            </a:extLst>
          </p:cNvPr>
          <p:cNvSpPr txBox="1"/>
          <p:nvPr/>
        </p:nvSpPr>
        <p:spPr>
          <a:xfrm>
            <a:off x="1656874" y="3885607"/>
            <a:ext cx="903833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Εφαρμογή της τηλεργασίας στο δημόσιο με τη δημιουργία πύλης για τη</a:t>
            </a:r>
            <a:r>
              <a:rPr kumimoji="0" lang="en-US"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χρήση υποστηρικτικών εργαλείων</a:t>
            </a:r>
          </a:p>
        </p:txBody>
      </p:sp>
      <p:sp>
        <p:nvSpPr>
          <p:cNvPr id="48" name="Shape 173">
            <a:extLst>
              <a:ext uri="{FF2B5EF4-FFF2-40B4-BE49-F238E27FC236}">
                <a16:creationId xmlns:a16="http://schemas.microsoft.com/office/drawing/2014/main" id="{E16C8955-5DCE-C38D-AC78-B2CDB2B7015E}"/>
              </a:ext>
            </a:extLst>
          </p:cNvPr>
          <p:cNvSpPr/>
          <p:nvPr/>
        </p:nvSpPr>
        <p:spPr>
          <a:xfrm>
            <a:off x="1400636" y="3856504"/>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5</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Tree>
    <p:extLst>
      <p:ext uri="{BB962C8B-B14F-4D97-AF65-F5344CB8AC3E}">
        <p14:creationId xmlns:p14="http://schemas.microsoft.com/office/powerpoint/2010/main" val="14958344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851934" y="6205836"/>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ΕΣΩΤΕΡΙΚΩΝ ΚΑΙ ΟΡΓΑΝΩΣΗΣ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0" y="254187"/>
            <a:ext cx="6202723" cy="384721"/>
          </a:xfrm>
          <a:prstGeom prst="rect">
            <a:avLst/>
          </a:prstGeom>
          <a:solidFill>
            <a:srgbClr val="86A3CD"/>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eraGR-RegularItalic"/>
              </a:rPr>
              <a:t>ΓΕΝΙΚΗ ΓΡΑΜΜΑΤΕΙΑ ΕΣΩΤΕΡΙΚΩΝ ΚΑΙ ΟΡΓΑΝΩΣΗΣ</a:t>
            </a:r>
            <a:endParaRPr kumimoji="0" sz="1900" b="1" i="0" u="none" strike="noStrike" kern="1200" cap="none" spc="0" normalizeH="0" baseline="0" noProof="0" dirty="0">
              <a:ln>
                <a:noFill/>
              </a:ln>
              <a:solidFill>
                <a:prstClr val="white"/>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765164" y="220669"/>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555059" y="883675"/>
            <a:ext cx="8943299" cy="804361"/>
            <a:chOff x="1301908" y="-2772718"/>
            <a:chExt cx="10098662" cy="1585329"/>
          </a:xfrm>
        </p:grpSpPr>
        <p:sp>
          <p:nvSpPr>
            <p:cNvPr id="4" name="Shape 303">
              <a:extLst>
                <a:ext uri="{FF2B5EF4-FFF2-40B4-BE49-F238E27FC236}">
                  <a16:creationId xmlns:a16="http://schemas.microsoft.com/office/drawing/2014/main" id="{3302BBF9-F1D8-B02E-CFEA-4A8ADAFE33EF}"/>
                </a:ext>
              </a:extLst>
            </p:cNvPr>
            <p:cNvSpPr/>
            <p:nvPr/>
          </p:nvSpPr>
          <p:spPr>
            <a:xfrm>
              <a:off x="1301908" y="-2772718"/>
              <a:ext cx="10065282" cy="1444858"/>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335288" y="-2632247"/>
              <a:ext cx="10065282"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ΔΡΑΣΕΙΣ ΨΗΦΙΑΚΟΥ ΜΕΤΑΣΧΗΜΑΤΙΣΜΟΥ</a:t>
              </a:r>
            </a:p>
          </p:txBody>
        </p:sp>
      </p:grpSp>
      <p:sp>
        <p:nvSpPr>
          <p:cNvPr id="7" name="TextBox 6">
            <a:extLst>
              <a:ext uri="{FF2B5EF4-FFF2-40B4-BE49-F238E27FC236}">
                <a16:creationId xmlns:a16="http://schemas.microsoft.com/office/drawing/2014/main" id="{582418D6-8D93-3A56-E259-632A65E1A30B}"/>
              </a:ext>
            </a:extLst>
          </p:cNvPr>
          <p:cNvSpPr txBox="1"/>
          <p:nvPr/>
        </p:nvSpPr>
        <p:spPr>
          <a:xfrm>
            <a:off x="1427549" y="1826444"/>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AB96ACD-5AFA-4AAD-B63F-167B5CDD2D6B}"/>
              </a:ext>
            </a:extLst>
          </p:cNvPr>
          <p:cNvSpPr txBox="1"/>
          <p:nvPr/>
        </p:nvSpPr>
        <p:spPr>
          <a:xfrm>
            <a:off x="1801393" y="1905667"/>
            <a:ext cx="401481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Νέες υπηρεσίες διαλειτουργικότητας του Πληροφοριακού Συστήματος «Μητρώο Πολιτών»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μέσω των οποίων κατέστη δυνατή η ανάκτηση ληξιαρχικών πράξεων Γέννησης / Θανάτου/ Οικογενειακής Κατάστασης/ Γάμου/ Συμφώνου Συμβίωσης.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D2F95308-529A-5E79-6004-15C5241D1A9C}"/>
              </a:ext>
            </a:extLst>
          </p:cNvPr>
          <p:cNvSpPr txBox="1"/>
          <p:nvPr/>
        </p:nvSpPr>
        <p:spPr>
          <a:xfrm>
            <a:off x="1839115" y="4532615"/>
            <a:ext cx="4329687"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Νέα υπηρεσία διαλειτουργικότητας προς τον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ΕΦΚΑ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την ηλεκτρονική άντληση του πιστοποιητικού εγγυτέρων συγγενών θανόντα. Διάθεση του πιστοποιητικού εγγυτέρων μέσω του gov.gr</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6F226B9B-0635-D14F-C981-A8D2E5F15E33}"/>
              </a:ext>
            </a:extLst>
          </p:cNvPr>
          <p:cNvSpPr txBox="1"/>
          <p:nvPr/>
        </p:nvSpPr>
        <p:spPr>
          <a:xfrm>
            <a:off x="1848984" y="3482133"/>
            <a:ext cx="366806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Ένταξη των Προξενικών Αρχών στο Πληροφοριακό Σύστημα "Μητρώο Πολιτών".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977C3D7-E02A-D65B-1E81-131963A06CCC}"/>
              </a:ext>
            </a:extLst>
          </p:cNvPr>
          <p:cNvSpPr txBox="1"/>
          <p:nvPr/>
        </p:nvSpPr>
        <p:spPr>
          <a:xfrm>
            <a:off x="6168802" y="1919412"/>
            <a:ext cx="471475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Εφαρμογή νέων διαδικασιών του Ευρωπαϊκού Κανονισμού για την Ευρωπαϊκή Πρωτοβουλία Πολιτών.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F9A8AEA-D4B0-06AB-77A4-142D5F6AF797}"/>
              </a:ext>
            </a:extLst>
          </p:cNvPr>
          <p:cNvSpPr txBox="1"/>
          <p:nvPr/>
        </p:nvSpPr>
        <p:spPr>
          <a:xfrm>
            <a:off x="1427549" y="3400735"/>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9D7CA1C-E675-8500-0170-E39B2CFCB7C3}"/>
              </a:ext>
            </a:extLst>
          </p:cNvPr>
          <p:cNvSpPr txBox="1"/>
          <p:nvPr/>
        </p:nvSpPr>
        <p:spPr>
          <a:xfrm>
            <a:off x="5731989" y="1817050"/>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93E8CB-9BFA-DF77-B937-813E995F8E5C}"/>
              </a:ext>
            </a:extLst>
          </p:cNvPr>
          <p:cNvSpPr txBox="1"/>
          <p:nvPr/>
        </p:nvSpPr>
        <p:spPr>
          <a:xfrm>
            <a:off x="1427549" y="4448698"/>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BCB2643E-1AE2-30DB-69B8-6DEFAFCE3716}"/>
              </a:ext>
            </a:extLst>
          </p:cNvPr>
          <p:cNvSpPr txBox="1"/>
          <p:nvPr/>
        </p:nvSpPr>
        <p:spPr>
          <a:xfrm>
            <a:off x="6186702" y="4096100"/>
            <a:ext cx="4550012"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Συλλογή στοιχείων εποπτών από όλους τους Δήμους, Περιφέρειες και Αποκεντρωμένες Διοικήσεις της χώρας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συστημικός ορισμός εποπτών, κατανομή Ψηφιακών Πιστοποιητικών στους φορείς, καθημερινή υποστήριξη φορέων σε προβλήματα και διαδικασίες του Κεντρικού Συστήματος Διακίνησης Εγγράφων.</a:t>
            </a:r>
          </a:p>
        </p:txBody>
      </p:sp>
      <p:sp>
        <p:nvSpPr>
          <p:cNvPr id="17" name="TextBox 16">
            <a:extLst>
              <a:ext uri="{FF2B5EF4-FFF2-40B4-BE49-F238E27FC236}">
                <a16:creationId xmlns:a16="http://schemas.microsoft.com/office/drawing/2014/main" id="{891920AB-C213-1080-5EE6-D2A76093B436}"/>
              </a:ext>
            </a:extLst>
          </p:cNvPr>
          <p:cNvSpPr txBox="1"/>
          <p:nvPr/>
        </p:nvSpPr>
        <p:spPr>
          <a:xfrm>
            <a:off x="6186702" y="3032021"/>
            <a:ext cx="44117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Παραγωγική λειτουργία του άυλου συναινετικού διαζυγίου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μέσω του gov.gr.</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FBDB570B-5F5A-138E-1B2C-82666360D45B}"/>
              </a:ext>
            </a:extLst>
          </p:cNvPr>
          <p:cNvSpPr txBox="1"/>
          <p:nvPr/>
        </p:nvSpPr>
        <p:spPr>
          <a:xfrm>
            <a:off x="5774097" y="2929210"/>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5</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3B6DF48-D82F-2EF7-573D-F6844C14DE88}"/>
              </a:ext>
            </a:extLst>
          </p:cNvPr>
          <p:cNvSpPr txBox="1"/>
          <p:nvPr/>
        </p:nvSpPr>
        <p:spPr>
          <a:xfrm>
            <a:off x="5774097" y="3992574"/>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6</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2743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94713" y="1717705"/>
            <a:ext cx="11528711" cy="2571986"/>
            <a:chOff x="3093782" y="3966132"/>
            <a:chExt cx="23057421" cy="5143972"/>
          </a:xfrm>
        </p:grpSpPr>
        <p:sp>
          <p:nvSpPr>
            <p:cNvPr id="157" name="Shape 157"/>
            <p:cNvSpPr/>
            <p:nvPr/>
          </p:nvSpPr>
          <p:spPr>
            <a:xfrm>
              <a:off x="8611472" y="4085662"/>
              <a:ext cx="17539731" cy="404213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ΛΟΓΟΔΟΣΙΑ, ΔΙΑΦΑΝΕΙΑ </a:t>
              </a:r>
              <a:b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ΚΑΙ ΚΑΤΑΠΟΛΕΜΗΣΗ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ΤΗΣ ΔΙΑΦΘΟΡΑΣ</a:t>
              </a:r>
              <a:endPar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3093782" y="3966132"/>
              <a:ext cx="7590330" cy="514397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182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Γ’</a:t>
              </a:r>
              <a:endParaRPr kumimoji="0" sz="182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grpSp>
        <p:nvGrpSpPr>
          <p:cNvPr id="3" name="Group 307">
            <a:extLst>
              <a:ext uri="{FF2B5EF4-FFF2-40B4-BE49-F238E27FC236}">
                <a16:creationId xmlns:a16="http://schemas.microsoft.com/office/drawing/2014/main" id="{EBD63F5B-AC00-366C-5BDD-361271A31E9C}"/>
              </a:ext>
            </a:extLst>
          </p:cNvPr>
          <p:cNvGrpSpPr/>
          <p:nvPr/>
        </p:nvGrpSpPr>
        <p:grpSpPr>
          <a:xfrm>
            <a:off x="694713" y="3836550"/>
            <a:ext cx="9038338" cy="943016"/>
            <a:chOff x="1503683" y="-1302077"/>
            <a:chExt cx="10424058" cy="1529953"/>
          </a:xfrm>
        </p:grpSpPr>
        <p:sp>
          <p:nvSpPr>
            <p:cNvPr id="7" name="Shape 303">
              <a:extLst>
                <a:ext uri="{FF2B5EF4-FFF2-40B4-BE49-F238E27FC236}">
                  <a16:creationId xmlns:a16="http://schemas.microsoft.com/office/drawing/2014/main" id="{A55584BD-FCD6-ED9B-9C9B-9744E4F8D994}"/>
                </a:ext>
              </a:extLst>
            </p:cNvPr>
            <p:cNvSpPr/>
            <p:nvPr/>
          </p:nvSpPr>
          <p:spPr>
            <a:xfrm>
              <a:off x="1503683" y="-1086789"/>
              <a:ext cx="9568931"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8" name="Shape 304">
              <a:extLst>
                <a:ext uri="{FF2B5EF4-FFF2-40B4-BE49-F238E27FC236}">
                  <a16:creationId xmlns:a16="http://schemas.microsoft.com/office/drawing/2014/main" id="{AAC7E5FA-58D0-9485-9983-B87DC057D69E}"/>
                </a:ext>
              </a:extLst>
            </p:cNvPr>
            <p:cNvSpPr/>
            <p:nvPr/>
          </p:nvSpPr>
          <p:spPr>
            <a:xfrm>
              <a:off x="1591566" y="-1302077"/>
              <a:ext cx="10336175"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ΣΧΕΔΙΑΖΟΥΜΕ ΓΙΑ ΤΟ ΜΕΛΛΟΝ</a:t>
              </a:r>
            </a:p>
          </p:txBody>
        </p:sp>
      </p:grpSp>
    </p:spTree>
    <p:extLst>
      <p:ext uri="{BB962C8B-B14F-4D97-AF65-F5344CB8AC3E}">
        <p14:creationId xmlns:p14="http://schemas.microsoft.com/office/powerpoint/2010/main" val="40974891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47">
            <a:extLst>
              <a:ext uri="{FF2B5EF4-FFF2-40B4-BE49-F238E27FC236}">
                <a16:creationId xmlns:a16="http://schemas.microsoft.com/office/drawing/2014/main" id="{65F8BEC1-4DFD-917E-F9C9-1D4F3CE031C1}"/>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Helvetic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5911153" y="6186500"/>
            <a:ext cx="6280847" cy="7848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eraGR-Light"/>
              </a:rPr>
              <a:t>ΓΕΝΙΚΗ ΓΡΑΜΜΑΤΕΙΑ ΑΝΘΡΩΠΙΝΟΥ ΔΥΝΑΜΙΚΟΥ </a:t>
            </a:r>
            <a:br>
              <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Light"/>
              </a:rPr>
            </a:br>
            <a:r>
              <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Light"/>
              </a:rPr>
              <a:t>ΛΟΓΟΔΟΣΙΑ, ΔΙΑΦΑΝΕΙΑ &amp; ΚΑΤΑΠΟΛΕΜΗΣΗ ΤΗΣ ΔΙΑΦΘΟΡΑΣ</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Bold"/>
            </a:endParaRPr>
          </a:p>
        </p:txBody>
      </p:sp>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BoldItalic"/>
              </a:rPr>
              <a:t>ΠΥΛΩΝΑΣ Γ’</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1013194"/>
            <a:ext cx="9198429" cy="953485"/>
            <a:chOff x="1319048" y="-1404157"/>
            <a:chExt cx="10608693" cy="1546938"/>
          </a:xfrm>
        </p:grpSpPr>
        <p:sp>
          <p:nvSpPr>
            <p:cNvPr id="12" name="Shape 303">
              <a:extLst>
                <a:ext uri="{FF2B5EF4-FFF2-40B4-BE49-F238E27FC236}">
                  <a16:creationId xmlns:a16="http://schemas.microsoft.com/office/drawing/2014/main" id="{639416D1-70DE-3931-A7E8-336C4FA1B8DF}"/>
                </a:ext>
              </a:extLst>
            </p:cNvPr>
            <p:cNvSpPr/>
            <p:nvPr/>
          </p:nvSpPr>
          <p:spPr>
            <a:xfrm>
              <a:off x="1503683" y="-1404157"/>
              <a:ext cx="10336175" cy="1444860"/>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Γ’</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ΛΟΓΟΔΟΣΙΑ, ΔΙΑΦΑΝΕΙΑ &amp; ΚΑΤΑΠΟΛΕΜΗΣΗ ΤΗΣ ΔΙΑΦΘΟΡΑΣ</a:t>
              </a:r>
              <a:endPar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sym typeface="CeraGR-Bold"/>
              </a:endParaRPr>
            </a:p>
          </p:txBody>
        </p:sp>
      </p:grpSp>
      <p:sp>
        <p:nvSpPr>
          <p:cNvPr id="3" name="Shape 173">
            <a:extLst>
              <a:ext uri="{FF2B5EF4-FFF2-40B4-BE49-F238E27FC236}">
                <a16:creationId xmlns:a16="http://schemas.microsoft.com/office/drawing/2014/main" id="{450761C9-497A-88E9-3442-8C778DBDC892}"/>
              </a:ext>
            </a:extLst>
          </p:cNvPr>
          <p:cNvSpPr/>
          <p:nvPr/>
        </p:nvSpPr>
        <p:spPr>
          <a:xfrm>
            <a:off x="1432401" y="2344307"/>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4" name="TextBox 3">
            <a:extLst>
              <a:ext uri="{FF2B5EF4-FFF2-40B4-BE49-F238E27FC236}">
                <a16:creationId xmlns:a16="http://schemas.microsoft.com/office/drawing/2014/main" id="{C034DEAB-41F2-4C58-E614-BA56E9E498A6}"/>
              </a:ext>
            </a:extLst>
          </p:cNvPr>
          <p:cNvSpPr txBox="1"/>
          <p:nvPr/>
        </p:nvSpPr>
        <p:spPr>
          <a:xfrm>
            <a:off x="1656876" y="2391358"/>
            <a:ext cx="896213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Πλήρης ενεργοποίηση του ολοκληρωμένου Συστήματος Εσωτερικού Ελέγχου (</a:t>
            </a:r>
            <a:r>
              <a:rPr kumimoji="0" lang="en-GB"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internal control system)</a:t>
            </a:r>
            <a:endPar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7556D70-62B7-A32A-185B-0E7D61FD9BD3}"/>
              </a:ext>
            </a:extLst>
          </p:cNvPr>
          <p:cNvSpPr txBox="1"/>
          <p:nvPr/>
        </p:nvSpPr>
        <p:spPr>
          <a:xfrm>
            <a:off x="1656875" y="2746446"/>
            <a:ext cx="91027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Σύσταση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κλάδου</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Πειθαρχικής Δικαιοσύνης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εντός του Νομικού Συμβουλίου</a:t>
            </a:r>
            <a:r>
              <a:rPr kumimoji="0" lang="en-US"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του Κράτους (με άμεση στελέχωση 300 ατόμων)</a:t>
            </a:r>
            <a:endParaRPr kumimoji="0" lang="en-GB"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14C5007-EBF2-675A-1E95-13CCF57F5561}"/>
              </a:ext>
            </a:extLst>
          </p:cNvPr>
          <p:cNvSpPr txBox="1"/>
          <p:nvPr/>
        </p:nvSpPr>
        <p:spPr>
          <a:xfrm>
            <a:off x="1656875" y="3258552"/>
            <a:ext cx="87842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Ενεργοποίηση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θεσμού Συμβούλου Ακεραιότητας</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για την παροχή υποστήριξης, ενημέρωσης και συμβουλής σε δημοσίους υπαλλήλους αναφορικά με θέματα ηθικής και ακεραιότητας στον χώρο εργασίας τους</a:t>
            </a:r>
          </a:p>
        </p:txBody>
      </p:sp>
      <p:sp>
        <p:nvSpPr>
          <p:cNvPr id="18" name="Shape 173">
            <a:extLst>
              <a:ext uri="{FF2B5EF4-FFF2-40B4-BE49-F238E27FC236}">
                <a16:creationId xmlns:a16="http://schemas.microsoft.com/office/drawing/2014/main" id="{7ACE285E-A17B-0280-4C72-2B952D073CA0}"/>
              </a:ext>
            </a:extLst>
          </p:cNvPr>
          <p:cNvSpPr/>
          <p:nvPr/>
        </p:nvSpPr>
        <p:spPr>
          <a:xfrm>
            <a:off x="1385396" y="2719366"/>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8" name="Shape 173">
            <a:extLst>
              <a:ext uri="{FF2B5EF4-FFF2-40B4-BE49-F238E27FC236}">
                <a16:creationId xmlns:a16="http://schemas.microsoft.com/office/drawing/2014/main" id="{94D16C5D-4B48-2D66-5F29-6BCE8D88FD2C}"/>
              </a:ext>
            </a:extLst>
          </p:cNvPr>
          <p:cNvSpPr/>
          <p:nvPr/>
        </p:nvSpPr>
        <p:spPr>
          <a:xfrm>
            <a:off x="1392494" y="3229339"/>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0" name="TextBox 29">
            <a:extLst>
              <a:ext uri="{FF2B5EF4-FFF2-40B4-BE49-F238E27FC236}">
                <a16:creationId xmlns:a16="http://schemas.microsoft.com/office/drawing/2014/main" id="{5F7A8D98-4F09-630D-E4E4-455A36B2A2C1}"/>
              </a:ext>
            </a:extLst>
          </p:cNvPr>
          <p:cNvSpPr txBox="1"/>
          <p:nvPr/>
        </p:nvSpPr>
        <p:spPr>
          <a:xfrm>
            <a:off x="1656875" y="3760652"/>
            <a:ext cx="92420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Αλλαγή της διαδικασίας για πειθαρχικά θέματα των δημοσίων υπαλλήλων</a:t>
            </a:r>
            <a:r>
              <a:rPr kumimoji="0" lang="en-US"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στην κατεύθυνση της απλούστευσης και της επιτάχυνσης προς αντιμετώπιση</a:t>
            </a:r>
            <a:r>
              <a:rPr kumimoji="0" lang="en-US"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φαινομένων σώρευσης υποθέσεων</a:t>
            </a:r>
          </a:p>
        </p:txBody>
      </p:sp>
      <p:sp>
        <p:nvSpPr>
          <p:cNvPr id="31" name="Shape 173">
            <a:extLst>
              <a:ext uri="{FF2B5EF4-FFF2-40B4-BE49-F238E27FC236}">
                <a16:creationId xmlns:a16="http://schemas.microsoft.com/office/drawing/2014/main" id="{BA8C4276-9C65-8743-3162-802B9A2822AC}"/>
              </a:ext>
            </a:extLst>
          </p:cNvPr>
          <p:cNvSpPr/>
          <p:nvPr/>
        </p:nvSpPr>
        <p:spPr>
          <a:xfrm>
            <a:off x="1392494" y="3733044"/>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2" name="TextBox 31">
            <a:extLst>
              <a:ext uri="{FF2B5EF4-FFF2-40B4-BE49-F238E27FC236}">
                <a16:creationId xmlns:a16="http://schemas.microsoft.com/office/drawing/2014/main" id="{9A3B0287-77E5-BD89-4909-5E2D456024A2}"/>
              </a:ext>
            </a:extLst>
          </p:cNvPr>
          <p:cNvSpPr txBox="1"/>
          <p:nvPr/>
        </p:nvSpPr>
        <p:spPr>
          <a:xfrm>
            <a:off x="1656874" y="4276607"/>
            <a:ext cx="93413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Εφαρμογή του Πειθαρχικού Δικαίου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στους φορείς του ευρύτερου δημόσιου τομέα (ΝΠΙΔ και ΑΕ), </a:t>
            </a:r>
            <a:r>
              <a:rPr kumimoji="0" lang="el-GR" sz="1400" b="0" i="0" u="none" strike="noStrike" kern="1200" cap="none" spc="0" normalizeH="0" baseline="0" noProof="0" dirty="0" err="1">
                <a:ln>
                  <a:noFill/>
                </a:ln>
                <a:solidFill>
                  <a:srgbClr val="527399"/>
                </a:solidFill>
                <a:effectLst/>
                <a:uLnTx/>
                <a:uFillTx/>
                <a:latin typeface="Arial" panose="020B0604020202020204" pitchFamily="34" charset="0"/>
                <a:cs typeface="Arial" panose="020B0604020202020204" pitchFamily="34" charset="0"/>
              </a:rPr>
              <a:t>ομογενοποίηση</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και </a:t>
            </a:r>
            <a:r>
              <a:rPr kumimoji="0" lang="el-GR" sz="1400" b="0" i="0" u="none" strike="noStrike" kern="1200" cap="none" spc="0" normalizeH="0" baseline="0" noProof="0" dirty="0" err="1">
                <a:ln>
                  <a:noFill/>
                </a:ln>
                <a:solidFill>
                  <a:srgbClr val="527399"/>
                </a:solidFill>
                <a:effectLst/>
                <a:uLnTx/>
                <a:uFillTx/>
                <a:latin typeface="Arial" panose="020B0604020202020204" pitchFamily="34" charset="0"/>
                <a:cs typeface="Arial" panose="020B0604020202020204" pitchFamily="34" charset="0"/>
              </a:rPr>
              <a:t>αυστηροποίηση</a:t>
            </a:r>
            <a:endPar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34" name="Shape 173">
            <a:extLst>
              <a:ext uri="{FF2B5EF4-FFF2-40B4-BE49-F238E27FC236}">
                <a16:creationId xmlns:a16="http://schemas.microsoft.com/office/drawing/2014/main" id="{3C46E8EE-1FE4-EF1D-DC66-2312570708F7}"/>
              </a:ext>
            </a:extLst>
          </p:cNvPr>
          <p:cNvSpPr/>
          <p:nvPr/>
        </p:nvSpPr>
        <p:spPr>
          <a:xfrm>
            <a:off x="1400636" y="4247504"/>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5</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37" name="TextBox 36">
            <a:extLst>
              <a:ext uri="{FF2B5EF4-FFF2-40B4-BE49-F238E27FC236}">
                <a16:creationId xmlns:a16="http://schemas.microsoft.com/office/drawing/2014/main" id="{E1624C72-259B-D5FB-9374-3770A7298282}"/>
              </a:ext>
            </a:extLst>
          </p:cNvPr>
          <p:cNvSpPr txBox="1"/>
          <p:nvPr/>
        </p:nvSpPr>
        <p:spPr>
          <a:xfrm>
            <a:off x="1656876" y="1936104"/>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Σχεδιάζουμε για το μέλλον:</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Helvetica"/>
            </a:endParaRPr>
          </a:p>
        </p:txBody>
      </p:sp>
      <p:sp>
        <p:nvSpPr>
          <p:cNvPr id="38" name="TextBox 37">
            <a:extLst>
              <a:ext uri="{FF2B5EF4-FFF2-40B4-BE49-F238E27FC236}">
                <a16:creationId xmlns:a16="http://schemas.microsoft.com/office/drawing/2014/main" id="{E09CB38C-C6BE-66A1-C930-8CC299F0E20C}"/>
              </a:ext>
            </a:extLst>
          </p:cNvPr>
          <p:cNvSpPr txBox="1"/>
          <p:nvPr/>
        </p:nvSpPr>
        <p:spPr>
          <a:xfrm>
            <a:off x="1656874" y="4823929"/>
            <a:ext cx="913448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Συστημικοί έλεγχοι από την Εθνική Αρχή Διαφάνειας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για την παρακολούθηση της πειθαρχικής διαδικασίας στο σύνολο των φορέων του</a:t>
            </a:r>
            <a:r>
              <a:rPr kumimoji="0" lang="en-US"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Δημοσίου -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Οριζόντιοι έλεγχοι από τις Μονάδες Εσωτερικού Ελέγχου</a:t>
            </a:r>
            <a:endPar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39" name="Shape 173">
            <a:extLst>
              <a:ext uri="{FF2B5EF4-FFF2-40B4-BE49-F238E27FC236}">
                <a16:creationId xmlns:a16="http://schemas.microsoft.com/office/drawing/2014/main" id="{9951E91A-C46B-DB4F-C16C-3EB5A44EEACB}"/>
              </a:ext>
            </a:extLst>
          </p:cNvPr>
          <p:cNvSpPr/>
          <p:nvPr/>
        </p:nvSpPr>
        <p:spPr>
          <a:xfrm>
            <a:off x="1400636" y="4793054"/>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6.</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40" name="TextBox 39">
            <a:extLst>
              <a:ext uri="{FF2B5EF4-FFF2-40B4-BE49-F238E27FC236}">
                <a16:creationId xmlns:a16="http://schemas.microsoft.com/office/drawing/2014/main" id="{821671D9-F53F-87E5-9E69-400120D2CB58}"/>
              </a:ext>
            </a:extLst>
          </p:cNvPr>
          <p:cNvSpPr txBox="1"/>
          <p:nvPr/>
        </p:nvSpPr>
        <p:spPr>
          <a:xfrm>
            <a:off x="1647638" y="5388046"/>
            <a:ext cx="914372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err="1">
                <a:ln>
                  <a:noFill/>
                </a:ln>
                <a:solidFill>
                  <a:srgbClr val="527399"/>
                </a:solidFill>
                <a:effectLst/>
                <a:uLnTx/>
                <a:uFillTx/>
                <a:latin typeface="Arial" panose="020B0604020202020204" pitchFamily="34" charset="0"/>
                <a:cs typeface="Arial" panose="020B0604020202020204" pitchFamily="34" charset="0"/>
              </a:rPr>
              <a:t>Αυστηροποίηση</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πλαισίου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επί ποινή για όλα τα ζητήματα μη συμμόρφωσης</a:t>
            </a:r>
            <a:r>
              <a:rPr kumimoji="0" lang="en-US"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φορέων</a:t>
            </a:r>
          </a:p>
        </p:txBody>
      </p:sp>
      <p:sp>
        <p:nvSpPr>
          <p:cNvPr id="41" name="Shape 173">
            <a:extLst>
              <a:ext uri="{FF2B5EF4-FFF2-40B4-BE49-F238E27FC236}">
                <a16:creationId xmlns:a16="http://schemas.microsoft.com/office/drawing/2014/main" id="{8543BDF3-CF9C-56D5-4D15-C165E3475809}"/>
              </a:ext>
            </a:extLst>
          </p:cNvPr>
          <p:cNvSpPr/>
          <p:nvPr/>
        </p:nvSpPr>
        <p:spPr>
          <a:xfrm>
            <a:off x="1400636" y="5373266"/>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7</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Tree>
    <p:extLst>
      <p:ext uri="{BB962C8B-B14F-4D97-AF65-F5344CB8AC3E}">
        <p14:creationId xmlns:p14="http://schemas.microsoft.com/office/powerpoint/2010/main" val="14567915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694713" y="1717705"/>
            <a:ext cx="11528711" cy="2571986"/>
            <a:chOff x="3093782" y="3966132"/>
            <a:chExt cx="23057421" cy="5143972"/>
          </a:xfrm>
        </p:grpSpPr>
        <p:sp>
          <p:nvSpPr>
            <p:cNvPr id="157" name="Shape 157"/>
            <p:cNvSpPr/>
            <p:nvPr/>
          </p:nvSpPr>
          <p:spPr>
            <a:xfrm>
              <a:off x="8611472" y="4085662"/>
              <a:ext cx="17539731" cy="404213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ΠΥΛΩΝΑΣ</a:t>
              </a:r>
              <a:endParaRPr kumimoji="0" lang="en-US" sz="4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ΛΟΓΟΔΟΣΙΑ, ΔΙΑΦΑΝΕΙΑ </a:t>
              </a:r>
              <a:b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ΚΑΙ ΚΑΤΑΠΟΛΕΜΗΣΗ </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ΤΗΣ ΔΙΑΦΘΟΡΑΣ</a:t>
              </a:r>
              <a:endParaRPr kumimoji="0" lang="el-GR"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sp>
          <p:nvSpPr>
            <p:cNvPr id="159" name="Shape 159"/>
            <p:cNvSpPr/>
            <p:nvPr/>
          </p:nvSpPr>
          <p:spPr>
            <a:xfrm>
              <a:off x="3093782" y="3966132"/>
              <a:ext cx="7590330" cy="514397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l-GR" sz="18200" b="0" i="0" u="none" strike="noStrike" kern="0" cap="none" spc="0" normalizeH="0" baseline="0" noProof="0" dirty="0">
                  <a:ln>
                    <a:noFill/>
                  </a:ln>
                  <a:solidFill>
                    <a:srgbClr val="6D9CD3"/>
                  </a:solidFill>
                  <a:effectLst/>
                  <a:uLnTx/>
                  <a:uFillTx/>
                  <a:latin typeface="Arial Black" panose="020B0A04020102020204" pitchFamily="34" charset="0"/>
                  <a:sym typeface="CeraGR-Bold"/>
                </a:rPr>
                <a:t>Δ’</a:t>
              </a:r>
              <a:endParaRPr kumimoji="0" sz="18200" b="0" i="0" u="none" strike="noStrike" kern="0" cap="none" spc="0" normalizeH="0" baseline="0" noProof="0" dirty="0">
                <a:ln>
                  <a:noFill/>
                </a:ln>
                <a:solidFill>
                  <a:srgbClr val="6D9CD3"/>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ma14="http://schemas.microsoft.com/office/mac/drawingml/2011/main" xmlns=""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grpSp>
        <p:nvGrpSpPr>
          <p:cNvPr id="3" name="Group 307">
            <a:extLst>
              <a:ext uri="{FF2B5EF4-FFF2-40B4-BE49-F238E27FC236}">
                <a16:creationId xmlns:a16="http://schemas.microsoft.com/office/drawing/2014/main" id="{91F22CE7-F409-6515-13A3-6E1CD38B4A9C}"/>
              </a:ext>
            </a:extLst>
          </p:cNvPr>
          <p:cNvGrpSpPr/>
          <p:nvPr/>
        </p:nvGrpSpPr>
        <p:grpSpPr>
          <a:xfrm>
            <a:off x="694713" y="3836550"/>
            <a:ext cx="9038338" cy="943016"/>
            <a:chOff x="1503683" y="-1302077"/>
            <a:chExt cx="10424058" cy="1529953"/>
          </a:xfrm>
        </p:grpSpPr>
        <p:sp>
          <p:nvSpPr>
            <p:cNvPr id="7" name="Shape 303">
              <a:extLst>
                <a:ext uri="{FF2B5EF4-FFF2-40B4-BE49-F238E27FC236}">
                  <a16:creationId xmlns:a16="http://schemas.microsoft.com/office/drawing/2014/main" id="{9F1935E7-D4DE-F0D6-1873-2AAB948D0AC0}"/>
                </a:ext>
              </a:extLst>
            </p:cNvPr>
            <p:cNvSpPr/>
            <p:nvPr/>
          </p:nvSpPr>
          <p:spPr>
            <a:xfrm>
              <a:off x="1503683" y="-1086789"/>
              <a:ext cx="9568931"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8" name="Shape 304">
              <a:extLst>
                <a:ext uri="{FF2B5EF4-FFF2-40B4-BE49-F238E27FC236}">
                  <a16:creationId xmlns:a16="http://schemas.microsoft.com/office/drawing/2014/main" id="{360E47C9-2D6D-1738-9436-4547129163A9}"/>
                </a:ext>
              </a:extLst>
            </p:cNvPr>
            <p:cNvSpPr/>
            <p:nvPr/>
          </p:nvSpPr>
          <p:spPr>
            <a:xfrm>
              <a:off x="1591566" y="-1302077"/>
              <a:ext cx="10336175"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ΣΧΕΔΙΑΖΟΥΜΕ ΓΙΑ ΤΟ ΜΕΛΛΟΝ</a:t>
              </a:r>
            </a:p>
          </p:txBody>
        </p:sp>
      </p:grpSp>
    </p:spTree>
    <p:extLst>
      <p:ext uri="{BB962C8B-B14F-4D97-AF65-F5344CB8AC3E}">
        <p14:creationId xmlns:p14="http://schemas.microsoft.com/office/powerpoint/2010/main" val="85748949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47">
            <a:extLst>
              <a:ext uri="{FF2B5EF4-FFF2-40B4-BE49-F238E27FC236}">
                <a16:creationId xmlns:a16="http://schemas.microsoft.com/office/drawing/2014/main" id="{B4315D4B-F3D5-0BA8-A4EC-4EACEEB76AC0}"/>
              </a:ext>
            </a:extLst>
          </p:cNvPr>
          <p:cNvSpPr/>
          <p:nvPr/>
        </p:nvSpPr>
        <p:spPr>
          <a:xfrm>
            <a:off x="-14647" y="246098"/>
            <a:ext cx="5925800" cy="384721"/>
          </a:xfrm>
          <a:prstGeom prst="rect">
            <a:avLst/>
          </a:prstGeom>
          <a:solidFill>
            <a:srgbClr val="FFC000">
              <a:lumMod val="20000"/>
              <a:lumOff val="80000"/>
            </a:srgbClr>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ctr" defTabSz="91440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endParaRPr kumimoji="0" sz="1900" b="1" i="0" u="none" strike="noStrike" kern="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699297"/>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Helvetic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38293" y="234334"/>
            <a:ext cx="5772860" cy="3847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RegularItalic"/>
              </a:rPr>
              <a:t>ΓΕΝΙΚΗ ΓΡΑΜΜΑΤΕΙΑ ΑΝΘΡΩΠΙΝΟΥ ΔΥΝΑΜΙΚΟΥ </a:t>
            </a:r>
            <a:endParaRPr kumimoji="0" sz="1900" b="1" i="0" u="none" strike="noStrike" kern="1200" cap="none" spc="0" normalizeH="0" baseline="0" noProof="0" dirty="0">
              <a:ln>
                <a:noFill/>
              </a:ln>
              <a:solidFill>
                <a:srgbClr val="0F4E8B"/>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Helvetica"/>
              <a:cs typeface="Helvetica"/>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10441155" y="281288"/>
            <a:ext cx="5894169"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sym typeface="CeraGR-BoldItalic"/>
              </a:rPr>
              <a:t>ΠΥΛΩΝΑΣ Δ’</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cs typeface="Arial" panose="020B0604020202020204" pitchFamily="34" charset="0"/>
            </a:endParaRPr>
          </a:p>
        </p:txBody>
      </p:sp>
      <p:grpSp>
        <p:nvGrpSpPr>
          <p:cNvPr id="7" name="Group 307">
            <a:extLst>
              <a:ext uri="{FF2B5EF4-FFF2-40B4-BE49-F238E27FC236}">
                <a16:creationId xmlns:a16="http://schemas.microsoft.com/office/drawing/2014/main" id="{2DE060D3-570D-C6B8-F340-51196A1C5BEA}"/>
              </a:ext>
            </a:extLst>
          </p:cNvPr>
          <p:cNvGrpSpPr/>
          <p:nvPr/>
        </p:nvGrpSpPr>
        <p:grpSpPr>
          <a:xfrm>
            <a:off x="1496785" y="968586"/>
            <a:ext cx="9198429" cy="1149760"/>
            <a:chOff x="1319048" y="-1476529"/>
            <a:chExt cx="10608693" cy="1865375"/>
          </a:xfrm>
        </p:grpSpPr>
        <p:sp>
          <p:nvSpPr>
            <p:cNvPr id="12" name="Shape 303">
              <a:extLst>
                <a:ext uri="{FF2B5EF4-FFF2-40B4-BE49-F238E27FC236}">
                  <a16:creationId xmlns:a16="http://schemas.microsoft.com/office/drawing/2014/main" id="{639416D1-70DE-3931-A7E8-336C4FA1B8DF}"/>
                </a:ext>
              </a:extLst>
            </p:cNvPr>
            <p:cNvSpPr/>
            <p:nvPr/>
          </p:nvSpPr>
          <p:spPr>
            <a:xfrm>
              <a:off x="1503683" y="-1476529"/>
              <a:ext cx="10336175" cy="186537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13" name="Shape 304">
              <a:extLst>
                <a:ext uri="{FF2B5EF4-FFF2-40B4-BE49-F238E27FC236}">
                  <a16:creationId xmlns:a16="http://schemas.microsoft.com/office/drawing/2014/main" id="{88614C9B-962B-C0B4-5630-CD6F2282DED2}"/>
                </a:ext>
              </a:extLst>
            </p:cNvPr>
            <p:cNvSpPr/>
            <p:nvPr/>
          </p:nvSpPr>
          <p:spPr>
            <a:xfrm>
              <a:off x="1319048" y="-1302077"/>
              <a:ext cx="10608693" cy="15299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ΠΥΛΩΝΑΣ Δ’</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ΨΗΦΙΑΚΟΣ ΜΕΤΑΣΧΗΜΑΤΙΣΜΟΣ ΔΙΑΔΙΚΑΣΙΩΝ </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rPr>
                <a:t>ΔΙΟΙΚΗΣΗΣ ΑΝΘΡΩΠΙΝΟΥ ΔΥΝΑΜΙΚΟΥ</a:t>
              </a:r>
              <a:endParaRPr kumimoji="0" lang="el-GR" sz="2000" b="1" i="0" u="none" strike="noStrike" kern="1200" cap="none" spc="0" normalizeH="0" baseline="0" noProof="0" dirty="0">
                <a:ln>
                  <a:noFill/>
                </a:ln>
                <a:solidFill>
                  <a:srgbClr val="FFFFFF"/>
                </a:solidFill>
                <a:effectLst/>
                <a:uLnTx/>
                <a:uFillTx/>
                <a:latin typeface="Arial Black" panose="020B0A04020102020204" pitchFamily="34" charset="0"/>
                <a:cs typeface="Arial" panose="020B0604020202020204" pitchFamily="34" charset="0"/>
                <a:sym typeface="CeraGR-Bold"/>
              </a:endParaRPr>
            </a:p>
          </p:txBody>
        </p:sp>
      </p:grpSp>
      <p:sp>
        <p:nvSpPr>
          <p:cNvPr id="3" name="Shape 173">
            <a:extLst>
              <a:ext uri="{FF2B5EF4-FFF2-40B4-BE49-F238E27FC236}">
                <a16:creationId xmlns:a16="http://schemas.microsoft.com/office/drawing/2014/main" id="{44843410-0DBC-63DD-D0C8-62A15C5661FD}"/>
              </a:ext>
            </a:extLst>
          </p:cNvPr>
          <p:cNvSpPr/>
          <p:nvPr/>
        </p:nvSpPr>
        <p:spPr>
          <a:xfrm>
            <a:off x="1368016" y="2651781"/>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sz="2000" b="0" i="0" u="none" strike="noStrike" kern="0" cap="none" spc="0" normalizeH="0" baseline="0" noProof="0" dirty="0">
                <a:ln>
                  <a:noFill/>
                </a:ln>
                <a:solidFill>
                  <a:srgbClr val="CBDBEC"/>
                </a:solidFill>
                <a:effectLst/>
                <a:uLnTx/>
                <a:uFillTx/>
                <a:latin typeface="CeraGR-Black"/>
                <a:sym typeface="CeraGR-Black"/>
              </a:rPr>
              <a:t>1</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4" name="TextBox 3">
            <a:extLst>
              <a:ext uri="{FF2B5EF4-FFF2-40B4-BE49-F238E27FC236}">
                <a16:creationId xmlns:a16="http://schemas.microsoft.com/office/drawing/2014/main" id="{42B75589-9931-6871-EA81-347B198B01B7}"/>
              </a:ext>
            </a:extLst>
          </p:cNvPr>
          <p:cNvSpPr txBox="1"/>
          <p:nvPr/>
        </p:nvSpPr>
        <p:spPr>
          <a:xfrm>
            <a:off x="1592491" y="2689596"/>
            <a:ext cx="89621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Σύστημα Διαχείρισης Ανθρώπινου Δυναμικού (</a:t>
            </a:r>
            <a:r>
              <a:rPr kumimoji="0" lang="en-GB"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HRMS)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για πρώτη φορά ανάπτυξη ενιαίου πληροφοριακού συστήματος για τη διαχείριση του ανθρώπινου δυναμικού στο Δημόσιο</a:t>
            </a:r>
            <a:endPar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97F8FAD-0A0F-C5B6-BBF1-6507F5855D07}"/>
              </a:ext>
            </a:extLst>
          </p:cNvPr>
          <p:cNvSpPr txBox="1"/>
          <p:nvPr/>
        </p:nvSpPr>
        <p:spPr>
          <a:xfrm>
            <a:off x="1592491" y="2200472"/>
            <a:ext cx="84364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Σχεδιάζουμε για το μέλλον:</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Helvetica"/>
            </a:endParaRPr>
          </a:p>
        </p:txBody>
      </p:sp>
      <p:sp>
        <p:nvSpPr>
          <p:cNvPr id="14" name="TextBox 13">
            <a:extLst>
              <a:ext uri="{FF2B5EF4-FFF2-40B4-BE49-F238E27FC236}">
                <a16:creationId xmlns:a16="http://schemas.microsoft.com/office/drawing/2014/main" id="{5A460FBC-F234-7D9C-C2B3-6F3DDB421444}"/>
              </a:ext>
            </a:extLst>
          </p:cNvPr>
          <p:cNvSpPr txBox="1"/>
          <p:nvPr/>
        </p:nvSpPr>
        <p:spPr>
          <a:xfrm>
            <a:off x="1592490" y="3220947"/>
            <a:ext cx="91027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Ανάπτυξη σύγχρονων εργαλείων για τη συσχέτιση και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διασύνδεση των μεταπτυχιακών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των υποψηφίων με τις </a:t>
            </a: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αρμοδιότητες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των </a:t>
            </a:r>
            <a:r>
              <a:rPr kumimoji="0" lang="el-GR" sz="1400" b="0" i="0" u="none" strike="noStrike" kern="1200" cap="none" spc="0" normalizeH="0" baseline="0" noProof="0" dirty="0" err="1">
                <a:ln>
                  <a:noFill/>
                </a:ln>
                <a:solidFill>
                  <a:srgbClr val="527399"/>
                </a:solidFill>
                <a:effectLst/>
                <a:uLnTx/>
                <a:uFillTx/>
                <a:latin typeface="Arial" panose="020B0604020202020204" pitchFamily="34" charset="0"/>
                <a:cs typeface="Arial" panose="020B0604020202020204" pitchFamily="34" charset="0"/>
              </a:rPr>
              <a:t>προκηρυσσόμενων</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θέσεων ευθύνης</a:t>
            </a:r>
            <a:endParaRPr kumimoji="0" lang="en-GB"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46E1411-C798-277F-572C-CE3DBDFF0C7E}"/>
              </a:ext>
            </a:extLst>
          </p:cNvPr>
          <p:cNvSpPr txBox="1"/>
          <p:nvPr/>
        </p:nvSpPr>
        <p:spPr>
          <a:xfrm>
            <a:off x="1592490" y="3740745"/>
            <a:ext cx="87842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Μ</a:t>
            </a:r>
            <a:r>
              <a:rPr kumimoji="0" lang="en-GB" sz="1400" b="1" i="0" u="none" strike="noStrike" kern="1200" cap="none" spc="0" normalizeH="0" baseline="0" noProof="0" dirty="0" err="1">
                <a:ln>
                  <a:noFill/>
                </a:ln>
                <a:solidFill>
                  <a:srgbClr val="527399"/>
                </a:solidFill>
                <a:effectLst/>
                <a:uLnTx/>
                <a:uFillTx/>
                <a:latin typeface="Arial" panose="020B0604020202020204" pitchFamily="34" charset="0"/>
                <a:cs typeface="Arial" panose="020B0604020202020204" pitchFamily="34" charset="0"/>
              </a:rPr>
              <a:t>yanarrotikes</a:t>
            </a:r>
            <a:r>
              <a:rPr kumimoji="0" lang="en-GB"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Ηλεκτρονική εφαρμογή για τη χορήγηση αναρρωτικών αδειών στους υπαλλήλους</a:t>
            </a:r>
          </a:p>
        </p:txBody>
      </p:sp>
      <p:sp>
        <p:nvSpPr>
          <p:cNvPr id="16" name="Shape 173">
            <a:extLst>
              <a:ext uri="{FF2B5EF4-FFF2-40B4-BE49-F238E27FC236}">
                <a16:creationId xmlns:a16="http://schemas.microsoft.com/office/drawing/2014/main" id="{29A1613F-753C-031E-C2E0-AF57BD0CA925}"/>
              </a:ext>
            </a:extLst>
          </p:cNvPr>
          <p:cNvSpPr/>
          <p:nvPr/>
        </p:nvSpPr>
        <p:spPr>
          <a:xfrm>
            <a:off x="1321011" y="3184631"/>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2</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18" name="Shape 173">
            <a:extLst>
              <a:ext uri="{FF2B5EF4-FFF2-40B4-BE49-F238E27FC236}">
                <a16:creationId xmlns:a16="http://schemas.microsoft.com/office/drawing/2014/main" id="{1A2C3AEB-2E92-B235-A683-CE53B879655E}"/>
              </a:ext>
            </a:extLst>
          </p:cNvPr>
          <p:cNvSpPr/>
          <p:nvPr/>
        </p:nvSpPr>
        <p:spPr>
          <a:xfrm>
            <a:off x="1328109" y="3711532"/>
            <a:ext cx="329626"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l-GR" sz="2000" b="0" i="0" u="none" strike="noStrike" kern="0" cap="none" spc="0" normalizeH="0" baseline="0" noProof="0" dirty="0">
                <a:ln>
                  <a:noFill/>
                </a:ln>
                <a:solidFill>
                  <a:srgbClr val="CBDBEC"/>
                </a:solidFill>
                <a:effectLst/>
                <a:uLnTx/>
                <a:uFillTx/>
                <a:latin typeface="CeraGR-Black"/>
                <a:sym typeface="CeraGR-Black"/>
              </a:rPr>
              <a:t>3.</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7" name="TextBox 26">
            <a:extLst>
              <a:ext uri="{FF2B5EF4-FFF2-40B4-BE49-F238E27FC236}">
                <a16:creationId xmlns:a16="http://schemas.microsoft.com/office/drawing/2014/main" id="{ACFD340A-3AA9-4706-43F6-EB7F1365DF8E}"/>
              </a:ext>
            </a:extLst>
          </p:cNvPr>
          <p:cNvSpPr txBox="1"/>
          <p:nvPr/>
        </p:nvSpPr>
        <p:spPr>
          <a:xfrm>
            <a:off x="1592490" y="4115851"/>
            <a:ext cx="87842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HR-app: </a:t>
            </a:r>
            <a:r>
              <a:rPr kumimoji="0" lang="el-GR" sz="1400" b="0" i="0" u="none" strike="noStrike" kern="1200" cap="none" spc="0" normalizeH="0" baseline="0" noProof="0" dirty="0">
                <a:ln>
                  <a:noFill/>
                </a:ln>
                <a:solidFill>
                  <a:srgbClr val="527399"/>
                </a:solidFill>
                <a:effectLst/>
                <a:uLnTx/>
                <a:uFillTx/>
                <a:latin typeface="Arial" panose="020B0604020202020204" pitchFamily="34" charset="0"/>
                <a:cs typeface="Arial" panose="020B0604020202020204" pitchFamily="34" charset="0"/>
              </a:rPr>
              <a:t>Εφαρμογή στο κινητό για τη διασύνδεση των υπαλλήλων με την υπηρεσία στην κατεύθυνση της ορθής τήρησης του ωραρίου και της παροχής εξατομικευμένης πληροφόρησης</a:t>
            </a:r>
          </a:p>
        </p:txBody>
      </p:sp>
      <p:sp>
        <p:nvSpPr>
          <p:cNvPr id="28" name="Shape 173">
            <a:extLst>
              <a:ext uri="{FF2B5EF4-FFF2-40B4-BE49-F238E27FC236}">
                <a16:creationId xmlns:a16="http://schemas.microsoft.com/office/drawing/2014/main" id="{268FB9D4-265C-0567-91E2-1EBB76A3E4CE}"/>
              </a:ext>
            </a:extLst>
          </p:cNvPr>
          <p:cNvSpPr/>
          <p:nvPr/>
        </p:nvSpPr>
        <p:spPr>
          <a:xfrm>
            <a:off x="1328109" y="4097479"/>
            <a:ext cx="426665" cy="3805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90000"/>
              </a:lnSpc>
              <a:defRPr sz="21900">
                <a:solidFill>
                  <a:srgbClr val="527399"/>
                </a:solidFill>
                <a:latin typeface="CeraGR-Black"/>
                <a:ea typeface="CeraGR-Black"/>
                <a:cs typeface="CeraGR-Black"/>
                <a:sym typeface="CeraGR-Black"/>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BDBEC"/>
                </a:solidFill>
                <a:effectLst/>
                <a:uLnTx/>
                <a:uFillTx/>
                <a:latin typeface="CeraGR-Black"/>
                <a:sym typeface="CeraGR-Black"/>
              </a:rPr>
              <a:t>4</a:t>
            </a:r>
            <a:r>
              <a:rPr kumimoji="0" lang="el-GR" sz="2000" b="0" i="0" u="none" strike="noStrike" kern="0" cap="none" spc="0" normalizeH="0" baseline="0" noProof="0" dirty="0">
                <a:ln>
                  <a:noFill/>
                </a:ln>
                <a:solidFill>
                  <a:srgbClr val="CBDBEC"/>
                </a:solidFill>
                <a:effectLst/>
                <a:uLnTx/>
                <a:uFillTx/>
                <a:latin typeface="CeraGR-Black"/>
                <a:sym typeface="CeraGR-Black"/>
              </a:rPr>
              <a:t>.</a:t>
            </a:r>
            <a:endParaRPr kumimoji="0" sz="2000" b="0" i="0" u="none" strike="noStrike" kern="0" cap="none" spc="0" normalizeH="0" baseline="0" noProof="0" dirty="0">
              <a:ln>
                <a:noFill/>
              </a:ln>
              <a:solidFill>
                <a:srgbClr val="CBDBEC"/>
              </a:solidFill>
              <a:effectLst/>
              <a:uLnTx/>
              <a:uFillTx/>
              <a:latin typeface="CeraGR-Black"/>
              <a:sym typeface="CeraGR-Black"/>
            </a:endParaRPr>
          </a:p>
        </p:txBody>
      </p:sp>
      <p:sp>
        <p:nvSpPr>
          <p:cNvPr id="29" name="Shape 124">
            <a:extLst>
              <a:ext uri="{FF2B5EF4-FFF2-40B4-BE49-F238E27FC236}">
                <a16:creationId xmlns:a16="http://schemas.microsoft.com/office/drawing/2014/main" id="{C2CDC097-B54A-A7C3-1C6D-A9644327C713}"/>
              </a:ext>
            </a:extLst>
          </p:cNvPr>
          <p:cNvSpPr/>
          <p:nvPr/>
        </p:nvSpPr>
        <p:spPr>
          <a:xfrm>
            <a:off x="4958081" y="6186500"/>
            <a:ext cx="7233920" cy="7848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500">
                <a:solidFill>
                  <a:srgbClr val="FFFFFF"/>
                </a:solidFill>
                <a:latin typeface="CeraGR-Light"/>
                <a:ea typeface="CeraGR-Light"/>
                <a:cs typeface="CeraGR-Light"/>
                <a:sym typeface="CeraGR-Light"/>
              </a:defRPr>
            </a:lvl1pPr>
          </a:lstStyle>
          <a:p>
            <a:pPr marL="0" marR="0" lvl="0" indent="0" algn="r" defTabSz="412750" rtl="0" eaLnBrk="1" fontAlgn="auto" latinLnBrk="0" hangingPunct="0">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pitchFamily="34" charset="0"/>
                <a:cs typeface="Calibri Light" panose="020F0302020204030204" pitchFamily="34" charset="0"/>
                <a:sym typeface="CeraGR-Light"/>
              </a:rPr>
              <a:t>ΓΕΝΙΚΗ ΓΡΑΜΜΑΤΕΙΑ ΑΝΘΡΩΠΙΝΟΥ ΔΥΝΑΜΙΚΟΥ </a:t>
            </a:r>
            <a:endPar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Light"/>
            </a:endParaRPr>
          </a:p>
          <a:p>
            <a:pPr marL="0" marR="0" lvl="0" indent="0" algn="r" defTabSz="412750" rtl="0" eaLnBrk="1" fontAlgn="auto" latinLnBrk="0" hangingPunct="0">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Light"/>
              </a:rPr>
              <a:t>ΨΗΦΙΑΚΟΣ ΜΕΤΑΣΧΗΜΑΤΙΣΜΟΣ ΔΙΑΔΙΚΑΣΙΩΝ ΔΙΟΙΚΗΣΗΣ ΑΝΘΡΩΠΙΝΟΥ ΔΥΝΑΜΙΚΟΥ</a:t>
            </a:r>
            <a:endPar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Bold"/>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l-GR" sz="1500" b="0" i="1" u="none" strike="noStrike" kern="1200" cap="none" spc="0" normalizeH="0" baseline="0" noProof="0" dirty="0">
              <a:ln>
                <a:noFill/>
              </a:ln>
              <a:solidFill>
                <a:srgbClr val="86A3CD"/>
              </a:solidFill>
              <a:effectLst/>
              <a:uLnTx/>
              <a:uFillTx/>
              <a:latin typeface="Calibri Light" panose="020F0302020204030204" pitchFamily="34" charset="0"/>
              <a:cs typeface="Calibri Light" panose="020F0302020204030204" pitchFamily="34" charset="0"/>
              <a:sym typeface="CeraGR-Bold"/>
            </a:endParaRPr>
          </a:p>
        </p:txBody>
      </p:sp>
    </p:spTree>
    <p:extLst>
      <p:ext uri="{BB962C8B-B14F-4D97-AF65-F5344CB8AC3E}">
        <p14:creationId xmlns:p14="http://schemas.microsoft.com/office/powerpoint/2010/main" val="425532456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544934-5648-294C-85DC-6108FEBBE9AF}"/>
              </a:ext>
            </a:extLst>
          </p:cNvPr>
          <p:cNvGrpSpPr/>
          <p:nvPr/>
        </p:nvGrpSpPr>
        <p:grpSpPr>
          <a:xfrm>
            <a:off x="618513" y="6002400"/>
            <a:ext cx="11061938" cy="871582"/>
            <a:chOff x="1237026" y="12004799"/>
            <a:chExt cx="22123875" cy="1743163"/>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grpSp>
        <p:nvGrpSpPr>
          <p:cNvPr id="3" name="Group 307">
            <a:extLst>
              <a:ext uri="{FF2B5EF4-FFF2-40B4-BE49-F238E27FC236}">
                <a16:creationId xmlns:a16="http://schemas.microsoft.com/office/drawing/2014/main" id="{91F22CE7-F409-6515-13A3-6E1CD38B4A9C}"/>
              </a:ext>
            </a:extLst>
          </p:cNvPr>
          <p:cNvGrpSpPr/>
          <p:nvPr/>
        </p:nvGrpSpPr>
        <p:grpSpPr>
          <a:xfrm>
            <a:off x="613532" y="2485984"/>
            <a:ext cx="10828503" cy="943016"/>
            <a:chOff x="1503683" y="-1302077"/>
            <a:chExt cx="11270272" cy="1529953"/>
          </a:xfrm>
        </p:grpSpPr>
        <p:sp>
          <p:nvSpPr>
            <p:cNvPr id="7" name="Shape 303">
              <a:extLst>
                <a:ext uri="{FF2B5EF4-FFF2-40B4-BE49-F238E27FC236}">
                  <a16:creationId xmlns:a16="http://schemas.microsoft.com/office/drawing/2014/main" id="{9F1935E7-D4DE-F0D6-1873-2AAB948D0AC0}"/>
                </a:ext>
              </a:extLst>
            </p:cNvPr>
            <p:cNvSpPr/>
            <p:nvPr/>
          </p:nvSpPr>
          <p:spPr>
            <a:xfrm>
              <a:off x="1503683" y="-1086789"/>
              <a:ext cx="8360488"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8" name="Shape 304">
              <a:extLst>
                <a:ext uri="{FF2B5EF4-FFF2-40B4-BE49-F238E27FC236}">
                  <a16:creationId xmlns:a16="http://schemas.microsoft.com/office/drawing/2014/main" id="{360E47C9-2D6D-1738-9436-4547129163A9}"/>
                </a:ext>
              </a:extLst>
            </p:cNvPr>
            <p:cNvSpPr/>
            <p:nvPr/>
          </p:nvSpPr>
          <p:spPr>
            <a:xfrm>
              <a:off x="1579481" y="-1302077"/>
              <a:ext cx="11194474" cy="152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lang="el-GR" sz="3600" dirty="0">
                  <a:solidFill>
                    <a:srgbClr val="FFFFFF"/>
                  </a:solidFill>
                  <a:latin typeface="Arial Black" panose="020B0A04020102020204" pitchFamily="34" charset="0"/>
                  <a:sym typeface="CeraGR-Bold"/>
                </a:rPr>
                <a:t>Ε</a:t>
              </a: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ΝΑ ΚΡΑΤΟΣ ΓΙΑ ΤΟΝ ΠΟΛΙΤΗ</a:t>
              </a:r>
            </a:p>
          </p:txBody>
        </p:sp>
      </p:grpSp>
      <p:grpSp>
        <p:nvGrpSpPr>
          <p:cNvPr id="15" name="Group 14">
            <a:extLst>
              <a:ext uri="{FF2B5EF4-FFF2-40B4-BE49-F238E27FC236}">
                <a16:creationId xmlns:a16="http://schemas.microsoft.com/office/drawing/2014/main" id="{A3A22D61-37D5-6880-B025-AF46EA645641}"/>
              </a:ext>
            </a:extLst>
          </p:cNvPr>
          <p:cNvGrpSpPr/>
          <p:nvPr/>
        </p:nvGrpSpPr>
        <p:grpSpPr>
          <a:xfrm>
            <a:off x="613532" y="1495969"/>
            <a:ext cx="6151583" cy="646331"/>
            <a:chOff x="613532" y="1635869"/>
            <a:chExt cx="6151583" cy="646331"/>
          </a:xfrm>
        </p:grpSpPr>
        <p:sp>
          <p:nvSpPr>
            <p:cNvPr id="14" name="Shape 303">
              <a:extLst>
                <a:ext uri="{FF2B5EF4-FFF2-40B4-BE49-F238E27FC236}">
                  <a16:creationId xmlns:a16="http://schemas.microsoft.com/office/drawing/2014/main" id="{B0CB3557-69A8-A01F-C3BE-F373922B7335}"/>
                </a:ext>
              </a:extLst>
            </p:cNvPr>
            <p:cNvSpPr/>
            <p:nvPr/>
          </p:nvSpPr>
          <p:spPr>
            <a:xfrm>
              <a:off x="613532" y="1644588"/>
              <a:ext cx="4517761" cy="60653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5" name="TextBox 4">
              <a:extLst>
                <a:ext uri="{FF2B5EF4-FFF2-40B4-BE49-F238E27FC236}">
                  <a16:creationId xmlns:a16="http://schemas.microsoft.com/office/drawing/2014/main" id="{D5FE3FE6-90A1-F25D-CAF9-DFC2A3699A11}"/>
                </a:ext>
              </a:extLst>
            </p:cNvPr>
            <p:cNvSpPr txBox="1"/>
            <p:nvPr/>
          </p:nvSpPr>
          <p:spPr>
            <a:xfrm>
              <a:off x="670595" y="1635869"/>
              <a:ext cx="609452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cs typeface="Helvetica"/>
                </a:rPr>
                <a:t>ΘΕΜΕΛΙΩΝΟΥΜΕ</a:t>
              </a:r>
            </a:p>
          </p:txBody>
        </p:sp>
      </p:grpSp>
      <p:grpSp>
        <p:nvGrpSpPr>
          <p:cNvPr id="6" name="Group 307">
            <a:extLst>
              <a:ext uri="{FF2B5EF4-FFF2-40B4-BE49-F238E27FC236}">
                <a16:creationId xmlns:a16="http://schemas.microsoft.com/office/drawing/2014/main" id="{BB2D4A86-B760-ABB4-E452-0DE05307E6DA}"/>
              </a:ext>
            </a:extLst>
          </p:cNvPr>
          <p:cNvGrpSpPr/>
          <p:nvPr/>
        </p:nvGrpSpPr>
        <p:grpSpPr>
          <a:xfrm>
            <a:off x="613532" y="3703193"/>
            <a:ext cx="10828503" cy="943016"/>
            <a:chOff x="1503683" y="-1302077"/>
            <a:chExt cx="11270272" cy="1529953"/>
          </a:xfrm>
        </p:grpSpPr>
        <p:sp>
          <p:nvSpPr>
            <p:cNvPr id="9" name="Shape 303">
              <a:extLst>
                <a:ext uri="{FF2B5EF4-FFF2-40B4-BE49-F238E27FC236}">
                  <a16:creationId xmlns:a16="http://schemas.microsoft.com/office/drawing/2014/main" id="{D522FE71-1578-F2AB-1F82-115C307465A7}"/>
                </a:ext>
              </a:extLst>
            </p:cNvPr>
            <p:cNvSpPr/>
            <p:nvPr/>
          </p:nvSpPr>
          <p:spPr>
            <a:xfrm>
              <a:off x="1503683" y="-1086789"/>
              <a:ext cx="11002316" cy="984045"/>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Helvetica"/>
                <a:cs typeface="Helvetica"/>
              </a:endParaRPr>
            </a:p>
          </p:txBody>
        </p:sp>
        <p:sp>
          <p:nvSpPr>
            <p:cNvPr id="10" name="Shape 304">
              <a:extLst>
                <a:ext uri="{FF2B5EF4-FFF2-40B4-BE49-F238E27FC236}">
                  <a16:creationId xmlns:a16="http://schemas.microsoft.com/office/drawing/2014/main" id="{A53A390F-31D3-2C4E-3CBF-8EFE1D1AFC10}"/>
                </a:ext>
              </a:extLst>
            </p:cNvPr>
            <p:cNvSpPr/>
            <p:nvPr/>
          </p:nvSpPr>
          <p:spPr>
            <a:xfrm>
              <a:off x="1579481" y="-1302077"/>
              <a:ext cx="11194474" cy="1529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l"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lang="el-GR" sz="3600" dirty="0">
                  <a:solidFill>
                    <a:srgbClr val="FFFFFF"/>
                  </a:solidFill>
                  <a:latin typeface="Arial Black" panose="020B0A04020102020204" pitchFamily="34" charset="0"/>
                  <a:sym typeface="CeraGR-Bold"/>
                </a:rPr>
                <a:t>Ε</a:t>
              </a:r>
              <a:r>
                <a:rPr kumimoji="0" lang="el-GR" sz="3600" b="0" i="0" u="none" strike="noStrike" kern="1200" cap="none" spc="0" normalizeH="0" baseline="0" noProof="0" dirty="0">
                  <a:ln>
                    <a:noFill/>
                  </a:ln>
                  <a:solidFill>
                    <a:srgbClr val="FFFFFF"/>
                  </a:solidFill>
                  <a:effectLst/>
                  <a:uLnTx/>
                  <a:uFillTx/>
                  <a:latin typeface="Arial Black" panose="020B0A04020102020204" pitchFamily="34" charset="0"/>
                  <a:sym typeface="CeraGR-Bold"/>
                </a:rPr>
                <a:t>ΝΑ ΚΡΑΤΟΣ ΜΕ ΑΝΘΡΩΠΙΝΟ ΠΡΟΣΩΠΟ</a:t>
              </a:r>
            </a:p>
          </p:txBody>
        </p:sp>
      </p:grpSp>
    </p:spTree>
    <p:extLst>
      <p:ext uri="{BB962C8B-B14F-4D97-AF65-F5344CB8AC3E}">
        <p14:creationId xmlns:p14="http://schemas.microsoft.com/office/powerpoint/2010/main" val="168220944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536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064795-526B-E249-B228-494B6D12F519}"/>
              </a:ext>
            </a:extLst>
          </p:cNvPr>
          <p:cNvGrpSpPr/>
          <p:nvPr/>
        </p:nvGrpSpPr>
        <p:grpSpPr>
          <a:xfrm>
            <a:off x="359685" y="121253"/>
            <a:ext cx="10936463" cy="6297621"/>
            <a:chOff x="375970" y="242506"/>
            <a:chExt cx="21853983" cy="12595242"/>
          </a:xfrm>
        </p:grpSpPr>
        <p:sp>
          <p:nvSpPr>
            <p:cNvPr id="157" name="Shape 157"/>
            <p:cNvSpPr/>
            <p:nvPr/>
          </p:nvSpPr>
          <p:spPr>
            <a:xfrm>
              <a:off x="8095493" y="758976"/>
              <a:ext cx="14134460" cy="1118254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l-GR" sz="6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t>ΕΘΝΙΚΟ ΚΕΝΤΡΟ ΔΗΜΟΣΙΑΣ ΔΙΟΙΚΗΣΗΣ ΚΑΙ ΑΥΤΟΔΙΟΙΚΗΣΗΣ (ΕΚΔΔΑ)</a:t>
              </a:r>
              <a:br>
                <a:rPr kumimoji="0" lang="en-US" sz="6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rPr>
              </a:br>
              <a:endParaRPr kumimoji="0" lang="el-GR" sz="6000" b="1" i="0" u="none" strike="noStrike" kern="0" cap="none" spc="0" normalizeH="0" baseline="0" noProof="0" dirty="0">
                <a:ln>
                  <a:noFill/>
                </a:ln>
                <a:solidFill>
                  <a:srgbClr val="6D9CD3"/>
                </a:solidFill>
                <a:effectLst/>
                <a:uLnTx/>
                <a:uFillTx/>
                <a:latin typeface="Arial" panose="020B0604020202020204" pitchFamily="34" charset="0"/>
                <a:cs typeface="Arial" panose="020B0604020202020204" pitchFamily="34" charset="0"/>
              </a:endParaRPr>
            </a:p>
          </p:txBody>
        </p:sp>
        <p:sp>
          <p:nvSpPr>
            <p:cNvPr id="159" name="Shape 159"/>
            <p:cNvSpPr/>
            <p:nvPr/>
          </p:nvSpPr>
          <p:spPr>
            <a:xfrm>
              <a:off x="375970" y="242506"/>
              <a:ext cx="7590331" cy="12595242"/>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90000"/>
                </a:lnSpc>
                <a:defRPr sz="90000">
                  <a:solidFill>
                    <a:srgbClr val="527399"/>
                  </a:solidFill>
                  <a:latin typeface="CeraGR-Bold"/>
                  <a:ea typeface="CeraGR-Bold"/>
                  <a:cs typeface="CeraGR-Bold"/>
                  <a:sym typeface="CeraGR-Bold"/>
                </a:defRPr>
              </a:lvl1pPr>
            </a:lstStyle>
            <a:p>
              <a:pPr marL="0" marR="0" lvl="0" indent="0" algn="l" defTabSz="412750" rtl="0" eaLnBrk="1" fontAlgn="auto" latinLnBrk="0" hangingPunct="0">
                <a:lnSpc>
                  <a:spcPct val="90000"/>
                </a:lnSpc>
                <a:spcBef>
                  <a:spcPts val="0"/>
                </a:spcBef>
                <a:spcAft>
                  <a:spcPts val="0"/>
                </a:spcAft>
                <a:buClrTx/>
                <a:buSzTx/>
                <a:buFontTx/>
                <a:buNone/>
                <a:tabLst/>
                <a:defRPr/>
              </a:pPr>
              <a:r>
                <a:rPr kumimoji="0" lang="en-US" sz="45100" b="0" i="0" u="none" strike="noStrike" kern="0" cap="none" spc="0" normalizeH="0" baseline="0" noProof="0" dirty="0">
                  <a:ln>
                    <a:noFill/>
                  </a:ln>
                  <a:solidFill>
                    <a:srgbClr val="527399"/>
                  </a:solidFill>
                  <a:effectLst/>
                  <a:uLnTx/>
                  <a:uFillTx/>
                  <a:latin typeface="Arial Black" panose="020B0A04020102020204" pitchFamily="34" charset="0"/>
                  <a:sym typeface="CeraGR-Bold"/>
                </a:rPr>
                <a:t>4</a:t>
              </a:r>
              <a:endParaRPr kumimoji="0" sz="45100" b="0" i="0" u="none" strike="noStrike" kern="0" cap="none" spc="0" normalizeH="0" baseline="0" noProof="0" dirty="0">
                <a:ln>
                  <a:noFill/>
                </a:ln>
                <a:solidFill>
                  <a:srgbClr val="527399"/>
                </a:solidFill>
                <a:effectLst/>
                <a:uLnTx/>
                <a:uFillTx/>
                <a:latin typeface="Arial Black" panose="020B0A04020102020204" pitchFamily="34" charset="0"/>
                <a:sym typeface="CeraGR-Bold"/>
              </a:endParaRPr>
            </a:p>
          </p:txBody>
        </p:sp>
      </p:grpSp>
      <p:grpSp>
        <p:nvGrpSpPr>
          <p:cNvPr id="11" name="Group 10">
            <a:extLst>
              <a:ext uri="{FF2B5EF4-FFF2-40B4-BE49-F238E27FC236}">
                <a16:creationId xmlns:a16="http://schemas.microsoft.com/office/drawing/2014/main" id="{C7544934-5648-294C-85DC-6108FEBBE9AF}"/>
              </a:ext>
            </a:extLst>
          </p:cNvPr>
          <p:cNvGrpSpPr/>
          <p:nvPr/>
        </p:nvGrpSpPr>
        <p:grpSpPr>
          <a:xfrm>
            <a:off x="618513" y="6001601"/>
            <a:ext cx="11061938" cy="872381"/>
            <a:chOff x="1237026" y="12003201"/>
            <a:chExt cx="22123875" cy="1744761"/>
          </a:xfrm>
        </p:grpSpPr>
        <p:pic>
          <p:nvPicPr>
            <p:cNvPr id="12" name="image4.png">
              <a:extLst>
                <a:ext uri="{FF2B5EF4-FFF2-40B4-BE49-F238E27FC236}">
                  <a16:creationId xmlns:a16="http://schemas.microsoft.com/office/drawing/2014/main" id="{99EF2EB3-827B-1C47-B8AE-5A574F510B00}"/>
                </a:ext>
              </a:extLst>
            </p:cNvPr>
            <p:cNvPicPr>
              <a:picLocks noChangeAspect="1"/>
            </p:cNvPicPr>
            <p:nvPr/>
          </p:nvPicPr>
          <p:blipFill>
            <a:blip r:embed="rId2"/>
            <a:srcRect t="6625" r="60952" b="72433"/>
            <a:stretch>
              <a:fillRect/>
            </a:stretch>
          </p:blipFill>
          <p:spPr>
            <a:xfrm>
              <a:off x="17582497" y="12004799"/>
              <a:ext cx="5778404" cy="1743163"/>
            </a:xfrm>
            <a:prstGeom prst="rect">
              <a:avLst/>
            </a:prstGeom>
            <a:ln w="12700">
              <a:miter lim="400000"/>
            </a:ln>
          </p:spPr>
        </p:pic>
        <p:sp>
          <p:nvSpPr>
            <p:cNvPr id="13" name="Shape 141">
              <a:extLst>
                <a:ext uri="{FF2B5EF4-FFF2-40B4-BE49-F238E27FC236}">
                  <a16:creationId xmlns:a16="http://schemas.microsoft.com/office/drawing/2014/main" id="{9A609222-3935-1742-A93B-C24C8CD8B946}"/>
                </a:ext>
              </a:extLst>
            </p:cNvPr>
            <p:cNvSpPr/>
            <p:nvPr/>
          </p:nvSpPr>
          <p:spPr>
            <a:xfrm>
              <a:off x="1237026" y="12661184"/>
              <a:ext cx="16593774" cy="10523"/>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cs typeface="Helvetica"/>
                <a:sym typeface="Helvetica Light"/>
              </a:endParaRPr>
            </a:p>
          </p:txBody>
        </p:sp>
        <p:sp>
          <p:nvSpPr>
            <p:cNvPr id="19" name="Shape 142">
              <a:extLst>
                <a:ext uri="{FF2B5EF4-FFF2-40B4-BE49-F238E27FC236}">
                  <a16:creationId xmlns:a16="http://schemas.microsoft.com/office/drawing/2014/main" id="{215463C4-11A1-BE4D-8234-7B9826901CB1}"/>
                </a:ext>
              </a:extLst>
            </p:cNvPr>
            <p:cNvSpPr/>
            <p:nvPr/>
          </p:nvSpPr>
          <p:spPr>
            <a:xfrm>
              <a:off x="1237026" y="12003201"/>
              <a:ext cx="5636158" cy="65659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500">
                  <a:solidFill>
                    <a:srgbClr val="FFFFFF"/>
                  </a:solidFill>
                  <a:latin typeface="CeraGR-BlackItalic"/>
                  <a:ea typeface="CeraGR-BlackItalic"/>
                  <a:cs typeface="CeraGR-BlackItalic"/>
                  <a:sym typeface="CeraGR-BlackItalic"/>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srgbClr val="FFFFFF"/>
                  </a:solidFill>
                  <a:effectLst/>
                  <a:uLnTx/>
                  <a:uFillTx/>
                  <a:latin typeface="CeraGR-BlackItalic"/>
                  <a:sym typeface="CeraGR-BlackItalic"/>
                </a:rPr>
                <a:t>ΑΠΟΛΟΓΙΣΜΟΣ</a:t>
              </a:r>
              <a:r>
                <a:rPr kumimoji="0" lang="en-US" sz="1800" b="0" i="0" u="none" strike="noStrike" kern="0" cap="none" spc="0" normalizeH="0" baseline="0" noProof="0" dirty="0">
                  <a:ln>
                    <a:noFill/>
                  </a:ln>
                  <a:solidFill>
                    <a:srgbClr val="FFFFFF"/>
                  </a:solidFill>
                  <a:effectLst/>
                  <a:uLnTx/>
                  <a:uFillTx/>
                  <a:latin typeface="CeraGR-BlackItalic"/>
                  <a:sym typeface="CeraGR-BlackItalic"/>
                </a:rPr>
                <a:t> </a:t>
              </a:r>
              <a:r>
                <a:rPr kumimoji="0" lang="el-GR" sz="1800" b="0" i="0" u="none" strike="noStrike" kern="0" cap="none" spc="0" normalizeH="0" baseline="0" noProof="0" dirty="0">
                  <a:ln>
                    <a:noFill/>
                  </a:ln>
                  <a:solidFill>
                    <a:srgbClr val="FFFFFF"/>
                  </a:solidFill>
                  <a:effectLst/>
                  <a:uLnTx/>
                  <a:uFillTx/>
                  <a:latin typeface="CeraGR-BlackItalic"/>
                  <a:sym typeface="CeraGR-BlackItalic"/>
                </a:rPr>
                <a:t>ΔΡΑΣΕΩΝ</a:t>
              </a:r>
              <a:endParaRPr kumimoji="0" sz="1800" b="0" i="0" u="none" strike="noStrike" kern="0" cap="none" spc="0" normalizeH="0" baseline="0" noProof="0" dirty="0">
                <a:ln>
                  <a:noFill/>
                </a:ln>
                <a:solidFill>
                  <a:srgbClr val="FFFFFF"/>
                </a:solidFill>
                <a:effectLst/>
                <a:uLnTx/>
                <a:uFillTx/>
                <a:latin typeface="CeraGR-BlackItalic"/>
                <a:sym typeface="CeraGR-BlackItalic"/>
              </a:endParaRPr>
            </a:p>
          </p:txBody>
        </p:sp>
        <p:sp>
          <p:nvSpPr>
            <p:cNvPr id="20" name="Shape 143">
              <a:extLst>
                <a:ext uri="{FF2B5EF4-FFF2-40B4-BE49-F238E27FC236}">
                  <a16:creationId xmlns:a16="http://schemas.microsoft.com/office/drawing/2014/main" id="{F0A3FDEE-8A0D-D44B-9A00-C1CA64D24086}"/>
                </a:ext>
              </a:extLst>
            </p:cNvPr>
            <p:cNvSpPr/>
            <p:nvPr/>
          </p:nvSpPr>
          <p:spPr>
            <a:xfrm>
              <a:off x="3931724" y="12624451"/>
              <a:ext cx="102720" cy="564258"/>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3000">
                  <a:solidFill>
                    <a:srgbClr val="6D9CD2"/>
                  </a:solidFill>
                  <a:latin typeface="CeraGR-Bold"/>
                  <a:ea typeface="CeraGR-Bold"/>
                  <a:cs typeface="CeraGR-Bold"/>
                  <a:sym typeface="CeraGR-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dirty="0">
                <a:ln>
                  <a:noFill/>
                </a:ln>
                <a:solidFill>
                  <a:srgbClr val="6D9CD2"/>
                </a:solidFill>
                <a:effectLst/>
                <a:uLnTx/>
                <a:uFillTx/>
                <a:latin typeface="CeraGR-Bold"/>
                <a:sym typeface="CeraGR-Bold"/>
              </a:endParaRPr>
            </a:p>
          </p:txBody>
        </p:sp>
      </p:grpSp>
    </p:spTree>
    <p:extLst>
      <p:ext uri="{BB962C8B-B14F-4D97-AF65-F5344CB8AC3E}">
        <p14:creationId xmlns:p14="http://schemas.microsoft.com/office/powerpoint/2010/main" val="223006031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359355" y="6187917"/>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2" name="Τίτλος 1">
            <a:extLst>
              <a:ext uri="{FF2B5EF4-FFF2-40B4-BE49-F238E27FC236}">
                <a16:creationId xmlns:a16="http://schemas.microsoft.com/office/drawing/2014/main" id="{86C50E2B-3BAA-9918-E710-C0884C5A4CC6}"/>
              </a:ext>
            </a:extLst>
          </p:cNvPr>
          <p:cNvSpPr txBox="1">
            <a:spLocks/>
          </p:cNvSpPr>
          <p:nvPr/>
        </p:nvSpPr>
        <p:spPr>
          <a:xfrm>
            <a:off x="6383067" y="2969334"/>
            <a:ext cx="4413422" cy="708676"/>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ts val="0"/>
              </a:spcAft>
              <a:buClrTx/>
              <a:buSzTx/>
              <a:buFontTx/>
              <a:buNone/>
              <a:tabLst/>
              <a:defRPr/>
            </a:pPr>
            <a:br>
              <a:rPr kumimoji="0" lang="el-GR" sz="27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l-GR" sz="2700" b="0" i="0" u="none" strike="noStrike" kern="1200" cap="none" spc="0" normalizeH="0" baseline="0" noProof="0" dirty="0">
                <a:ln>
                  <a:noFill/>
                </a:ln>
                <a:solidFill>
                  <a:prstClr val="white"/>
                </a:solidFill>
                <a:effectLst/>
                <a:uLnTx/>
                <a:uFillTx/>
                <a:latin typeface="Arial Black" panose="020B0A04020102020204" pitchFamily="34" charset="0"/>
                <a:ea typeface="+mj-ea"/>
                <a:cs typeface="Arial" panose="020B0604020202020204" pitchFamily="34" charset="0"/>
              </a:rPr>
              <a:t>ΕΠΙΛΟΓΗ ΣΤΕΛΕΧΩΝ ΕΠΙΤΕΛΙΚΟΥ ΚΛΑΔΟΥ ΜΕ ΑΞΙΟΠΟΙΗΣΗ ΕΦΑΡΜΟΓΩΝ ΤΕΧΝΗΤΗΣ ΝΟΗΜΟΣΥΝΗΣ</a:t>
            </a:r>
            <a:br>
              <a:rPr kumimoji="0" lang="el-GR"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br>
            <a:endParaRPr kumimoji="0" lang="el-GR"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endParaRPr>
          </a:p>
        </p:txBody>
      </p:sp>
      <p:sp>
        <p:nvSpPr>
          <p:cNvPr id="7" name="Ορθογώνιο 4">
            <a:extLst>
              <a:ext uri="{FF2B5EF4-FFF2-40B4-BE49-F238E27FC236}">
                <a16:creationId xmlns:a16="http://schemas.microsoft.com/office/drawing/2014/main" id="{1AAFA116-DD17-4351-B9FE-B16F54C8D6C6}"/>
              </a:ext>
            </a:extLst>
          </p:cNvPr>
          <p:cNvSpPr/>
          <p:nvPr/>
        </p:nvSpPr>
        <p:spPr>
          <a:xfrm>
            <a:off x="1927810" y="2082391"/>
            <a:ext cx="840203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ΟΙ ΠΡΩΤΟΙ ΝΟΜΟΤΕΧΝΕΣ, ΑΝΑΛΥΤΕΣ ΔΗΜΟΣΙΑΣ ΚΑΙ ΨΗΦΙΑΚΗΣ ΠΟΛΙΤΙΚΗΣ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ΕΚΠΑΙΔΕΥΟΝΤΑΙ ΗΔΗ ΣΤΟ ΕΚΔΔΑ.</a:t>
            </a:r>
          </a:p>
        </p:txBody>
      </p:sp>
      <p:sp>
        <p:nvSpPr>
          <p:cNvPr id="9" name="Shape 114">
            <a:extLst>
              <a:ext uri="{FF2B5EF4-FFF2-40B4-BE49-F238E27FC236}">
                <a16:creationId xmlns:a16="http://schemas.microsoft.com/office/drawing/2014/main" id="{E897CB04-729E-0A74-A06A-EE080FB44863}"/>
              </a:ext>
            </a:extLst>
          </p:cNvPr>
          <p:cNvSpPr/>
          <p:nvPr/>
        </p:nvSpPr>
        <p:spPr>
          <a:xfrm>
            <a:off x="1791855" y="1080654"/>
            <a:ext cx="8642177" cy="930103"/>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CeraGR-Bold"/>
                <a:cs typeface="Arial" panose="020B0604020202020204" pitchFamily="34" charset="0"/>
                <a:sym typeface="CeraGR-Bold"/>
              </a:rPr>
              <a:t>ΕΠΙΛΟΓΗ ΣΤΕΛΕΧΩΝ ΕΠΙΤΕΛΙΚΟΥ ΚΛΑΔΟΥ </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000" b="1" i="0" u="none" strike="noStrike" kern="1200" cap="none" spc="0" normalizeH="0" baseline="0" noProof="0" dirty="0">
                <a:ln>
                  <a:noFill/>
                </a:ln>
                <a:solidFill>
                  <a:srgbClr val="FFFFFF"/>
                </a:solidFill>
                <a:effectLst/>
                <a:uLnTx/>
                <a:uFillTx/>
                <a:latin typeface="Arial" panose="020B0604020202020204" pitchFamily="34" charset="0"/>
                <a:ea typeface="CeraGR-Bold"/>
                <a:cs typeface="Arial" panose="020B0604020202020204" pitchFamily="34" charset="0"/>
                <a:sym typeface="CeraGR-Bold"/>
              </a:rPr>
              <a:t>ΜΕ ΑΞΙΟΠΟΙΗΣΗ ΕΦΑΡΜΟΓΩΝ ΤΕΧΝΗΤΗΣ ΝΟΗΜΟΣΥΝΗΣ</a:t>
            </a:r>
            <a:endParaRPr kumimoji="0" sz="3200" b="1" i="0" u="none" strike="noStrike" kern="1200" cap="none" spc="0" normalizeH="0" baseline="0" noProof="0" dirty="0">
              <a:ln>
                <a:noFill/>
              </a:ln>
              <a:solidFill>
                <a:srgbClr val="FFFFFF"/>
              </a:solidFill>
              <a:effectLst/>
              <a:uLnTx/>
              <a:uFillTx/>
              <a:latin typeface="Arial" panose="020B0604020202020204" pitchFamily="34" charset="0"/>
              <a:ea typeface="CeraGR-Bold"/>
              <a:cs typeface="Arial" panose="020B0604020202020204" pitchFamily="34" charset="0"/>
              <a:sym typeface="Calibri"/>
            </a:endParaRPr>
          </a:p>
        </p:txBody>
      </p:sp>
      <p:pic>
        <p:nvPicPr>
          <p:cNvPr id="3074" name="Picture 2" descr="Free ai - Vector Art">
            <a:extLst>
              <a:ext uri="{FF2B5EF4-FFF2-40B4-BE49-F238E27FC236}">
                <a16:creationId xmlns:a16="http://schemas.microsoft.com/office/drawing/2014/main" id="{414EE539-F3EA-5EAD-7460-B8512ABB1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290" y="2777501"/>
            <a:ext cx="3653420" cy="2323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6339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R="0" lvl="0" indent="0" algn="ctr" fontAlgn="auto">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pic>
        <p:nvPicPr>
          <p:cNvPr id="3" name="Εικόνα 3">
            <a:extLst>
              <a:ext uri="{FF2B5EF4-FFF2-40B4-BE49-F238E27FC236}">
                <a16:creationId xmlns:a16="http://schemas.microsoft.com/office/drawing/2014/main" id="{50BFCA84-FC58-220D-0F57-DD9089F5DB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857"/>
          <a:stretch/>
        </p:blipFill>
        <p:spPr>
          <a:xfrm>
            <a:off x="2904668" y="3288600"/>
            <a:ext cx="3008544" cy="2154609"/>
          </a:xfrm>
          <a:prstGeom prst="rect">
            <a:avLst/>
          </a:prstGeom>
          <a:ln>
            <a:noFill/>
          </a:ln>
          <a:effectLst>
            <a:outerShdw blurRad="292100" dist="139700" dir="2700000" algn="tl" rotWithShape="0">
              <a:srgbClr val="333333">
                <a:alpha val="65000"/>
              </a:srgbClr>
            </a:outerShdw>
          </a:effectLst>
        </p:spPr>
      </p:pic>
      <p:pic>
        <p:nvPicPr>
          <p:cNvPr id="4" name="Εικόνα 4">
            <a:extLst>
              <a:ext uri="{FF2B5EF4-FFF2-40B4-BE49-F238E27FC236}">
                <a16:creationId xmlns:a16="http://schemas.microsoft.com/office/drawing/2014/main" id="{012DEE1B-A367-F8B7-F760-1437AE71F8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69"/>
          <a:stretch/>
        </p:blipFill>
        <p:spPr>
          <a:xfrm>
            <a:off x="6202970" y="3320380"/>
            <a:ext cx="3207785" cy="2122829"/>
          </a:xfrm>
          <a:prstGeom prst="rect">
            <a:avLst/>
          </a:prstGeom>
          <a:ln>
            <a:noFill/>
          </a:ln>
          <a:effectLst>
            <a:outerShdw blurRad="292100" dist="139700" dir="2700000" algn="tl" rotWithShape="0">
              <a:srgbClr val="333333">
                <a:alpha val="65000"/>
              </a:srgbClr>
            </a:outerShdw>
          </a:effectLst>
        </p:spPr>
      </p:pic>
      <p:sp>
        <p:nvSpPr>
          <p:cNvPr id="9" name="Θέση περιεχομένου 2">
            <a:extLst>
              <a:ext uri="{FF2B5EF4-FFF2-40B4-BE49-F238E27FC236}">
                <a16:creationId xmlns:a16="http://schemas.microsoft.com/office/drawing/2014/main" id="{B58E2AA1-CBE7-DDE3-DBFF-9DD838788041}"/>
              </a:ext>
            </a:extLst>
          </p:cNvPr>
          <p:cNvSpPr txBox="1">
            <a:spLocks/>
          </p:cNvSpPr>
          <p:nvPr/>
        </p:nvSpPr>
        <p:spPr>
          <a:xfrm>
            <a:off x="2329069" y="1990343"/>
            <a:ext cx="7533860" cy="24772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Αναμόρφωση του εισαγωγικού διαγωνισμού της ΕΣΔΔΑ</a:t>
            </a:r>
            <a:r>
              <a:rPr kumimoji="0" lang="en-US"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Διεξαγωγή </a:t>
            </a:r>
            <a:r>
              <a:rPr kumimoji="0" lang="el-GR" sz="1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2</a:t>
            </a: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εισαγωγικών διαγωνισμών σε </a:t>
            </a:r>
            <a:r>
              <a:rPr kumimoji="0" lang="el-GR" sz="1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ένα χρόνο</a:t>
            </a: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με συνολικό αριθμό </a:t>
            </a:r>
            <a:r>
              <a:rPr kumimoji="0" lang="el-GR" sz="1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295 </a:t>
            </a:r>
            <a:r>
              <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σπουδαστών και εισαγωγή για πρώτη φορά Επιτελικών Στελεχών</a:t>
            </a:r>
            <a:r>
              <a:rPr kumimoji="0" lang="en-US"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endParaRPr kumimoji="0" lang="el-GR" sz="16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Shape 124">
            <a:extLst>
              <a:ext uri="{FF2B5EF4-FFF2-40B4-BE49-F238E27FC236}">
                <a16:creationId xmlns:a16="http://schemas.microsoft.com/office/drawing/2014/main" id="{8BCCBBDC-5690-2D04-3BB9-E98F538DC27B}"/>
              </a:ext>
            </a:extLst>
          </p:cNvPr>
          <p:cNvSpPr/>
          <p:nvPr/>
        </p:nvSpPr>
        <p:spPr>
          <a:xfrm>
            <a:off x="7359355" y="6187917"/>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13" name="Shape 114">
            <a:extLst>
              <a:ext uri="{FF2B5EF4-FFF2-40B4-BE49-F238E27FC236}">
                <a16:creationId xmlns:a16="http://schemas.microsoft.com/office/drawing/2014/main" id="{279D6BC5-319D-0363-1479-B4C78C8CF228}"/>
              </a:ext>
            </a:extLst>
          </p:cNvPr>
          <p:cNvSpPr/>
          <p:nvPr/>
        </p:nvSpPr>
        <p:spPr>
          <a:xfrm>
            <a:off x="1801091" y="1054174"/>
            <a:ext cx="8374461" cy="926932"/>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ΜΕΤΑΣΧΗΜΑΤΙΣΜΟΣ ΤΗΣ ΕΘΝΙΚΗΣ ΣΧΟΛΗΣ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ΔΗΜΟΣΙΑΣ ΔΙΟΙΚΗΣΗΣ</a:t>
            </a:r>
            <a:endParaRPr kumimoji="0"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spTree>
    <p:extLst>
      <p:ext uri="{BB962C8B-B14F-4D97-AF65-F5344CB8AC3E}">
        <p14:creationId xmlns:p14="http://schemas.microsoft.com/office/powerpoint/2010/main" val="2188814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6" name="Ορθογώνιο 3">
            <a:extLst>
              <a:ext uri="{FF2B5EF4-FFF2-40B4-BE49-F238E27FC236}">
                <a16:creationId xmlns:a16="http://schemas.microsoft.com/office/drawing/2014/main" id="{F51DD293-9609-44D6-40BE-4BEC98D53E82}"/>
              </a:ext>
            </a:extLst>
          </p:cNvPr>
          <p:cNvSpPr/>
          <p:nvPr/>
        </p:nvSpPr>
        <p:spPr>
          <a:xfrm>
            <a:off x="1967189" y="3980376"/>
            <a:ext cx="4038110"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«Capacity Building For Civil Servants Of The Public Administration, Including Trainings/Internships In Eu Members State Administrations And Traineeship Scheme ("Young Cells")»</a:t>
            </a:r>
            <a:endParaRPr kumimoji="0" lang="el-GR" sz="9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Ορθογώνιο 4">
            <a:extLst>
              <a:ext uri="{FF2B5EF4-FFF2-40B4-BE49-F238E27FC236}">
                <a16:creationId xmlns:a16="http://schemas.microsoft.com/office/drawing/2014/main" id="{9D1AFD1E-3942-733C-E39E-19E314FD67B8}"/>
              </a:ext>
            </a:extLst>
          </p:cNvPr>
          <p:cNvSpPr/>
          <p:nvPr/>
        </p:nvSpPr>
        <p:spPr>
          <a:xfrm>
            <a:off x="7958145" y="4858780"/>
            <a:ext cx="215567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Εκπαίδευση του ανθρώπινου δυναμικού της Δημόσιας Διοίκησης της γειτονικής Αλβανίας.</a:t>
            </a:r>
            <a:endParaRPr kumimoji="0" lang="el-G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Shape 444">
            <a:extLst>
              <a:ext uri="{FF2B5EF4-FFF2-40B4-BE49-F238E27FC236}">
                <a16:creationId xmlns:a16="http://schemas.microsoft.com/office/drawing/2014/main" id="{63409E13-C3E5-365C-A498-B4797A22EBF3}"/>
              </a:ext>
            </a:extLst>
          </p:cNvPr>
          <p:cNvSpPr/>
          <p:nvPr/>
        </p:nvSpPr>
        <p:spPr>
          <a:xfrm flipV="1">
            <a:off x="7958144" y="3758060"/>
            <a:ext cx="9236" cy="1990986"/>
          </a:xfrm>
          <a:prstGeom prst="line">
            <a:avLst/>
          </a:prstGeom>
          <a:ln w="12700">
            <a:solidFill>
              <a:srgbClr val="0F4E8B"/>
            </a:solidFill>
            <a:prstDash val="sysDot"/>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sp>
        <p:nvSpPr>
          <p:cNvPr id="16" name="TextBox 15">
            <a:extLst>
              <a:ext uri="{FF2B5EF4-FFF2-40B4-BE49-F238E27FC236}">
                <a16:creationId xmlns:a16="http://schemas.microsoft.com/office/drawing/2014/main" id="{6ECB6157-C787-357D-0FBC-3665C13F3406}"/>
              </a:ext>
            </a:extLst>
          </p:cNvPr>
          <p:cNvSpPr txBox="1"/>
          <p:nvPr/>
        </p:nvSpPr>
        <p:spPr>
          <a:xfrm>
            <a:off x="6145328" y="3688898"/>
            <a:ext cx="1842273" cy="73866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Με επικεφαλής τη Γαλλική Σχολή Δημόσιας Διοίκησης.</a:t>
            </a:r>
          </a:p>
        </p:txBody>
      </p:sp>
      <p:sp>
        <p:nvSpPr>
          <p:cNvPr id="18" name="TextBox 17">
            <a:extLst>
              <a:ext uri="{FF2B5EF4-FFF2-40B4-BE49-F238E27FC236}">
                <a16:creationId xmlns:a16="http://schemas.microsoft.com/office/drawing/2014/main" id="{F9DA6F45-9D8B-B966-B979-81AF2B20B435}"/>
              </a:ext>
            </a:extLst>
          </p:cNvPr>
          <p:cNvSpPr txBox="1"/>
          <p:nvPr/>
        </p:nvSpPr>
        <p:spPr>
          <a:xfrm>
            <a:off x="7968675" y="3695619"/>
            <a:ext cx="196919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Με χρηματοδότηση της Ευρωπαϊκής Επιτροπής.</a:t>
            </a:r>
          </a:p>
        </p:txBody>
      </p:sp>
      <p:sp>
        <p:nvSpPr>
          <p:cNvPr id="19" name="Shape 124">
            <a:extLst>
              <a:ext uri="{FF2B5EF4-FFF2-40B4-BE49-F238E27FC236}">
                <a16:creationId xmlns:a16="http://schemas.microsoft.com/office/drawing/2014/main" id="{B5D3601E-A2DC-85BB-1A13-C170F97CC928}"/>
              </a:ext>
            </a:extLst>
          </p:cNvPr>
          <p:cNvSpPr/>
          <p:nvPr/>
        </p:nvSpPr>
        <p:spPr>
          <a:xfrm>
            <a:off x="7359355" y="6187917"/>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3" name="Shape 114">
            <a:extLst>
              <a:ext uri="{FF2B5EF4-FFF2-40B4-BE49-F238E27FC236}">
                <a16:creationId xmlns:a16="http://schemas.microsoft.com/office/drawing/2014/main" id="{33C59340-84AC-78F4-D8E9-E111CB903FE9}"/>
              </a:ext>
            </a:extLst>
          </p:cNvPr>
          <p:cNvSpPr/>
          <p:nvPr/>
        </p:nvSpPr>
        <p:spPr>
          <a:xfrm>
            <a:off x="1731483" y="1091222"/>
            <a:ext cx="8070364" cy="810616"/>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ΤΟ ΕΚΔΔΑ ΠΑΡΕΧΕΙ ΤΕΧΝΟΓΝΩΣΙΑ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ΓΙΑ ΠΡΩΤΗ ΦΟΡΑ ΕΚΤΟΣ ΣΥΝΟΡΩΝ</a:t>
            </a:r>
            <a:endParaRPr kumimoji="0"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pic>
        <p:nvPicPr>
          <p:cNvPr id="1026" name="Picture 2" descr="Bienvenue à l'Institut national du service public (INSP), créé le 1er  janvier 2022 | SERVIR ALUMNI | Association des Alumni de l'ENA et de l'INSP">
            <a:extLst>
              <a:ext uri="{FF2B5EF4-FFF2-40B4-BE49-F238E27FC236}">
                <a16:creationId xmlns:a16="http://schemas.microsoft.com/office/drawing/2014/main" id="{20123633-42B8-0B82-2AD0-102D87C99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047" y="2265999"/>
            <a:ext cx="2951108" cy="1659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92 Capacity Building Icon Images, Stock Photos &amp; Vectors | Shutterstock">
            <a:extLst>
              <a:ext uri="{FF2B5EF4-FFF2-40B4-BE49-F238E27FC236}">
                <a16:creationId xmlns:a16="http://schemas.microsoft.com/office/drawing/2014/main" id="{3D86FC72-8B01-17F1-2C2D-81AAA423F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483" y="2338401"/>
            <a:ext cx="4413845" cy="158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92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R="0" lvl="0" indent="0" algn="ctr" fontAlgn="auto">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9" name="Shape 124">
            <a:extLst>
              <a:ext uri="{FF2B5EF4-FFF2-40B4-BE49-F238E27FC236}">
                <a16:creationId xmlns:a16="http://schemas.microsoft.com/office/drawing/2014/main" id="{B5D3601E-A2DC-85BB-1A13-C170F97CC928}"/>
              </a:ext>
            </a:extLst>
          </p:cNvPr>
          <p:cNvSpPr/>
          <p:nvPr/>
        </p:nvSpPr>
        <p:spPr>
          <a:xfrm>
            <a:off x="7359355" y="6187917"/>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a:ln>
                  <a:noFill/>
                </a:ln>
                <a:solidFill>
                  <a:srgbClr val="FFFFFF"/>
                </a:solidFill>
                <a:effectLst/>
                <a:uLnTx/>
                <a:uFillTx/>
                <a:latin typeface="Calibri Light" panose="020F0302020204030204"/>
                <a:sym typeface="CeraGR-Light"/>
              </a:rPr>
              <a:t>ΑΠΟΛΟΓΙΣΜΟΣ ΔΡΑΣΕΩΝ  </a:t>
            </a:r>
          </a:p>
        </p:txBody>
      </p:sp>
      <p:sp>
        <p:nvSpPr>
          <p:cNvPr id="26" name="Shape 114">
            <a:extLst>
              <a:ext uri="{FF2B5EF4-FFF2-40B4-BE49-F238E27FC236}">
                <a16:creationId xmlns:a16="http://schemas.microsoft.com/office/drawing/2014/main" id="{140024C7-A11C-2FFD-FF4C-1579C3D7868D}"/>
              </a:ext>
            </a:extLst>
          </p:cNvPr>
          <p:cNvSpPr/>
          <p:nvPr/>
        </p:nvSpPr>
        <p:spPr>
          <a:xfrm>
            <a:off x="1810327" y="961813"/>
            <a:ext cx="8719128" cy="1015260"/>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ct val="0"/>
              </a:spcBef>
              <a:spcAft>
                <a:spcPts val="0"/>
              </a:spcAft>
              <a:buClrTx/>
              <a:buSzTx/>
              <a:buFontTx/>
              <a:buNone/>
              <a:tabLst/>
              <a:defRPr/>
            </a:pPr>
            <a:r>
              <a:rPr kumimoji="0" lang="el-G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ΕΓΚΡΙΣΗ ΤΟΥ ΥΠΟΒΛΗΘΕΝΤΟΣ ΑΠΟ ΤΟ ΕΚΔΔΑ ΕΡΓΟΥ ΤΕΧΝΙΚΗΣ ΒΟΗΘΕΙΑΣ ΚΑΙ ΛΗΨΗ ΧΡΗΜΑΤΟΔΟΤΗΣΗΣ ΜΕΣΩ ΤΟΥ ΤΕΧΝΙΚΟΥ ΕΡΓΑΛΕΙΟΥ TSI 2023 ΤΗΣ ΕΥΡΩΠΑΪΚΗΣ</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l-G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ΕΠΙΤΡΟΠΗΣ</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l-G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28" name="Picture 2">
            <a:extLst>
              <a:ext uri="{FF2B5EF4-FFF2-40B4-BE49-F238E27FC236}">
                <a16:creationId xmlns:a16="http://schemas.microsoft.com/office/drawing/2014/main" id="{2B1ECF82-8576-66B5-8BE6-CFAF02682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696" y="2460400"/>
            <a:ext cx="2382636" cy="1376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0" name="Θέση περιεχομένου 2">
            <a:extLst>
              <a:ext uri="{FF2B5EF4-FFF2-40B4-BE49-F238E27FC236}">
                <a16:creationId xmlns:a16="http://schemas.microsoft.com/office/drawing/2014/main" id="{6C7B99F8-47D8-B46B-CDBA-CCA566719E33}"/>
              </a:ext>
            </a:extLst>
          </p:cNvPr>
          <p:cNvGraphicFramePr/>
          <p:nvPr/>
        </p:nvGraphicFramePr>
        <p:xfrm>
          <a:off x="2888921" y="2182679"/>
          <a:ext cx="4978896" cy="3672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907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851934" y="6205836"/>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ΕΣΩΤΕΡΙΚΩΝ ΚΑΙ ΟΡΓΑΝΩΣΗΣ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0" y="254187"/>
            <a:ext cx="6202723" cy="384721"/>
          </a:xfrm>
          <a:prstGeom prst="rect">
            <a:avLst/>
          </a:prstGeom>
          <a:solidFill>
            <a:srgbClr val="86A3CD"/>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eraGR-RegularItalic"/>
              </a:rPr>
              <a:t>ΓΕΝΙΚΗ ΓΡΑΜΜΑΤΕΙΑ ΕΣΩΤΕΡΙΚΩΝ ΚΑΙ ΟΡΓΑΝΩΣΗΣ</a:t>
            </a:r>
            <a:endParaRPr kumimoji="0" sz="1900" b="1" i="0" u="none" strike="noStrike" kern="1200" cap="none" spc="0" normalizeH="0" baseline="0" noProof="0" dirty="0">
              <a:ln>
                <a:noFill/>
              </a:ln>
              <a:solidFill>
                <a:prstClr val="white"/>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765164" y="220669"/>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AB96ACD-5AFA-4AAD-B63F-167B5CDD2D6B}"/>
              </a:ext>
            </a:extLst>
          </p:cNvPr>
          <p:cNvSpPr txBox="1"/>
          <p:nvPr/>
        </p:nvSpPr>
        <p:spPr>
          <a:xfrm>
            <a:off x="2306798" y="5039131"/>
            <a:ext cx="411514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Παραγωγική λειτουργία υποβολής ηλεκτρονικών αιτήσεων βάπτισης /ονοματοδοσίας μέσω του gov.gr.</a:t>
            </a:r>
          </a:p>
        </p:txBody>
      </p:sp>
      <p:sp>
        <p:nvSpPr>
          <p:cNvPr id="12" name="TextBox 11">
            <a:extLst>
              <a:ext uri="{FF2B5EF4-FFF2-40B4-BE49-F238E27FC236}">
                <a16:creationId xmlns:a16="http://schemas.microsoft.com/office/drawing/2014/main" id="{A5A2FD74-5C7C-C286-CFD9-6A400F6904B2}"/>
              </a:ext>
            </a:extLst>
          </p:cNvPr>
          <p:cNvSpPr txBox="1"/>
          <p:nvPr/>
        </p:nvSpPr>
        <p:spPr>
          <a:xfrm>
            <a:off x="2171906" y="1949467"/>
            <a:ext cx="430013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Παραγωγική λειτουργία νέας έκδοσης του Μητρώου Πολιτών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την απονομή ΑΜΚΑ νεογέννητου</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54E86F0-CA13-97B7-36F9-CA5CE26DD2EC}"/>
              </a:ext>
            </a:extLst>
          </p:cNvPr>
          <p:cNvSpPr txBox="1"/>
          <p:nvPr/>
        </p:nvSpPr>
        <p:spPr>
          <a:xfrm>
            <a:off x="2198958" y="2981722"/>
            <a:ext cx="35940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Δημιουργία νέου ιστότοπου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το ΥΠΕΣ</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86DD2F53-9D08-C8BE-A367-A60194912489}"/>
              </a:ext>
            </a:extLst>
          </p:cNvPr>
          <p:cNvSpPr txBox="1"/>
          <p:nvPr/>
        </p:nvSpPr>
        <p:spPr>
          <a:xfrm>
            <a:off x="2198958" y="3982358"/>
            <a:ext cx="416411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Τεχνική υποστήριξη των αποδήμων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Ελλήνων για τη συμμετοχή τους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στις εκλογές.</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grpSp>
        <p:nvGrpSpPr>
          <p:cNvPr id="37" name="Group 307">
            <a:extLst>
              <a:ext uri="{FF2B5EF4-FFF2-40B4-BE49-F238E27FC236}">
                <a16:creationId xmlns:a16="http://schemas.microsoft.com/office/drawing/2014/main" id="{71AA44B2-FDE8-DDDF-1D08-ADC0746DE730}"/>
              </a:ext>
            </a:extLst>
          </p:cNvPr>
          <p:cNvGrpSpPr/>
          <p:nvPr/>
        </p:nvGrpSpPr>
        <p:grpSpPr>
          <a:xfrm>
            <a:off x="1604051" y="883675"/>
            <a:ext cx="8983055" cy="804361"/>
            <a:chOff x="1346800" y="-2772718"/>
            <a:chExt cx="10143554" cy="1585329"/>
          </a:xfrm>
        </p:grpSpPr>
        <p:sp>
          <p:nvSpPr>
            <p:cNvPr id="38" name="Shape 303">
              <a:extLst>
                <a:ext uri="{FF2B5EF4-FFF2-40B4-BE49-F238E27FC236}">
                  <a16:creationId xmlns:a16="http://schemas.microsoft.com/office/drawing/2014/main" id="{3F9458EC-114E-CAC1-EC73-DB51D4D9E261}"/>
                </a:ext>
              </a:extLst>
            </p:cNvPr>
            <p:cNvSpPr/>
            <p:nvPr/>
          </p:nvSpPr>
          <p:spPr>
            <a:xfrm>
              <a:off x="1346800" y="-2772718"/>
              <a:ext cx="10065282" cy="1444858"/>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Shape 304">
              <a:extLst>
                <a:ext uri="{FF2B5EF4-FFF2-40B4-BE49-F238E27FC236}">
                  <a16:creationId xmlns:a16="http://schemas.microsoft.com/office/drawing/2014/main" id="{90742E6A-4973-CD21-FA50-B0270FAF477A}"/>
                </a:ext>
              </a:extLst>
            </p:cNvPr>
            <p:cNvSpPr/>
            <p:nvPr/>
          </p:nvSpPr>
          <p:spPr>
            <a:xfrm>
              <a:off x="1425072" y="-2632247"/>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ΔΡΑΣΕΙΣ ΨΗΦΙΑΚΟΥ ΜΕΤΑΣΧΗΜΑΤΙΣΜΟΥ</a:t>
              </a:r>
              <a:r>
                <a:rPr kumimoji="0" lang="el-GR" sz="20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συν.</a:t>
              </a:r>
              <a:endParaRPr kumimoji="0" lang="el-GR" sz="3200" b="0"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p:txBody>
        </p:sp>
      </p:grpSp>
      <p:sp>
        <p:nvSpPr>
          <p:cNvPr id="5" name="TextBox 4">
            <a:extLst>
              <a:ext uri="{FF2B5EF4-FFF2-40B4-BE49-F238E27FC236}">
                <a16:creationId xmlns:a16="http://schemas.microsoft.com/office/drawing/2014/main" id="{7D3AFB8F-3469-40A2-3776-5A8B7B55EA12}"/>
              </a:ext>
            </a:extLst>
          </p:cNvPr>
          <p:cNvSpPr txBox="1"/>
          <p:nvPr/>
        </p:nvSpPr>
        <p:spPr>
          <a:xfrm>
            <a:off x="1773889" y="1859201"/>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7</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69A1BFF0-8E79-E17F-8B64-267E118DF4A0}"/>
              </a:ext>
            </a:extLst>
          </p:cNvPr>
          <p:cNvSpPr txBox="1"/>
          <p:nvPr/>
        </p:nvSpPr>
        <p:spPr>
          <a:xfrm>
            <a:off x="1768175" y="2893564"/>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8</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8B61A66E-E136-462C-62E0-C72240D65291}"/>
              </a:ext>
            </a:extLst>
          </p:cNvPr>
          <p:cNvSpPr txBox="1"/>
          <p:nvPr/>
        </p:nvSpPr>
        <p:spPr>
          <a:xfrm>
            <a:off x="1768174" y="3888031"/>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9</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3508DB7-51B5-89C8-B0CB-9CA8957AF78F}"/>
              </a:ext>
            </a:extLst>
          </p:cNvPr>
          <p:cNvSpPr txBox="1"/>
          <p:nvPr/>
        </p:nvSpPr>
        <p:spPr>
          <a:xfrm>
            <a:off x="1552505" y="4927956"/>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10</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8120786-58F5-075B-DBF6-918499E8506A}"/>
              </a:ext>
            </a:extLst>
          </p:cNvPr>
          <p:cNvSpPr txBox="1"/>
          <p:nvPr/>
        </p:nvSpPr>
        <p:spPr>
          <a:xfrm>
            <a:off x="6742577" y="1987231"/>
            <a:ext cx="358815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Παραγωγική λειτουργία "Δήλωσης Τέκνου" και νέα έκδοσης Μητρώου Πολιτών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που δέχεται εκκρεμότητες για τη δημιουργία ληξιαρχικής πράξης Γέννησης. </a:t>
            </a:r>
          </a:p>
        </p:txBody>
      </p:sp>
      <p:sp>
        <p:nvSpPr>
          <p:cNvPr id="9" name="TextBox 8">
            <a:extLst>
              <a:ext uri="{FF2B5EF4-FFF2-40B4-BE49-F238E27FC236}">
                <a16:creationId xmlns:a16="http://schemas.microsoft.com/office/drawing/2014/main" id="{8D05ADC8-8813-F0FE-70AE-5BE2C2EFF590}"/>
              </a:ext>
            </a:extLst>
          </p:cNvPr>
          <p:cNvSpPr txBox="1"/>
          <p:nvPr/>
        </p:nvSpPr>
        <p:spPr>
          <a:xfrm>
            <a:off x="6698886" y="3280525"/>
            <a:ext cx="367553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Λειτουργία Συστήματος Ηλεκτρονικής Διακίνησης Εγγράφων ΙΡΙΔΑΣ σε 350 εποπτευόμενους φορείς του Υπουργείου Εσωτερικών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(Αποκεντρωμένες Διοικήσεις, Περιφέρειες, Δήμοι της Χώρας).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E08B2C-97A9-2890-EEE2-83BD0F22072A}"/>
              </a:ext>
            </a:extLst>
          </p:cNvPr>
          <p:cNvSpPr txBox="1"/>
          <p:nvPr/>
        </p:nvSpPr>
        <p:spPr>
          <a:xfrm>
            <a:off x="6742577" y="4502923"/>
            <a:ext cx="3675534"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Προετοιμασία για εργασίες στον ιστότοπο του ΥΠΕΣ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που αφορούν στην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συμμετοχή των ΑμεΑ στις εκλογικές διαδικασίες.</a:t>
            </a:r>
          </a:p>
        </p:txBody>
      </p:sp>
      <p:sp>
        <p:nvSpPr>
          <p:cNvPr id="16" name="TextBox 15">
            <a:extLst>
              <a:ext uri="{FF2B5EF4-FFF2-40B4-BE49-F238E27FC236}">
                <a16:creationId xmlns:a16="http://schemas.microsoft.com/office/drawing/2014/main" id="{AFD521B6-CDC9-6998-0922-0591826EEBD5}"/>
              </a:ext>
            </a:extLst>
          </p:cNvPr>
          <p:cNvSpPr txBox="1"/>
          <p:nvPr/>
        </p:nvSpPr>
        <p:spPr>
          <a:xfrm>
            <a:off x="5988772" y="1888908"/>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AAD8E45-64D9-513C-94EA-0CCD285DDF1D}"/>
              </a:ext>
            </a:extLst>
          </p:cNvPr>
          <p:cNvSpPr txBox="1"/>
          <p:nvPr/>
        </p:nvSpPr>
        <p:spPr>
          <a:xfrm>
            <a:off x="5925273" y="3199645"/>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0ED22AC1-B285-A03A-AE4E-4EEF602F06A8}"/>
              </a:ext>
            </a:extLst>
          </p:cNvPr>
          <p:cNvSpPr txBox="1"/>
          <p:nvPr/>
        </p:nvSpPr>
        <p:spPr>
          <a:xfrm>
            <a:off x="5985308" y="4672512"/>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8736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2" name="Shape 124">
            <a:extLst>
              <a:ext uri="{FF2B5EF4-FFF2-40B4-BE49-F238E27FC236}">
                <a16:creationId xmlns:a16="http://schemas.microsoft.com/office/drawing/2014/main" id="{8BCCBBDC-5690-2D04-3BB9-E98F538DC27B}"/>
              </a:ext>
            </a:extLst>
          </p:cNvPr>
          <p:cNvSpPr/>
          <p:nvPr/>
        </p:nvSpPr>
        <p:spPr>
          <a:xfrm>
            <a:off x="7359355" y="6187917"/>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5" name="Shape 114">
            <a:extLst>
              <a:ext uri="{FF2B5EF4-FFF2-40B4-BE49-F238E27FC236}">
                <a16:creationId xmlns:a16="http://schemas.microsoft.com/office/drawing/2014/main" id="{7FD7596F-C44B-7995-826D-FF0879FDDD36}"/>
              </a:ext>
            </a:extLst>
          </p:cNvPr>
          <p:cNvSpPr/>
          <p:nvPr/>
        </p:nvSpPr>
        <p:spPr>
          <a:xfrm>
            <a:off x="1776137" y="1115778"/>
            <a:ext cx="8524128" cy="858537"/>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ΣΥΜΜΕΤΟΧΗ ΤΟΥ ΕΚΔΔΑ ΣΤΟ ΕΡΓΟ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 DIGIGOV-INNOHUB</a:t>
            </a:r>
            <a:endParaRPr kumimoji="0" lang="el-GR"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pic>
        <p:nvPicPr>
          <p:cNvPr id="7" name="Picture 2">
            <a:extLst>
              <a:ext uri="{FF2B5EF4-FFF2-40B4-BE49-F238E27FC236}">
                <a16:creationId xmlns:a16="http://schemas.microsoft.com/office/drawing/2014/main" id="{274109F1-2367-F1D5-62B1-978E2B370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289" y="2846907"/>
            <a:ext cx="3094183" cy="1858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Ορθογώνιο 4">
            <a:extLst>
              <a:ext uri="{FF2B5EF4-FFF2-40B4-BE49-F238E27FC236}">
                <a16:creationId xmlns:a16="http://schemas.microsoft.com/office/drawing/2014/main" id="{7E04E15C-16A5-65B2-1A24-B63DC0606B8A}"/>
              </a:ext>
            </a:extLst>
          </p:cNvPr>
          <p:cNvSpPr/>
          <p:nvPr/>
        </p:nvSpPr>
        <p:spPr>
          <a:xfrm>
            <a:off x="1952346" y="2064975"/>
            <a:ext cx="8524128"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Το Έργο εγκρίθηκε από την </a:t>
            </a:r>
            <a:r>
              <a:rPr kumimoji="0" lang="el-GR" sz="1600" b="1"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Ευρωπαϊκή Επιτροπή </a:t>
            </a: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αποτελεί </a:t>
            </a:r>
            <a:r>
              <a:rPr kumimoji="0" lang="el-GR" sz="1600" b="1"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κόμβο Καινοτομίας </a:t>
            </a:r>
            <a:endParaRPr kumimoji="0" lang="en-US" sz="1600" b="1"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την Ψηφιακή Διακυβέρνηση</a:t>
            </a:r>
            <a:r>
              <a:rPr kumimoji="0" lang="el-GR" sz="1600" b="1" i="0" u="none" strike="noStrike" kern="0" cap="none" spc="0" normalizeH="0" baseline="0" noProof="0" dirty="0">
                <a:ln>
                  <a:noFill/>
                </a:ln>
                <a:solidFill>
                  <a:srgbClr val="51729B"/>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την Επιτάχυνση Ψηφιακών Δημόσιων Υπηρεσιών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sng" strike="noStrike" kern="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ΕΤΑΙΡΟΙ</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ΕΔΥΤΕ</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ΕΚΔΔΑ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Πανεπιστήμιο Κρήτης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Οικονομικό Πανεπιστήμιο Αθηνών</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Πανεπιστήμιο Δυτικής Αττικής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Εθνικό Μετσόβιο Πολυτεχνείο</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Πανεπιστήμιο Μακεδονίας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Ιόνιο Πανεπιστήμιο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Η «Κοινωνία της Πληροφορίας Α.Ε.»</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Εθνική Επιτροπή Τηλεπικοινωνιών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6C1B0F40-392D-734A-FD65-BC92EB046A97}"/>
              </a:ext>
            </a:extLst>
          </p:cNvPr>
          <p:cNvSpPr txBox="1"/>
          <p:nvPr/>
        </p:nvSpPr>
        <p:spPr>
          <a:xfrm>
            <a:off x="1926295" y="5697032"/>
            <a:ext cx="8609281" cy="336612"/>
          </a:xfrm>
          <a:prstGeom prst="rect">
            <a:avLst/>
          </a:prstGeom>
          <a:solidFill>
            <a:srgbClr val="51729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Συνολικός Προϋπολογισμός: </a:t>
            </a:r>
            <a:r>
              <a:rPr kumimoji="0" lang="el-GR"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5.821.600 €</a:t>
            </a:r>
            <a:r>
              <a:rPr kumimoji="0" lang="el-GR" sz="1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με Ευρωπαϊκή συμμετοχή </a:t>
            </a:r>
            <a:r>
              <a:rPr kumimoji="0" lang="el-GR"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2.639.509 €</a:t>
            </a:r>
            <a:endParaRPr kumimoji="0" lang="el-GR"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5398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3"/>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R="0" lvl="0" indent="0" algn="ctr" fontAlgn="auto">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2" name="Shape 124">
            <a:extLst>
              <a:ext uri="{FF2B5EF4-FFF2-40B4-BE49-F238E27FC236}">
                <a16:creationId xmlns:a16="http://schemas.microsoft.com/office/drawing/2014/main" id="{8BCCBBDC-5690-2D04-3BB9-E98F538DC27B}"/>
              </a:ext>
            </a:extLst>
          </p:cNvPr>
          <p:cNvSpPr/>
          <p:nvPr/>
        </p:nvSpPr>
        <p:spPr>
          <a:xfrm>
            <a:off x="7359355" y="6187917"/>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5" name="Shape 114">
            <a:extLst>
              <a:ext uri="{FF2B5EF4-FFF2-40B4-BE49-F238E27FC236}">
                <a16:creationId xmlns:a16="http://schemas.microsoft.com/office/drawing/2014/main" id="{7FD7596F-C44B-7995-826D-FF0879FDDD36}"/>
              </a:ext>
            </a:extLst>
          </p:cNvPr>
          <p:cNvSpPr/>
          <p:nvPr/>
        </p:nvSpPr>
        <p:spPr>
          <a:xfrm>
            <a:off x="1739516" y="1169185"/>
            <a:ext cx="8472724" cy="813711"/>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ΕΚΠΑΙΔΕΥΣΗ ΚΑΙ ΠΙΣΤΟΠΟΙΗΣΗ ΝΕΩΝ ΕΠΑΓΓΕΛΜΑΤΙΚΩΝ ΡΟΛΩΝ</a:t>
            </a:r>
            <a:endParaRPr kumimoji="0" lang="el-GR"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sp>
        <p:nvSpPr>
          <p:cNvPr id="2" name="Θέση περιεχομένου 2">
            <a:extLst>
              <a:ext uri="{FF2B5EF4-FFF2-40B4-BE49-F238E27FC236}">
                <a16:creationId xmlns:a16="http://schemas.microsoft.com/office/drawing/2014/main" id="{BEFDA7B4-701C-31DA-283B-C177D90592C6}"/>
              </a:ext>
            </a:extLst>
          </p:cNvPr>
          <p:cNvSpPr txBox="1">
            <a:spLocks/>
          </p:cNvSpPr>
          <p:nvPr/>
        </p:nvSpPr>
        <p:spPr>
          <a:xfrm>
            <a:off x="1739516" y="2084920"/>
            <a:ext cx="8712968"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600" b="1"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286 Εσωτερικοί Ελεγκτές Δημόσιου Τομέα- 106 Σύμβουλοι Ακεραιότητας</a:t>
            </a:r>
          </a:p>
        </p:txBody>
      </p:sp>
      <p:pic>
        <p:nvPicPr>
          <p:cNvPr id="3" name="Picture 1">
            <a:extLst>
              <a:ext uri="{FF2B5EF4-FFF2-40B4-BE49-F238E27FC236}">
                <a16:creationId xmlns:a16="http://schemas.microsoft.com/office/drawing/2014/main" id="{00822A60-E575-24B5-B8DE-0A862ECC95B8}"/>
              </a:ext>
            </a:extLst>
          </p:cNvPr>
          <p:cNvPicPr>
            <a:picLocks noChangeAspect="1"/>
          </p:cNvPicPr>
          <p:nvPr/>
        </p:nvPicPr>
        <p:blipFill>
          <a:blip r:embed="rId4">
            <a:duotone>
              <a:schemeClr val="accent1">
                <a:shade val="45000"/>
                <a:satMod val="135000"/>
              </a:schemeClr>
              <a:prstClr val="white"/>
            </a:duotone>
          </a:blip>
          <a:stretch>
            <a:fillRect/>
          </a:stretch>
        </p:blipFill>
        <p:spPr>
          <a:xfrm>
            <a:off x="1979759" y="2523570"/>
            <a:ext cx="4156574" cy="3115997"/>
          </a:xfrm>
          <a:prstGeom prst="rect">
            <a:avLst/>
          </a:prstGeom>
          <a:ln>
            <a:noFill/>
          </a:ln>
          <a:effectLst>
            <a:outerShdw blurRad="292100" dist="139700" dir="2700000" algn="tl" rotWithShape="0">
              <a:srgbClr val="333333">
                <a:alpha val="65000"/>
              </a:srgbClr>
            </a:outerShdw>
          </a:effectLst>
        </p:spPr>
      </p:pic>
      <p:graphicFrame>
        <p:nvGraphicFramePr>
          <p:cNvPr id="4" name="Table 1">
            <a:extLst>
              <a:ext uri="{FF2B5EF4-FFF2-40B4-BE49-F238E27FC236}">
                <a16:creationId xmlns:a16="http://schemas.microsoft.com/office/drawing/2014/main" id="{359A3669-9C46-AC86-9DF8-B3E3C548BA41}"/>
              </a:ext>
            </a:extLst>
          </p:cNvPr>
          <p:cNvGraphicFramePr>
            <a:graphicFrameLocks noGrp="1"/>
          </p:cNvGraphicFramePr>
          <p:nvPr>
            <p:custDataLst>
              <p:tags r:id="rId1"/>
            </p:custDataLst>
            <p:extLst>
              <p:ext uri="{D42A27DB-BD31-4B8C-83A1-F6EECF244321}">
                <p14:modId xmlns:p14="http://schemas.microsoft.com/office/powerpoint/2010/main" val="1489354710"/>
              </p:ext>
            </p:extLst>
          </p:nvPr>
        </p:nvGraphicFramePr>
        <p:xfrm>
          <a:off x="6376576" y="3002785"/>
          <a:ext cx="3835664" cy="2170980"/>
        </p:xfrm>
        <a:graphic>
          <a:graphicData uri="http://schemas.openxmlformats.org/drawingml/2006/table">
            <a:tbl>
              <a:tblPr>
                <a:tableStyleId>{69CF1AB2-1976-4502-BF36-3FF5EA218861}</a:tableStyleId>
              </a:tblPr>
              <a:tblGrid>
                <a:gridCol w="1596230">
                  <a:extLst>
                    <a:ext uri="{9D8B030D-6E8A-4147-A177-3AD203B41FA5}">
                      <a16:colId xmlns:a16="http://schemas.microsoft.com/office/drawing/2014/main" val="4278128332"/>
                    </a:ext>
                  </a:extLst>
                </a:gridCol>
                <a:gridCol w="1119717">
                  <a:extLst>
                    <a:ext uri="{9D8B030D-6E8A-4147-A177-3AD203B41FA5}">
                      <a16:colId xmlns:a16="http://schemas.microsoft.com/office/drawing/2014/main" val="3607857366"/>
                    </a:ext>
                  </a:extLst>
                </a:gridCol>
                <a:gridCol w="1119717">
                  <a:extLst>
                    <a:ext uri="{9D8B030D-6E8A-4147-A177-3AD203B41FA5}">
                      <a16:colId xmlns:a16="http://schemas.microsoft.com/office/drawing/2014/main" val="3000764399"/>
                    </a:ext>
                  </a:extLst>
                </a:gridCol>
              </a:tblGrid>
              <a:tr h="529891">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l-GR" sz="1400" b="1" u="none" strike="noStrike" dirty="0">
                          <a:solidFill>
                            <a:srgbClr val="51729B"/>
                          </a:solidFill>
                          <a:effectLst/>
                        </a:rPr>
                        <a:t>ΕΤΟΣ</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gridSpan="2">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l-GR" sz="1400" b="1" u="none" strike="noStrike" dirty="0">
                          <a:solidFill>
                            <a:srgbClr val="51729B"/>
                          </a:solidFill>
                          <a:effectLst/>
                        </a:rPr>
                        <a:t>ΑΡΙΘΜΟΣ ΠΡΟΓΡΑΜΜΑΤΩΝ</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hMerge="1">
                  <a:txBody>
                    <a:bodyPr/>
                    <a:lstStyle/>
                    <a:p>
                      <a:endParaRPr lang="en-US"/>
                    </a:p>
                  </a:txBody>
                  <a:tcPr/>
                </a:tc>
                <a:extLst>
                  <a:ext uri="{0D108BD9-81ED-4DB2-BD59-A6C34878D82A}">
                    <a16:rowId xmlns:a16="http://schemas.microsoft.com/office/drawing/2014/main" val="33639517"/>
                  </a:ext>
                </a:extLst>
              </a:tr>
              <a:tr h="2361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l-GR" sz="900" b="1" u="none" strike="noStrike" dirty="0">
                          <a:solidFill>
                            <a:srgbClr val="51729B"/>
                          </a:solidFill>
                          <a:effectLst/>
                        </a:rPr>
                        <a:t>ΕΣΩΤ.ΕΛΕΓΚΤΗ</a:t>
                      </a:r>
                      <a:endParaRPr lang="el-GR" sz="9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l-GR" sz="900" b="1" u="none" strike="noStrike" dirty="0">
                          <a:solidFill>
                            <a:srgbClr val="51729B"/>
                          </a:solidFill>
                          <a:effectLst/>
                        </a:rPr>
                        <a:t>ΣΥΜΒ.ΑΚΕΡΑΙΟΤ</a:t>
                      </a:r>
                      <a:endParaRPr lang="el-GR" sz="9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extLst>
                  <a:ext uri="{0D108BD9-81ED-4DB2-BD59-A6C34878D82A}">
                    <a16:rowId xmlns:a16="http://schemas.microsoft.com/office/drawing/2014/main" val="3079160147"/>
                  </a:ext>
                </a:extLst>
              </a:tr>
              <a:tr h="387417">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n-US" sz="1400" b="1" u="none" strike="noStrike" dirty="0">
                          <a:solidFill>
                            <a:srgbClr val="51729B"/>
                          </a:solidFill>
                          <a:effectLst/>
                        </a:rPr>
                        <a:t>2021</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n-US" sz="1400" b="1" u="none" strike="noStrike" dirty="0">
                          <a:solidFill>
                            <a:srgbClr val="51729B"/>
                          </a:solidFill>
                          <a:effectLst/>
                        </a:rPr>
                        <a:t>4</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l-GR" sz="1400" b="1" u="none" strike="noStrike" dirty="0">
                          <a:solidFill>
                            <a:srgbClr val="51729B"/>
                          </a:solidFill>
                          <a:effectLst/>
                        </a:rPr>
                        <a:t>2</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extLst>
                  <a:ext uri="{0D108BD9-81ED-4DB2-BD59-A6C34878D82A}">
                    <a16:rowId xmlns:a16="http://schemas.microsoft.com/office/drawing/2014/main" val="3708715580"/>
                  </a:ext>
                </a:extLst>
              </a:tr>
              <a:tr h="343043">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n-US" sz="1400" b="1" u="none" strike="noStrike" dirty="0">
                          <a:solidFill>
                            <a:srgbClr val="51729B"/>
                          </a:solidFill>
                          <a:effectLst/>
                        </a:rPr>
                        <a:t>2022</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n-US" sz="1400" b="1" u="none" strike="noStrike" dirty="0">
                          <a:solidFill>
                            <a:srgbClr val="51729B"/>
                          </a:solidFill>
                          <a:effectLst/>
                        </a:rPr>
                        <a:t>10</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l-GR" sz="1400" b="1" u="none" strike="noStrike" dirty="0">
                          <a:solidFill>
                            <a:srgbClr val="51729B"/>
                          </a:solidFill>
                          <a:effectLst/>
                        </a:rPr>
                        <a:t>3</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extLst>
                  <a:ext uri="{0D108BD9-81ED-4DB2-BD59-A6C34878D82A}">
                    <a16:rowId xmlns:a16="http://schemas.microsoft.com/office/drawing/2014/main" val="983028967"/>
                  </a:ext>
                </a:extLst>
              </a:tr>
              <a:tr h="438333">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l-GR" sz="1400" b="1" u="none" strike="noStrike" dirty="0">
                          <a:solidFill>
                            <a:srgbClr val="51729B"/>
                          </a:solidFill>
                          <a:effectLst/>
                        </a:rPr>
                        <a:t>2023 </a:t>
                      </a:r>
                      <a:endParaRPr lang="en-US" sz="1400" b="1" u="none" strike="noStrike" dirty="0">
                        <a:solidFill>
                          <a:srgbClr val="51729B"/>
                        </a:solidFill>
                        <a:effectLst/>
                      </a:endParaRP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l-GR" sz="1050" b="1" u="none" strike="noStrike" dirty="0">
                          <a:solidFill>
                            <a:srgbClr val="51729B"/>
                          </a:solidFill>
                          <a:effectLst/>
                        </a:rPr>
                        <a:t>(πρόβλεψη Α' εξαμήνου)</a:t>
                      </a:r>
                      <a:endParaRPr lang="el-GR" sz="105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n-US" sz="1400" b="1" u="none" strike="noStrike" dirty="0">
                          <a:solidFill>
                            <a:srgbClr val="51729B"/>
                          </a:solidFill>
                          <a:effectLst/>
                        </a:rPr>
                        <a:t>4</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l-GR" sz="1400" b="1" u="none" strike="noStrike" dirty="0">
                          <a:solidFill>
                            <a:srgbClr val="51729B"/>
                          </a:solidFill>
                          <a:effectLst/>
                        </a:rPr>
                        <a:t>3</a:t>
                      </a:r>
                      <a:endParaRPr lang="el-GR" sz="1400" b="1" i="0" u="none" strike="noStrike" dirty="0">
                        <a:solidFill>
                          <a:srgbClr val="51729B"/>
                        </a:solidFill>
                        <a:effectLst/>
                        <a:latin typeface="Arial" panose="020B0604020202020204" pitchFamily="34" charset="0"/>
                        <a:cs typeface="Arial" panose="020B0604020202020204" pitchFamily="34" charset="0"/>
                      </a:endParaRPr>
                    </a:p>
                  </a:txBody>
                  <a:tcPr marL="9525" marR="9525" marT="9525" marB="0" anchor="b">
                    <a:solidFill>
                      <a:srgbClr val="CBDBEC"/>
                    </a:solidFill>
                  </a:tcPr>
                </a:tc>
                <a:extLst>
                  <a:ext uri="{0D108BD9-81ED-4DB2-BD59-A6C34878D82A}">
                    <a16:rowId xmlns:a16="http://schemas.microsoft.com/office/drawing/2014/main" val="725534321"/>
                  </a:ext>
                </a:extLst>
              </a:tr>
              <a:tr h="236148">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l-GR" sz="1400" b="1" u="none" strike="noStrike" dirty="0">
                          <a:solidFill>
                            <a:srgbClr val="51729B"/>
                          </a:solidFill>
                          <a:effectLst>
                            <a:outerShdw blurRad="38100" dist="38100" dir="2700000" algn="tl">
                              <a:srgbClr val="000000">
                                <a:alpha val="43137"/>
                              </a:srgbClr>
                            </a:outerShdw>
                          </a:effectLst>
                        </a:rPr>
                        <a:t>ΣΥΝΟΛΑ</a:t>
                      </a:r>
                      <a:endParaRPr lang="el-GR" sz="1400" b="1" i="0" u="none" strike="noStrike" dirty="0">
                        <a:solidFill>
                          <a:srgbClr val="5172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Arial"/>
                          <a:sym typeface="Arial"/>
                        </a:defRPr>
                      </a:lvl9pPr>
                    </a:lstStyle>
                    <a:p>
                      <a:pPr algn="ctr" fontAlgn="b"/>
                      <a:r>
                        <a:rPr lang="en-US" sz="1400" b="1" u="none" strike="noStrike" dirty="0">
                          <a:solidFill>
                            <a:srgbClr val="51729B"/>
                          </a:solidFill>
                          <a:effectLst>
                            <a:outerShdw blurRad="38100" dist="38100" dir="2700000" algn="tl">
                              <a:srgbClr val="000000">
                                <a:alpha val="43137"/>
                              </a:srgbClr>
                            </a:outerShdw>
                          </a:effectLst>
                        </a:rPr>
                        <a:t>18</a:t>
                      </a:r>
                      <a:endParaRPr lang="el-GR" sz="1400" b="1" i="0" u="none" strike="noStrike" dirty="0">
                        <a:solidFill>
                          <a:srgbClr val="5172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solidFill>
                      <a:srgbClr val="CBDB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l-GR" sz="1400" b="1" u="none" strike="noStrike" dirty="0">
                          <a:solidFill>
                            <a:srgbClr val="51729B"/>
                          </a:solidFill>
                          <a:effectLst>
                            <a:outerShdw blurRad="38100" dist="38100" dir="2700000" algn="tl">
                              <a:srgbClr val="000000">
                                <a:alpha val="43137"/>
                              </a:srgbClr>
                            </a:outerShdw>
                          </a:effectLst>
                        </a:rPr>
                        <a:t>8</a:t>
                      </a:r>
                      <a:endParaRPr lang="el-GR" sz="1400" b="1" i="0" u="none" strike="noStrike" dirty="0">
                        <a:solidFill>
                          <a:srgbClr val="51729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525" marR="9525" marT="9525" marB="0" anchor="b">
                    <a:solidFill>
                      <a:srgbClr val="CBDBEC"/>
                    </a:solidFill>
                  </a:tcPr>
                </a:tc>
                <a:extLst>
                  <a:ext uri="{0D108BD9-81ED-4DB2-BD59-A6C34878D82A}">
                    <a16:rowId xmlns:a16="http://schemas.microsoft.com/office/drawing/2014/main" val="297954296"/>
                  </a:ext>
                </a:extLst>
              </a:tr>
            </a:tbl>
          </a:graphicData>
        </a:graphic>
      </p:graphicFrame>
    </p:spTree>
    <p:extLst>
      <p:ext uri="{BB962C8B-B14F-4D97-AF65-F5344CB8AC3E}">
        <p14:creationId xmlns:p14="http://schemas.microsoft.com/office/powerpoint/2010/main" val="607628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2" name="Shape 124">
            <a:extLst>
              <a:ext uri="{FF2B5EF4-FFF2-40B4-BE49-F238E27FC236}">
                <a16:creationId xmlns:a16="http://schemas.microsoft.com/office/drawing/2014/main" id="{8BCCBBDC-5690-2D04-3BB9-E98F538DC27B}"/>
              </a:ext>
            </a:extLst>
          </p:cNvPr>
          <p:cNvSpPr/>
          <p:nvPr/>
        </p:nvSpPr>
        <p:spPr>
          <a:xfrm>
            <a:off x="7359355" y="6187917"/>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5" name="Shape 114">
            <a:extLst>
              <a:ext uri="{FF2B5EF4-FFF2-40B4-BE49-F238E27FC236}">
                <a16:creationId xmlns:a16="http://schemas.microsoft.com/office/drawing/2014/main" id="{7FD7596F-C44B-7995-826D-FF0879FDDD36}"/>
              </a:ext>
            </a:extLst>
          </p:cNvPr>
          <p:cNvSpPr/>
          <p:nvPr/>
        </p:nvSpPr>
        <p:spPr>
          <a:xfrm>
            <a:off x="1764146" y="1240582"/>
            <a:ext cx="8411408" cy="725832"/>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ΨΗΦΙΑΚΕΣ ΔΕΞΙΟΤΗΤΕΣ</a:t>
            </a:r>
            <a:b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ΣΥΝΕΡΓΑΣΙΑ ΕΚΔΔΑ-</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MICROSOFT</a:t>
            </a:r>
            <a:endParaRPr kumimoji="0" lang="el-GR"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pic>
        <p:nvPicPr>
          <p:cNvPr id="6" name="Θέση περιεχομένου 3">
            <a:extLst>
              <a:ext uri="{FF2B5EF4-FFF2-40B4-BE49-F238E27FC236}">
                <a16:creationId xmlns:a16="http://schemas.microsoft.com/office/drawing/2014/main" id="{C15DB798-CED6-81EA-832A-A3858B3432DD}"/>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52946" y="2372474"/>
            <a:ext cx="4249204" cy="3037219"/>
          </a:xfrm>
          <a:prstGeom prst="rect">
            <a:avLst/>
          </a:prstGeom>
          <a:ln>
            <a:noFill/>
          </a:ln>
          <a:effectLst>
            <a:outerShdw blurRad="292100" dist="139700" dir="2700000" algn="tl" rotWithShape="0">
              <a:srgbClr val="333333">
                <a:alpha val="65000"/>
              </a:srgbClr>
            </a:outerShdw>
          </a:effectLst>
        </p:spPr>
      </p:pic>
      <p:sp>
        <p:nvSpPr>
          <p:cNvPr id="7" name="Ορθογώνιο 5">
            <a:extLst>
              <a:ext uri="{FF2B5EF4-FFF2-40B4-BE49-F238E27FC236}">
                <a16:creationId xmlns:a16="http://schemas.microsoft.com/office/drawing/2014/main" id="{9602C5DB-45FC-071B-33ED-3C81E7C8BBF3}"/>
              </a:ext>
            </a:extLst>
          </p:cNvPr>
          <p:cNvSpPr/>
          <p:nvPr/>
        </p:nvSpPr>
        <p:spPr>
          <a:xfrm>
            <a:off x="5436367" y="2372474"/>
            <a:ext cx="4940988"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0" cap="none" spc="0" normalizeH="0" baseline="0" noProof="0" dirty="0">
              <a:ln>
                <a:noFill/>
              </a:ln>
              <a:solidFill>
                <a:srgbClr val="51729B"/>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&gt;5000 δημόσιοι υπάλληλοι </a:t>
            </a:r>
            <a:r>
              <a:rPr kumimoji="0" lang="el-GR" sz="18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έχουν ήδη παρακολουθήσει προγράμματα ανάπτυξης ψηφιακών δεξιοτήτων σε τεχνολογίες </a:t>
            </a:r>
            <a:r>
              <a:rPr kumimoji="0" lang="en-US" sz="18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Microsoft</a:t>
            </a:r>
            <a:r>
              <a:rPr kumimoji="0" lang="el-GR" sz="1800" b="0" i="0" u="none" strike="noStrike" kern="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Microsoft Logo Png - Free Transparent PNG Logos">
            <a:extLst>
              <a:ext uri="{FF2B5EF4-FFF2-40B4-BE49-F238E27FC236}">
                <a16:creationId xmlns:a16="http://schemas.microsoft.com/office/drawing/2014/main" id="{45A754F0-6BC1-E740-486F-637891783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918" y="3468380"/>
            <a:ext cx="4478001" cy="200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77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1" name="Shape 147">
            <a:extLst>
              <a:ext uri="{FF2B5EF4-FFF2-40B4-BE49-F238E27FC236}">
                <a16:creationId xmlns:a16="http://schemas.microsoft.com/office/drawing/2014/main" id="{099EAD1C-0A5B-6980-44B7-B28579BF542A}"/>
              </a:ext>
            </a:extLst>
          </p:cNvPr>
          <p:cNvSpPr/>
          <p:nvPr/>
        </p:nvSpPr>
        <p:spPr>
          <a:xfrm>
            <a:off x="-14648" y="246098"/>
            <a:ext cx="7258909" cy="384721"/>
          </a:xfrm>
          <a:prstGeom prst="rect">
            <a:avLst/>
          </a:prstGeom>
          <a:solidFill>
            <a:schemeClr val="accent1">
              <a:lumMod val="60000"/>
              <a:lumOff val="40000"/>
            </a:schemeClr>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R="0" lvl="0" indent="0" algn="ctr" fontAlgn="auto">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lang="el-GR" sz="1900" i="1" dirty="0">
                <a:solidFill>
                  <a:schemeClr val="bg1"/>
                </a:solidFill>
                <a:latin typeface="Arial" panose="020B0604020202020204" pitchFamily="34" charset="0"/>
                <a:cs typeface="Arial" panose="020B0604020202020204" pitchFamily="34" charset="0"/>
                <a:sym typeface="CeraGR-RegularItalic"/>
              </a:rPr>
              <a:t>ΕΘΝΙΚΟ ΚΕΝΤΡΟ ΔΗΜΟΣΙΑΣ ΔΙΟΙΚΗΣΗΣ ΚΑΙ ΑΥΤΟΔΙΟΙΚΗΣΗΣ </a:t>
            </a:r>
            <a:endParaRPr lang="el-GR" sz="1900" i="1" dirty="0">
              <a:solidFill>
                <a:schemeClr val="bg1"/>
              </a:solidFill>
              <a:latin typeface="Arial" panose="020B0604020202020204" pitchFamily="34" charset="0"/>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rgbClr val="51729B"/>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823037" y="255335"/>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ΔΡΑΣΕΩΝ</a:t>
            </a:r>
            <a:endParaRPr kumimoji="0" lang="en-US" sz="1900" b="0"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2" name="Shape 124">
            <a:extLst>
              <a:ext uri="{FF2B5EF4-FFF2-40B4-BE49-F238E27FC236}">
                <a16:creationId xmlns:a16="http://schemas.microsoft.com/office/drawing/2014/main" id="{8BCCBBDC-5690-2D04-3BB9-E98F538DC27B}"/>
              </a:ext>
            </a:extLst>
          </p:cNvPr>
          <p:cNvSpPr/>
          <p:nvPr/>
        </p:nvSpPr>
        <p:spPr>
          <a:xfrm>
            <a:off x="7359355" y="6187917"/>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ΕΘΝΙΚΟ ΚΕΝΤΡΟ ΔΗΜΟΣΙΑΣ ΔΙΟΙΚΗΣΗΣ ΚΑΙ ΑΥΤΟΔΙΟΙΚΗΣΗΣ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ΔΡΑΣΕΩΝ  </a:t>
            </a:r>
          </a:p>
        </p:txBody>
      </p:sp>
      <p:sp>
        <p:nvSpPr>
          <p:cNvPr id="5" name="Shape 114">
            <a:extLst>
              <a:ext uri="{FF2B5EF4-FFF2-40B4-BE49-F238E27FC236}">
                <a16:creationId xmlns:a16="http://schemas.microsoft.com/office/drawing/2014/main" id="{7FD7596F-C44B-7995-826D-FF0879FDDD36}"/>
              </a:ext>
            </a:extLst>
          </p:cNvPr>
          <p:cNvSpPr/>
          <p:nvPr/>
        </p:nvSpPr>
        <p:spPr>
          <a:xfrm>
            <a:off x="1754909" y="1242427"/>
            <a:ext cx="8420644" cy="724193"/>
          </a:xfrm>
          <a:prstGeom prst="rect">
            <a:avLst/>
          </a:prstGeom>
          <a:solidFill>
            <a:srgbClr val="51729B"/>
          </a:solidFill>
          <a:ln w="12700">
            <a:solidFill>
              <a:srgbClr val="86A3CD"/>
            </a:solidFill>
            <a:miter/>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ΣΥΝΕΡΓΑΣΙΑ ΜΕ BUSINESS SCHOOLS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ΚΑΙ ΣΧΟΛΕΣ ΤΟΥ ΕΞΩΤΕΡΙΚΟΥ </a:t>
            </a:r>
            <a:endParaRPr kumimoji="0" lang="el-GR"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Calibri"/>
            </a:endParaRPr>
          </a:p>
        </p:txBody>
      </p:sp>
      <p:pic>
        <p:nvPicPr>
          <p:cNvPr id="4" name="Picture 3" descr="A screenshot of a computer&#10;&#10;Description automatically generated with medium confidence">
            <a:extLst>
              <a:ext uri="{FF2B5EF4-FFF2-40B4-BE49-F238E27FC236}">
                <a16:creationId xmlns:a16="http://schemas.microsoft.com/office/drawing/2014/main" id="{BCD05DAD-B92E-0040-BEC4-F9FB5C49C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447" y="1886188"/>
            <a:ext cx="7968062" cy="4376188"/>
          </a:xfrm>
          <a:prstGeom prst="rect">
            <a:avLst/>
          </a:prstGeom>
        </p:spPr>
      </p:pic>
    </p:spTree>
    <p:extLst>
      <p:ext uri="{BB962C8B-B14F-4D97-AF65-F5344CB8AC3E}">
        <p14:creationId xmlns:p14="http://schemas.microsoft.com/office/powerpoint/2010/main" val="83543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851934" y="6205836"/>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ΕΣΩΤΕΡΙΚΩΝ ΚΑΙ ΟΡΓΑΝΩΣΗΣ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0" y="254187"/>
            <a:ext cx="6202723" cy="384721"/>
          </a:xfrm>
          <a:prstGeom prst="rect">
            <a:avLst/>
          </a:prstGeom>
          <a:solidFill>
            <a:srgbClr val="86A3CD"/>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eraGR-RegularItalic"/>
              </a:rPr>
              <a:t>ΓΕΝΙΚΗ ΓΡΑΜΜΑΤΕΙΑ ΕΣΩΤΕΡΙΚΩΝ ΚΑΙ ΟΡΓΑΝΩΣΗΣ</a:t>
            </a:r>
            <a:endParaRPr kumimoji="0" sz="1900" b="1" i="0" u="none" strike="noStrike" kern="1200" cap="none" spc="0" normalizeH="0" baseline="0" noProof="0" dirty="0">
              <a:ln>
                <a:noFill/>
              </a:ln>
              <a:solidFill>
                <a:prstClr val="white"/>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765164" y="220669"/>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604051" y="747641"/>
            <a:ext cx="9025833" cy="869123"/>
            <a:chOff x="1346800" y="-3040830"/>
            <a:chExt cx="10191858" cy="1712970"/>
          </a:xfrm>
        </p:grpSpPr>
        <p:sp>
          <p:nvSpPr>
            <p:cNvPr id="4" name="Shape 303">
              <a:extLst>
                <a:ext uri="{FF2B5EF4-FFF2-40B4-BE49-F238E27FC236}">
                  <a16:creationId xmlns:a16="http://schemas.microsoft.com/office/drawing/2014/main" id="{3302BBF9-F1D8-B02E-CFEA-4A8ADAFE33EF}"/>
                </a:ext>
              </a:extLst>
            </p:cNvPr>
            <p:cNvSpPr/>
            <p:nvPr/>
          </p:nvSpPr>
          <p:spPr>
            <a:xfrm>
              <a:off x="1346800" y="-2772718"/>
              <a:ext cx="10065282" cy="1444858"/>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73376" y="-3040830"/>
              <a:ext cx="10065282" cy="14448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ΑΠΛΟΠΟΙΗΣΗ ΚΑΙ ΕΠΙΣΠΕΥΣΗ ΤΩΝ ΛΗΞΙΑΡΧΙΑΚΩΝ ΔΙΑΔΙΚΑΣΙΩΝ</a:t>
              </a:r>
            </a:p>
          </p:txBody>
        </p:sp>
      </p:grpSp>
      <p:sp>
        <p:nvSpPr>
          <p:cNvPr id="6" name="TextBox 5">
            <a:extLst>
              <a:ext uri="{FF2B5EF4-FFF2-40B4-BE49-F238E27FC236}">
                <a16:creationId xmlns:a16="http://schemas.microsoft.com/office/drawing/2014/main" id="{ECC815AE-AAAF-01EE-DF77-9A6D54BE2589}"/>
              </a:ext>
            </a:extLst>
          </p:cNvPr>
          <p:cNvSpPr txBox="1"/>
          <p:nvPr/>
        </p:nvSpPr>
        <p:spPr>
          <a:xfrm>
            <a:off x="1604047" y="2098317"/>
            <a:ext cx="8913739" cy="738664"/>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Δημιουργήθηκε νέα λειτουργικότητα αυτεπάγγελτης αναζήτησης στοιχείων, μέσω του πληροφοριακού συστήματος «Μητρώο Πολιτών»,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που αφορούν σε ληξιαρχικές πράξεις, εγγραφές και πιστοποιητικά δημοτολογίου και αποφάσεις Δημάρχου καταργώντας την χρονοβόρα αναζήτησή τους.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5D4699BC-6F1F-8452-5D45-49E395DC82C4}"/>
              </a:ext>
            </a:extLst>
          </p:cNvPr>
          <p:cNvSpPr txBox="1"/>
          <p:nvPr/>
        </p:nvSpPr>
        <p:spPr>
          <a:xfrm>
            <a:off x="1604045" y="3151508"/>
            <a:ext cx="8913739" cy="1169551"/>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Από την 1η Ιανουαρίου 2022 τα έμμισθα Ελληνικά Προξενεία απέκτησαν πρόσβαση στο «Μητρώο Πολιτών» και από την ημερομηνία αυτή και εντεύθεν όλες οι ληξιαρχικές καταχωρίσεις διενεργούνται αποκλειστικά και μόνο εντός του πληροφοριακού συστήματος,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χωρίς να απαιτείται η μεταγραφή της προξενικής ληξιαρχικής πράξης στο Ειδικό Ληξιαρχείο.</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5E81DE16-2667-AF0B-5C8D-484701627FE3}"/>
              </a:ext>
            </a:extLst>
          </p:cNvPr>
          <p:cNvSpPr txBox="1"/>
          <p:nvPr/>
        </p:nvSpPr>
        <p:spPr>
          <a:xfrm>
            <a:off x="1604045" y="4630709"/>
            <a:ext cx="8913739" cy="307777"/>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Δια - λειτουργική σύνδεση πληθώρας φορέων με το Μητρώο Πολιτών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911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851934" y="6205836"/>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ΕΣΩΤΕΡΙΚΩΝ ΚΑΙ ΟΡΓΑΝΩΣΗΣ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0" y="254187"/>
            <a:ext cx="6202723" cy="384721"/>
          </a:xfrm>
          <a:prstGeom prst="rect">
            <a:avLst/>
          </a:prstGeom>
          <a:solidFill>
            <a:srgbClr val="86A3CD"/>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eraGR-RegularItalic"/>
              </a:rPr>
              <a:t>ΓΕΝΙΚΗ ΓΡΑΜΜΑΤΕΙΑ ΕΣΩΤΕΡΙΚΩΝ ΚΑΙ ΟΡΓΑΝΩΣΗΣ</a:t>
            </a:r>
            <a:endParaRPr kumimoji="0" sz="1900" b="1" i="0" u="none" strike="noStrike" kern="1200" cap="none" spc="0" normalizeH="0" baseline="0" noProof="0" dirty="0">
              <a:ln>
                <a:noFill/>
              </a:ln>
              <a:solidFill>
                <a:prstClr val="white"/>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765164" y="220669"/>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5" name="Shape 304">
            <a:extLst>
              <a:ext uri="{FF2B5EF4-FFF2-40B4-BE49-F238E27FC236}">
                <a16:creationId xmlns:a16="http://schemas.microsoft.com/office/drawing/2014/main" id="{567B8C7B-DEA5-CD39-8F4E-7D0461E3F778}"/>
              </a:ext>
            </a:extLst>
          </p:cNvPr>
          <p:cNvSpPr/>
          <p:nvPr/>
        </p:nvSpPr>
        <p:spPr>
          <a:xfrm>
            <a:off x="1673368" y="954947"/>
            <a:ext cx="8913738" cy="7330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ΔΡΑΣΕΙΣ ΨΗΦΙΑΚΟΥ ΜΕΤΑΣΧΗΜΑΤΙΣΜΟΥ</a:t>
            </a:r>
          </a:p>
        </p:txBody>
      </p:sp>
      <p:sp>
        <p:nvSpPr>
          <p:cNvPr id="13" name="TextBox 12">
            <a:extLst>
              <a:ext uri="{FF2B5EF4-FFF2-40B4-BE49-F238E27FC236}">
                <a16:creationId xmlns:a16="http://schemas.microsoft.com/office/drawing/2014/main" id="{0AB96ACD-5AFA-4AAD-B63F-167B5CDD2D6B}"/>
              </a:ext>
            </a:extLst>
          </p:cNvPr>
          <p:cNvSpPr txBox="1"/>
          <p:nvPr/>
        </p:nvSpPr>
        <p:spPr>
          <a:xfrm>
            <a:off x="1868106" y="1777034"/>
            <a:ext cx="4490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Παραλαβή του Ολοκληρωμένου Συστήματος Εκλογικών Διαδικασιών (ΟΣΥΕΔ).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D2F95308-529A-5E79-6004-15C5241D1A9C}"/>
              </a:ext>
            </a:extLst>
          </p:cNvPr>
          <p:cNvSpPr txBox="1"/>
          <p:nvPr/>
        </p:nvSpPr>
        <p:spPr>
          <a:xfrm>
            <a:off x="1862548" y="5004086"/>
            <a:ext cx="398761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όλων των Υπουργικών Αποφάσεων δευτερογενούς νομοθεσίας για την ομαλή λειτουργία του ΟΣΥΕΔ.</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C8EF2670-E999-C389-0000-CE38C9AB816E}"/>
              </a:ext>
            </a:extLst>
          </p:cNvPr>
          <p:cNvSpPr txBox="1"/>
          <p:nvPr/>
        </p:nvSpPr>
        <p:spPr>
          <a:xfrm>
            <a:off x="1851848" y="2389252"/>
            <a:ext cx="4133763"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Διασφάλιση της αλληλεπίδρασης των πληροφοριακών συστημάτων  α) της ΑΑΔΕ,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β) του ΕΦΚΑ, γ) της Στρατολογίας και δ) του Υπουργείου Παιδείας και Θρησκευμάτων, με το σύστημα του ΟΣΥΕΔ για την εξασφάλιση της παροχής σχετικής πληροφόρησης ως προς την υποβολή φορολογικών δηλώσεων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την αυτεπάγγελτη αναζήτηση δικαιολογητικών για των έλεγχο των προϋποθέσεων των αιτούντων για εγγραφή στους ειδικούς εκλογικούς καταλόγους εξωτερικού.</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038BB32-1C3F-2830-0D9C-A036CEDAE4E5}"/>
              </a:ext>
            </a:extLst>
          </p:cNvPr>
          <p:cNvSpPr txBox="1"/>
          <p:nvPr/>
        </p:nvSpPr>
        <p:spPr>
          <a:xfrm>
            <a:off x="6243214" y="1729623"/>
            <a:ext cx="434389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Προεδρικού Διατάγματος που αφορά στην Κωδικοποίηση Χρηματοδότησης Πολιτικών Κομμάτων.</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977C3D7-E02A-D65B-1E81-131963A06CCC}"/>
              </a:ext>
            </a:extLst>
          </p:cNvPr>
          <p:cNvSpPr txBox="1"/>
          <p:nvPr/>
        </p:nvSpPr>
        <p:spPr>
          <a:xfrm>
            <a:off x="6314292" y="2741762"/>
            <a:ext cx="471475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Προεδρικού Διατάγματος που αφορά στην Κατανομή Βουλευτικών Εδρών ανά εκλογική περιφέρεια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κατόπιν της απογραφής πληθυσμού 2021.</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grpSp>
        <p:nvGrpSpPr>
          <p:cNvPr id="2" name="Group 307">
            <a:extLst>
              <a:ext uri="{FF2B5EF4-FFF2-40B4-BE49-F238E27FC236}">
                <a16:creationId xmlns:a16="http://schemas.microsoft.com/office/drawing/2014/main" id="{F422C88C-6DCB-B5A6-6B1F-A397FE78032C}"/>
              </a:ext>
            </a:extLst>
          </p:cNvPr>
          <p:cNvGrpSpPr/>
          <p:nvPr/>
        </p:nvGrpSpPr>
        <p:grpSpPr>
          <a:xfrm>
            <a:off x="1604051" y="747641"/>
            <a:ext cx="9025833" cy="869123"/>
            <a:chOff x="1346800" y="-3040830"/>
            <a:chExt cx="10191858" cy="1712970"/>
          </a:xfrm>
        </p:grpSpPr>
        <p:sp>
          <p:nvSpPr>
            <p:cNvPr id="6" name="Shape 303">
              <a:extLst>
                <a:ext uri="{FF2B5EF4-FFF2-40B4-BE49-F238E27FC236}">
                  <a16:creationId xmlns:a16="http://schemas.microsoft.com/office/drawing/2014/main" id="{FFECDA9E-09E8-D99C-8927-7F8BF6F79BD9}"/>
                </a:ext>
              </a:extLst>
            </p:cNvPr>
            <p:cNvSpPr/>
            <p:nvPr/>
          </p:nvSpPr>
          <p:spPr>
            <a:xfrm>
              <a:off x="1346800" y="-2772718"/>
              <a:ext cx="10065282" cy="1444858"/>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Shape 304">
              <a:extLst>
                <a:ext uri="{FF2B5EF4-FFF2-40B4-BE49-F238E27FC236}">
                  <a16:creationId xmlns:a16="http://schemas.microsoft.com/office/drawing/2014/main" id="{FB4546E4-A79A-3B78-0F35-FBCA413DDD8E}"/>
                </a:ext>
              </a:extLst>
            </p:cNvPr>
            <p:cNvSpPr/>
            <p:nvPr/>
          </p:nvSpPr>
          <p:spPr>
            <a:xfrm>
              <a:off x="1473376" y="-3040830"/>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ΕΚΣΥΓΧΡΟΝΙΣΜΟΣ ΤΗΣ ΕΚΛΟΓΙΚΗΣ ΔΙΑΔΙΚΑΣΙΑΣ</a:t>
              </a:r>
            </a:p>
          </p:txBody>
        </p:sp>
      </p:grpSp>
      <p:sp>
        <p:nvSpPr>
          <p:cNvPr id="3" name="TextBox 2">
            <a:extLst>
              <a:ext uri="{FF2B5EF4-FFF2-40B4-BE49-F238E27FC236}">
                <a16:creationId xmlns:a16="http://schemas.microsoft.com/office/drawing/2014/main" id="{BA30F22E-3421-AEA3-0178-71EDCDDB1A54}"/>
              </a:ext>
            </a:extLst>
          </p:cNvPr>
          <p:cNvSpPr txBox="1"/>
          <p:nvPr/>
        </p:nvSpPr>
        <p:spPr>
          <a:xfrm>
            <a:off x="1458088" y="1660793"/>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DF567B7-F646-9112-2413-B9FF3A6AB124}"/>
              </a:ext>
            </a:extLst>
          </p:cNvPr>
          <p:cNvSpPr txBox="1"/>
          <p:nvPr/>
        </p:nvSpPr>
        <p:spPr>
          <a:xfrm>
            <a:off x="1459906" y="2298486"/>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24BDA92-A305-41C2-FC4C-63A0B618C5A6}"/>
              </a:ext>
            </a:extLst>
          </p:cNvPr>
          <p:cNvSpPr txBox="1"/>
          <p:nvPr/>
        </p:nvSpPr>
        <p:spPr>
          <a:xfrm>
            <a:off x="5932909" y="2653255"/>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5</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8772B4B1-F74D-9435-B8B0-ED1D91ED2CE2}"/>
              </a:ext>
            </a:extLst>
          </p:cNvPr>
          <p:cNvSpPr txBox="1"/>
          <p:nvPr/>
        </p:nvSpPr>
        <p:spPr>
          <a:xfrm>
            <a:off x="5850166" y="1646156"/>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AA3BBD3-F463-CD2F-4FB8-9380EB4D4326}"/>
              </a:ext>
            </a:extLst>
          </p:cNvPr>
          <p:cNvSpPr txBox="1"/>
          <p:nvPr/>
        </p:nvSpPr>
        <p:spPr>
          <a:xfrm>
            <a:off x="1495032" y="4921991"/>
            <a:ext cx="11868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5E1CA89-2B23-9F92-63AB-48DE4571862A}"/>
              </a:ext>
            </a:extLst>
          </p:cNvPr>
          <p:cNvSpPr txBox="1"/>
          <p:nvPr/>
        </p:nvSpPr>
        <p:spPr>
          <a:xfrm>
            <a:off x="6358520" y="3729002"/>
            <a:ext cx="440184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Νομοθετική ρύθμιση</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 αναφορικά με τις Δράσεις </a:t>
            </a:r>
            <a:r>
              <a:rPr lang="el-GR" sz="1400" dirty="0">
                <a:solidFill>
                  <a:srgbClr val="51729B"/>
                </a:solidFill>
                <a:latin typeface="Arial" panose="020B0604020202020204" pitchFamily="34" charset="0"/>
                <a:cs typeface="Arial" panose="020B0604020202020204" pitchFamily="34" charset="0"/>
              </a:rPr>
              <a:t>τ</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ου Εθνικού Σχέδιου Δράσης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για τα Δικαιώματα των Ατόμων με Αναπηρία.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BB2AE753-0028-E0D0-E499-58D22A85F087}"/>
              </a:ext>
            </a:extLst>
          </p:cNvPr>
          <p:cNvSpPr txBox="1"/>
          <p:nvPr/>
        </p:nvSpPr>
        <p:spPr>
          <a:xfrm>
            <a:off x="5947268" y="3641427"/>
            <a:ext cx="17629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6</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28479AE-7394-CE49-3E1C-492B3FDEF3E7}"/>
              </a:ext>
            </a:extLst>
          </p:cNvPr>
          <p:cNvSpPr txBox="1"/>
          <p:nvPr/>
        </p:nvSpPr>
        <p:spPr>
          <a:xfrm>
            <a:off x="6341836" y="4765266"/>
            <a:ext cx="4944228"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Κωδικοποίηση εκλογικής νομοθεσίας και επικαιροποίηση του Προεδρικού Διατάγματος 26/2012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που αφορά στις διατάξεις της νομοθεσίας για την εκλογή βουλευτών.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9F11280-FC4B-3F71-D4B9-C2E34BA02199}"/>
              </a:ext>
            </a:extLst>
          </p:cNvPr>
          <p:cNvSpPr txBox="1"/>
          <p:nvPr/>
        </p:nvSpPr>
        <p:spPr>
          <a:xfrm>
            <a:off x="5968041" y="4677517"/>
            <a:ext cx="16784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7</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465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851934" y="6205836"/>
            <a:ext cx="5470343"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ΕΣΩΤΕΡΙΚΩΝ ΚΑΙ ΟΡΓΑΝΩΣΗΣ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0" y="254187"/>
            <a:ext cx="6202723" cy="384721"/>
          </a:xfrm>
          <a:prstGeom prst="rect">
            <a:avLst/>
          </a:prstGeom>
          <a:solidFill>
            <a:srgbClr val="86A3CD"/>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eraGR-RegularItalic"/>
              </a:rPr>
              <a:t>ΓΕΝΙΚΗ ΓΡΑΜΜΑΤΕΙΑ ΕΣΩΤΕΡΙΚΩΝ ΚΑΙ ΟΡΓΑΝΩΣΗΣ</a:t>
            </a:r>
            <a:endParaRPr kumimoji="0" sz="1900" b="1" i="0" u="none" strike="noStrike" kern="1200" cap="none" spc="0" normalizeH="0" baseline="0" noProof="0" dirty="0">
              <a:ln>
                <a:noFill/>
              </a:ln>
              <a:solidFill>
                <a:prstClr val="white"/>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765164" y="220669"/>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AB96ACD-5AFA-4AAD-B63F-167B5CDD2D6B}"/>
              </a:ext>
            </a:extLst>
          </p:cNvPr>
          <p:cNvSpPr txBox="1"/>
          <p:nvPr/>
        </p:nvSpPr>
        <p:spPr>
          <a:xfrm>
            <a:off x="2331893" y="1876512"/>
            <a:ext cx="374322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Σύσταση και πιλοτική λειτουργία «Τμήματος Εποπτείας Ο.Τ.Α»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αποκλειστικά στην Αποκεντρωμένη Διοίκηση Αττικής, λόγω μεγάλου αριθμού εξυπηρετούμενων  ΟΤΑ, οι οποίοι διαθέτουν αυξημένο πληθυσμό.</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C8EF2670-E999-C389-0000-CE38C9AB816E}"/>
              </a:ext>
            </a:extLst>
          </p:cNvPr>
          <p:cNvSpPr txBox="1"/>
          <p:nvPr/>
        </p:nvSpPr>
        <p:spPr>
          <a:xfrm>
            <a:off x="2331893" y="3255335"/>
            <a:ext cx="3810928"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Αλλαγή του θεσμικού πλαισίου για τον επικεφαλής των Αποκεντρωμένων Διοικήσεων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με την θέσπιση του θεσμού του Γραμματέα Αποκεντρωμένης Διοίκησης ως πολιτικού προϊσταμένου της Αποκεντρωμένης Διοίκησης και την αναμόρφωση του θεσμού του Συντονιστή Αποκεντρωμένης Διοίκησης κατ’ αναλογία με τον θεσμό του Υπηρεσιακού Γραμματέα Υπουργείου.</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6" name="Shape 303">
            <a:extLst>
              <a:ext uri="{FF2B5EF4-FFF2-40B4-BE49-F238E27FC236}">
                <a16:creationId xmlns:a16="http://schemas.microsoft.com/office/drawing/2014/main" id="{FA0F20D9-A44F-74FB-2952-54FD0F64B207}"/>
              </a:ext>
            </a:extLst>
          </p:cNvPr>
          <p:cNvSpPr/>
          <p:nvPr/>
        </p:nvSpPr>
        <p:spPr>
          <a:xfrm>
            <a:off x="1604051" y="883675"/>
            <a:ext cx="8913738" cy="733089"/>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Shape 304">
            <a:extLst>
              <a:ext uri="{FF2B5EF4-FFF2-40B4-BE49-F238E27FC236}">
                <a16:creationId xmlns:a16="http://schemas.microsoft.com/office/drawing/2014/main" id="{458A028F-BB2B-F711-326B-2EDAE07F200B}"/>
              </a:ext>
            </a:extLst>
          </p:cNvPr>
          <p:cNvSpPr/>
          <p:nvPr/>
        </p:nvSpPr>
        <p:spPr>
          <a:xfrm>
            <a:off x="1716146" y="747641"/>
            <a:ext cx="8913738" cy="7330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Ο ΝΕΟΣ ΑΝΑΒΑΘΜΙΣΜΕΝΟΣ ΡΟΛΟΣ </a:t>
            </a: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ΤΩΝ ΑΠΟΚΕΝΤΡΩΜΕΝΩΝ ΔΙΟΙΚΗΣΕΩΝ</a:t>
            </a:r>
          </a:p>
        </p:txBody>
      </p:sp>
      <p:sp>
        <p:nvSpPr>
          <p:cNvPr id="2" name="TextBox 1">
            <a:extLst>
              <a:ext uri="{FF2B5EF4-FFF2-40B4-BE49-F238E27FC236}">
                <a16:creationId xmlns:a16="http://schemas.microsoft.com/office/drawing/2014/main" id="{06411A18-7632-4821-2BC0-ED8AE37B095A}"/>
              </a:ext>
            </a:extLst>
          </p:cNvPr>
          <p:cNvSpPr txBox="1"/>
          <p:nvPr/>
        </p:nvSpPr>
        <p:spPr>
          <a:xfrm>
            <a:off x="1970973" y="1808318"/>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1</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66300D1-D274-9993-2EA5-EB1C73E3994F}"/>
              </a:ext>
            </a:extLst>
          </p:cNvPr>
          <p:cNvSpPr txBox="1"/>
          <p:nvPr/>
        </p:nvSpPr>
        <p:spPr>
          <a:xfrm>
            <a:off x="1946124" y="3181037"/>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86A3CD"/>
                </a:solidFill>
                <a:effectLst/>
                <a:uLnTx/>
                <a:uFillTx/>
                <a:latin typeface="Arial Black" panose="020B0A04020102020204" pitchFamily="34" charset="0"/>
                <a:ea typeface="+mn-ea"/>
                <a:cs typeface="Arial" panose="020B0604020202020204" pitchFamily="34" charset="0"/>
              </a:rPr>
              <a:t>2</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304EC15-31CB-A84D-6451-70D041E37215}"/>
              </a:ext>
            </a:extLst>
          </p:cNvPr>
          <p:cNvSpPr txBox="1"/>
          <p:nvPr/>
        </p:nvSpPr>
        <p:spPr>
          <a:xfrm>
            <a:off x="2398413" y="5394924"/>
            <a:ext cx="43438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Διορισμός των 7 πρώτων Γραμματέων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στις Αποκεντρωμένες Διοικήσεις.</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698F98D-B959-C2E9-8BA3-03DD183A8413}"/>
              </a:ext>
            </a:extLst>
          </p:cNvPr>
          <p:cNvSpPr txBox="1"/>
          <p:nvPr/>
        </p:nvSpPr>
        <p:spPr>
          <a:xfrm>
            <a:off x="6632499" y="1861810"/>
            <a:ext cx="392326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Συμμετοχή των Αποκεντρωμένων Διοικήσεων στην Κινητικότητα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ως φορέων υποδοχής.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035F67B-FFEE-2A6C-A2E2-AE77C4CC2F8A}"/>
              </a:ext>
            </a:extLst>
          </p:cNvPr>
          <p:cNvSpPr txBox="1"/>
          <p:nvPr/>
        </p:nvSpPr>
        <p:spPr>
          <a:xfrm>
            <a:off x="6217912" y="1782079"/>
            <a:ext cx="12701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4</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398C7B5C-45EF-1027-9888-6FE13210BE63}"/>
              </a:ext>
            </a:extLst>
          </p:cNvPr>
          <p:cNvSpPr txBox="1"/>
          <p:nvPr/>
        </p:nvSpPr>
        <p:spPr>
          <a:xfrm>
            <a:off x="1970973" y="5311383"/>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3</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DEEA0A50-CF2B-111D-94BD-681ACBD7D594}"/>
              </a:ext>
            </a:extLst>
          </p:cNvPr>
          <p:cNvSpPr txBox="1"/>
          <p:nvPr/>
        </p:nvSpPr>
        <p:spPr>
          <a:xfrm>
            <a:off x="6653779" y="3022678"/>
            <a:ext cx="413890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Έγκριση προσλήψεων προσωπικού για πρώτη φορά μετά την πάροδο πολλών ετών στις Αποκεντρωμένες Διοικήσεις για το έτος 2023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συνολικού </a:t>
            </a: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αριθμού 151 ατόμων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διαφόρων κλάδων. </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0F6D724-450F-26D1-2F5D-C76B4C2EC0C3}"/>
              </a:ext>
            </a:extLst>
          </p:cNvPr>
          <p:cNvSpPr txBox="1"/>
          <p:nvPr/>
        </p:nvSpPr>
        <p:spPr>
          <a:xfrm>
            <a:off x="6665395" y="4391215"/>
            <a:ext cx="3988353"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Έκδοση της υπουργικής απόφασης καθορισμού θέσεων που θα καταλάβουν άτομα με ποσοστό αναπηρίας τουλάχιστον 50%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αναλογικά από αυτές που εγκρίθηκαν για προσλήψεις το 2023 στις Αποκεντρωμένες Διοικήσεις, οι οποίες ανέρχονται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σε 18.</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5F8DC14-2CF6-955C-F78F-EE8E746555F0}"/>
              </a:ext>
            </a:extLst>
          </p:cNvPr>
          <p:cNvSpPr txBox="1"/>
          <p:nvPr/>
        </p:nvSpPr>
        <p:spPr>
          <a:xfrm>
            <a:off x="6229528" y="2943003"/>
            <a:ext cx="133485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5</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423E38B4-51DB-6815-406E-8E94D59B2C4E}"/>
              </a:ext>
            </a:extLst>
          </p:cNvPr>
          <p:cNvSpPr txBox="1"/>
          <p:nvPr/>
        </p:nvSpPr>
        <p:spPr>
          <a:xfrm>
            <a:off x="6229528" y="4291325"/>
            <a:ext cx="140549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dirty="0">
                <a:solidFill>
                  <a:srgbClr val="86A3CD"/>
                </a:solidFill>
                <a:latin typeface="Arial Black" panose="020B0A04020102020204" pitchFamily="34" charset="0"/>
                <a:cs typeface="Arial" panose="020B0604020202020204" pitchFamily="34" charset="0"/>
              </a:rPr>
              <a:t>6</a:t>
            </a:r>
            <a:r>
              <a:rPr kumimoji="0" lang="el-GR" sz="3600" b="0" i="0" u="none" strike="noStrike" kern="1200" cap="none" spc="0" normalizeH="0" baseline="0" noProof="0" dirty="0">
                <a:ln>
                  <a:noFill/>
                </a:ln>
                <a:solidFill>
                  <a:srgbClr val="51729B"/>
                </a:solidFill>
                <a:effectLst/>
                <a:uLnTx/>
                <a:uFillTx/>
                <a:latin typeface="Arial Black" panose="020B0A04020102020204" pitchFamily="34" charset="0"/>
                <a:ea typeface="+mn-ea"/>
                <a:cs typeface="Arial" panose="020B0604020202020204" pitchFamily="34" charset="0"/>
              </a:rPr>
              <a:t>	</a:t>
            </a:r>
            <a:endParaRPr kumimoji="0" lang="el-GR" sz="12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801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41">
            <a:extLst>
              <a:ext uri="{FF2B5EF4-FFF2-40B4-BE49-F238E27FC236}">
                <a16:creationId xmlns:a16="http://schemas.microsoft.com/office/drawing/2014/main" id="{AB99EE21-54F3-DAAD-7A8B-21F323F1C09F}"/>
              </a:ext>
            </a:extLst>
          </p:cNvPr>
          <p:cNvSpPr/>
          <p:nvPr/>
        </p:nvSpPr>
        <p:spPr>
          <a:xfrm>
            <a:off x="618513" y="6330593"/>
            <a:ext cx="8296887" cy="5262"/>
          </a:xfrm>
          <a:prstGeom prst="line">
            <a:avLst/>
          </a:prstGeom>
          <a:ln w="9525">
            <a:solidFill>
              <a:srgbClr val="FFFFFF"/>
            </a:solidFill>
            <a:miter lim="400000"/>
          </a:ln>
          <a:effectLst/>
        </p:spPr>
        <p:txBody>
          <a:bodyPr lIns="22859" tIns="22859" rIns="22859" bIns="22859"/>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dirty="0">
              <a:ln>
                <a:noFill/>
              </a:ln>
              <a:solidFill>
                <a:srgbClr val="000000"/>
              </a:solidFill>
              <a:effectLst/>
              <a:uLnTx/>
              <a:uFillTx/>
              <a:latin typeface="Helvetica Light"/>
              <a:ea typeface="+mn-ea"/>
              <a:cs typeface="Helvetica"/>
              <a:sym typeface="Helvetica Light"/>
            </a:endParaRPr>
          </a:p>
        </p:txBody>
      </p:sp>
      <p:sp>
        <p:nvSpPr>
          <p:cNvPr id="10" name="Shape 121">
            <a:extLst>
              <a:ext uri="{FF2B5EF4-FFF2-40B4-BE49-F238E27FC236}">
                <a16:creationId xmlns:a16="http://schemas.microsoft.com/office/drawing/2014/main" id="{4A8B9ECD-DED6-2812-4F6A-A8DDED54882A}"/>
              </a:ext>
            </a:extLst>
          </p:cNvPr>
          <p:cNvSpPr/>
          <p:nvPr/>
        </p:nvSpPr>
        <p:spPr>
          <a:xfrm>
            <a:off x="-14648" y="6158703"/>
            <a:ext cx="12221297" cy="892646"/>
          </a:xfrm>
          <a:prstGeom prst="rect">
            <a:avLst/>
          </a:prstGeom>
          <a:solidFill>
            <a:srgbClr val="084C8D"/>
          </a:solidFill>
          <a:ln w="12700">
            <a:solidFill>
              <a:srgbClr val="86A3CD"/>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panose="020F0502020204030204"/>
              <a:ea typeface="+mn-ea"/>
              <a:cs typeface="Calibri"/>
              <a:sym typeface="Calibri"/>
            </a:endParaRPr>
          </a:p>
        </p:txBody>
      </p:sp>
      <p:pic>
        <p:nvPicPr>
          <p:cNvPr id="11" name="image1.png">
            <a:extLst>
              <a:ext uri="{FF2B5EF4-FFF2-40B4-BE49-F238E27FC236}">
                <a16:creationId xmlns:a16="http://schemas.microsoft.com/office/drawing/2014/main" id="{903329E9-FD9A-DC6C-E7A8-BE48343EFDDF}"/>
              </a:ext>
            </a:extLst>
          </p:cNvPr>
          <p:cNvPicPr>
            <a:picLocks noChangeAspect="1"/>
          </p:cNvPicPr>
          <p:nvPr/>
        </p:nvPicPr>
        <p:blipFill>
          <a:blip r:embed="rId2"/>
          <a:srcRect t="55319" r="60267" b="25472"/>
          <a:stretch>
            <a:fillRect/>
          </a:stretch>
        </p:blipFill>
        <p:spPr>
          <a:xfrm>
            <a:off x="251065" y="6170323"/>
            <a:ext cx="1947893" cy="529693"/>
          </a:xfrm>
          <a:prstGeom prst="rect">
            <a:avLst/>
          </a:prstGeom>
          <a:ln w="12700">
            <a:miter lim="400000"/>
          </a:ln>
        </p:spPr>
      </p:pic>
      <p:sp>
        <p:nvSpPr>
          <p:cNvPr id="20" name="Shape 124">
            <a:extLst>
              <a:ext uri="{FF2B5EF4-FFF2-40B4-BE49-F238E27FC236}">
                <a16:creationId xmlns:a16="http://schemas.microsoft.com/office/drawing/2014/main" id="{E22D133A-6720-5E98-8EAB-189866ED4B5E}"/>
              </a:ext>
            </a:extLst>
          </p:cNvPr>
          <p:cNvSpPr/>
          <p:nvPr/>
        </p:nvSpPr>
        <p:spPr>
          <a:xfrm>
            <a:off x="7851934" y="6205836"/>
            <a:ext cx="5470343" cy="5539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
                <a:solidFill>
                  <a:srgbClr val="FFFFFF"/>
                </a:solidFill>
                <a:latin typeface="CeraGR-Light"/>
                <a:ea typeface="CeraGR-Light"/>
                <a:cs typeface="CeraGR-Light"/>
                <a:sym typeface="CeraGR-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ΓΕΝΙΚΗ ΓΡΑΜΜΑΤΕΙΑ ΕΣΩΤΕΡΙΚΩΝ ΚΑΙ ΟΡΓΑΝΩΣΗΣ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500" b="0" i="1" u="none" strike="noStrike" kern="1200" cap="none" spc="0" normalizeH="0" baseline="0" noProof="0" dirty="0">
                <a:ln>
                  <a:noFill/>
                </a:ln>
                <a:solidFill>
                  <a:srgbClr val="FFFFFF"/>
                </a:solidFill>
                <a:effectLst/>
                <a:uLnTx/>
                <a:uFillTx/>
                <a:latin typeface="Calibri Light" panose="020F0302020204030204"/>
                <a:sym typeface="CeraGR-Light"/>
              </a:rPr>
              <a:t>ΑΠΟΛΟΓΙΣΜΟΣ 2019 – 2023 </a:t>
            </a:r>
            <a:endParaRPr kumimoji="0" sz="1500" b="0" i="1" u="none" strike="noStrike" kern="1200" cap="none" spc="0" normalizeH="0" baseline="0" noProof="0" dirty="0">
              <a:ln>
                <a:noFill/>
              </a:ln>
              <a:solidFill>
                <a:srgbClr val="FFFFFF"/>
              </a:solidFill>
              <a:effectLst/>
              <a:uLnTx/>
              <a:uFillTx/>
              <a:latin typeface="Calibri Light" panose="020F0302020204030204"/>
              <a:sym typeface="CeraGR-Light"/>
            </a:endParaRPr>
          </a:p>
        </p:txBody>
      </p:sp>
      <p:sp>
        <p:nvSpPr>
          <p:cNvPr id="21" name="Shape 147">
            <a:extLst>
              <a:ext uri="{FF2B5EF4-FFF2-40B4-BE49-F238E27FC236}">
                <a16:creationId xmlns:a16="http://schemas.microsoft.com/office/drawing/2014/main" id="{099EAD1C-0A5B-6980-44B7-B28579BF542A}"/>
              </a:ext>
            </a:extLst>
          </p:cNvPr>
          <p:cNvSpPr/>
          <p:nvPr/>
        </p:nvSpPr>
        <p:spPr>
          <a:xfrm>
            <a:off x="0" y="254187"/>
            <a:ext cx="6202723" cy="384721"/>
          </a:xfrm>
          <a:prstGeom prst="rect">
            <a:avLst/>
          </a:prstGeom>
          <a:solidFill>
            <a:srgbClr val="86A3CD"/>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900">
                <a:solidFill>
                  <a:srgbClr val="0F4E8B"/>
                </a:solidFill>
                <a:latin typeface="CeraGR-RegularItalic"/>
                <a:ea typeface="CeraGR-RegularItalic"/>
                <a:cs typeface="CeraGR-RegularItalic"/>
                <a:sym typeface="CeraGR-RegularItalic"/>
              </a:defRPr>
            </a:pPr>
            <a:r>
              <a:rPr kumimoji="0" lang="el-GR" sz="19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eraGR-RegularItalic"/>
              </a:rPr>
              <a:t>ΓΕΝΙΚΗ ΓΡΑΜΜΑΤΕΙΑ ΕΣΩΤΕΡΙΚΩΝ ΚΑΙ ΟΡΓΑΝΩΣΗΣ</a:t>
            </a:r>
            <a:endParaRPr kumimoji="0" sz="1900" b="1" i="0" u="none" strike="noStrike" kern="1200" cap="none" spc="0" normalizeH="0" baseline="0" noProof="0" dirty="0">
              <a:ln>
                <a:noFill/>
              </a:ln>
              <a:solidFill>
                <a:prstClr val="white"/>
              </a:solidFill>
              <a:effectLst/>
              <a:uLnTx/>
              <a:uFillTx/>
              <a:latin typeface="Arial" panose="020B0604020202020204" pitchFamily="34" charset="0"/>
              <a:ea typeface="CeraGR-BoldItalic"/>
              <a:cs typeface="Arial" panose="020B0604020202020204" pitchFamily="34" charset="0"/>
              <a:sym typeface="CeraGR-BoldItalic"/>
            </a:endParaRPr>
          </a:p>
        </p:txBody>
      </p:sp>
      <p:sp>
        <p:nvSpPr>
          <p:cNvPr id="22" name="Shape 154">
            <a:extLst>
              <a:ext uri="{FF2B5EF4-FFF2-40B4-BE49-F238E27FC236}">
                <a16:creationId xmlns:a16="http://schemas.microsoft.com/office/drawing/2014/main" id="{F3FDA90C-38FB-A5ED-5F93-76CB3F5ABE8C}"/>
              </a:ext>
            </a:extLst>
          </p:cNvPr>
          <p:cNvSpPr/>
          <p:nvPr/>
        </p:nvSpPr>
        <p:spPr>
          <a:xfrm>
            <a:off x="-531065" y="630819"/>
            <a:ext cx="13435535" cy="1"/>
          </a:xfrm>
          <a:prstGeom prst="line">
            <a:avLst/>
          </a:prstGeom>
          <a:ln w="12700">
            <a:solidFill>
              <a:schemeClr val="accent1"/>
            </a:solidFill>
            <a:miter/>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01F5AE1-91AF-6212-6669-34892F884C1A}"/>
              </a:ext>
            </a:extLst>
          </p:cNvPr>
          <p:cNvSpPr txBox="1"/>
          <p:nvPr/>
        </p:nvSpPr>
        <p:spPr>
          <a:xfrm>
            <a:off x="8765164" y="220669"/>
            <a:ext cx="7559964" cy="3847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sym typeface="CeraGR-BoldItalic"/>
              </a:rPr>
              <a:t>ΑΠΟΛΟΓΙΣΜΟΣ 2019 -2023</a:t>
            </a:r>
            <a:endParaRPr kumimoji="0" lang="en-US" sz="1900" b="1" i="1" u="none" strike="noStrike" kern="1200" cap="none" spc="0" normalizeH="0" baseline="0" noProof="0" dirty="0">
              <a:ln>
                <a:noFill/>
              </a:ln>
              <a:solidFill>
                <a:srgbClr val="0F4E8B"/>
              </a:solidFill>
              <a:effectLst/>
              <a:uLnTx/>
              <a:uFillTx/>
              <a:latin typeface="Arial" panose="020B0604020202020204" pitchFamily="34" charset="0"/>
              <a:ea typeface="+mn-ea"/>
              <a:cs typeface="Arial" panose="020B0604020202020204" pitchFamily="34" charset="0"/>
            </a:endParaRPr>
          </a:p>
        </p:txBody>
      </p:sp>
      <p:grpSp>
        <p:nvGrpSpPr>
          <p:cNvPr id="3" name="Group 307">
            <a:extLst>
              <a:ext uri="{FF2B5EF4-FFF2-40B4-BE49-F238E27FC236}">
                <a16:creationId xmlns:a16="http://schemas.microsoft.com/office/drawing/2014/main" id="{6C783143-5559-AB74-35C8-5B200E80ABFB}"/>
              </a:ext>
            </a:extLst>
          </p:cNvPr>
          <p:cNvGrpSpPr/>
          <p:nvPr/>
        </p:nvGrpSpPr>
        <p:grpSpPr>
          <a:xfrm>
            <a:off x="1604051" y="747641"/>
            <a:ext cx="9025833" cy="869123"/>
            <a:chOff x="1346800" y="-3040830"/>
            <a:chExt cx="10191858" cy="1712970"/>
          </a:xfrm>
        </p:grpSpPr>
        <p:sp>
          <p:nvSpPr>
            <p:cNvPr id="4" name="Shape 303">
              <a:extLst>
                <a:ext uri="{FF2B5EF4-FFF2-40B4-BE49-F238E27FC236}">
                  <a16:creationId xmlns:a16="http://schemas.microsoft.com/office/drawing/2014/main" id="{3302BBF9-F1D8-B02E-CFEA-4A8ADAFE33EF}"/>
                </a:ext>
              </a:extLst>
            </p:cNvPr>
            <p:cNvSpPr/>
            <p:nvPr/>
          </p:nvSpPr>
          <p:spPr>
            <a:xfrm>
              <a:off x="1346800" y="-2772718"/>
              <a:ext cx="10065282" cy="1444858"/>
            </a:xfrm>
            <a:prstGeom prst="rect">
              <a:avLst/>
            </a:prstGeom>
            <a:solidFill>
              <a:srgbClr val="51729B"/>
            </a:solidFill>
            <a:ln w="12700" cap="flat">
              <a:noFill/>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Shape 304">
              <a:extLst>
                <a:ext uri="{FF2B5EF4-FFF2-40B4-BE49-F238E27FC236}">
                  <a16:creationId xmlns:a16="http://schemas.microsoft.com/office/drawing/2014/main" id="{567B8C7B-DEA5-CD39-8F4E-7D0461E3F778}"/>
                </a:ext>
              </a:extLst>
            </p:cNvPr>
            <p:cNvSpPr/>
            <p:nvPr/>
          </p:nvSpPr>
          <p:spPr>
            <a:xfrm>
              <a:off x="1473376" y="-3040830"/>
              <a:ext cx="10065282" cy="14448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endParaRPr kumimoji="0" lang="el-G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endParaRPr>
            </a:p>
            <a:p>
              <a:pPr marL="0" marR="0" lvl="0" indent="0" algn="ctr" defTabSz="914400" rtl="0" eaLnBrk="1" fontAlgn="auto" latinLnBrk="0" hangingPunct="1">
                <a:lnSpc>
                  <a:spcPct val="80000"/>
                </a:lnSpc>
                <a:spcBef>
                  <a:spcPts val="0"/>
                </a:spcBef>
                <a:spcAft>
                  <a:spcPts val="0"/>
                </a:spcAft>
                <a:buClrTx/>
                <a:buSzTx/>
                <a:buFontTx/>
                <a:buNone/>
                <a:tabLst/>
                <a:defRPr sz="5100">
                  <a:solidFill>
                    <a:srgbClr val="FFFFFF"/>
                  </a:solidFill>
                  <a:latin typeface="CeraGR-Bold"/>
                  <a:ea typeface="CeraGR-Bold"/>
                  <a:cs typeface="CeraGR-Bold"/>
                  <a:sym typeface="CeraGR-Bold"/>
                </a:defRPr>
              </a:pPr>
              <a:r>
                <a:rPr kumimoji="0" lang="el-GR"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eraGR-Bold"/>
                </a:rPr>
                <a:t>ΣΥΝΟΡΙΑΚΟΙ ΣΤΑΘΜΟΙ</a:t>
              </a:r>
            </a:p>
          </p:txBody>
        </p:sp>
      </p:grpSp>
      <p:sp>
        <p:nvSpPr>
          <p:cNvPr id="2" name="TextBox 1">
            <a:extLst>
              <a:ext uri="{FF2B5EF4-FFF2-40B4-BE49-F238E27FC236}">
                <a16:creationId xmlns:a16="http://schemas.microsoft.com/office/drawing/2014/main" id="{A112C943-5A99-B7B4-1F98-2273F0C4D5BF}"/>
              </a:ext>
            </a:extLst>
          </p:cNvPr>
          <p:cNvSpPr txBox="1"/>
          <p:nvPr/>
        </p:nvSpPr>
        <p:spPr>
          <a:xfrm>
            <a:off x="1604049" y="1929703"/>
            <a:ext cx="8913739" cy="738664"/>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Ανακατανομή αρμοδιοτήτων αναφορικά με τους Συνοριακούς Σταθμούς μεταξύ του Υπουργείου Εσωτερικών και των Αποκεντρωμένων Διοικήσεων,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ώστε αυτές να ασκούνται από το καταλληλότερο επίπεδο διοίκησης.</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D8891B0-2308-5212-4805-19AE34B341B1}"/>
              </a:ext>
            </a:extLst>
          </p:cNvPr>
          <p:cNvSpPr txBox="1"/>
          <p:nvPr/>
        </p:nvSpPr>
        <p:spPr>
          <a:xfrm>
            <a:off x="1639130" y="2915647"/>
            <a:ext cx="8878657" cy="738664"/>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Λήψη απόφασης για τη σύναψη Προγραμματικής Σύμβασης μεταξύ του Υπουργείου Εσωτερικών και της «Εγνατία Οδός Α.Ε.» για την εκπόνηση μελέτης για την κατασκευή του νέου Συνοριακού Σταθμού στους Κήπους της Π.Ε. Έβρου. .</a:t>
            </a:r>
            <a:endParaRPr kumimoji="0" lang="en-US"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199041E2-BE20-C79F-E4D9-303784E0E4C0}"/>
              </a:ext>
            </a:extLst>
          </p:cNvPr>
          <p:cNvSpPr txBox="1"/>
          <p:nvPr/>
        </p:nvSpPr>
        <p:spPr>
          <a:xfrm>
            <a:off x="1639130" y="3902570"/>
            <a:ext cx="8878658" cy="523220"/>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Απόφαση Χωροθέτησης του νέου Συνοριακού Σταθμού στον Λαιμό Πρεσπών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νομοθετική ρύθμιση για την έγκριση των απαιτούμενων μελετών και αδειοδοτήσεων.</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7E542E6B-F0FD-9805-0792-74C41F46CBB3}"/>
              </a:ext>
            </a:extLst>
          </p:cNvPr>
          <p:cNvSpPr txBox="1"/>
          <p:nvPr/>
        </p:nvSpPr>
        <p:spPr>
          <a:xfrm>
            <a:off x="1639130" y="4805333"/>
            <a:ext cx="8878658" cy="523220"/>
          </a:xfrm>
          <a:prstGeom prst="rect">
            <a:avLst/>
          </a:prstGeom>
          <a:solidFill>
            <a:srgbClr val="CBDB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Αποτύπωση υφιστάμενης κατάστασης των χερσαίων Συνοριακών Σταθμών </a:t>
            </a:r>
            <a:r>
              <a:rPr kumimoji="0" lang="el-GR"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rPr>
              <a:t>και αποκάλυψη ελλείψεων και αναγκών.</a:t>
            </a:r>
            <a:endParaRPr kumimoji="0" lang="en-US" sz="1400" b="0" i="0" u="none" strike="noStrike" kern="1200" cap="none" spc="0" normalizeH="0" baseline="0" noProof="0" dirty="0">
              <a:ln>
                <a:noFill/>
              </a:ln>
              <a:solidFill>
                <a:srgbClr val="51729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4882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91442F1_5249_4B57_A5CB_209CC816E911&quot;,&quot;SourceFullName&quot;:&quot;&quot;,&quot;LastUpdate&quot;:&quot;2023-03-23 8:52 AM&quot;,&quot;UpdatedBy&quot;:&quot;eliasecp&quot;,&quot;IsLinked&quot;:false,&quot;IsBrokenLink&quot;:false,&quot;Type&quot;: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139</TotalTime>
  <Words>3684</Words>
  <Application>Microsoft Office PowerPoint</Application>
  <PresentationFormat>Widescreen</PresentationFormat>
  <Paragraphs>625</Paragraphs>
  <Slides>53</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53</vt:i4>
      </vt:variant>
    </vt:vector>
  </HeadingPairs>
  <TitlesOfParts>
    <vt:vector size="69" baseType="lpstr">
      <vt:lpstr>Arial</vt:lpstr>
      <vt:lpstr>Arial Black</vt:lpstr>
      <vt:lpstr>Calibri</vt:lpstr>
      <vt:lpstr>Calibri Light</vt:lpstr>
      <vt:lpstr>CeraGR-Black</vt:lpstr>
      <vt:lpstr>CeraGR-BlackItalic</vt:lpstr>
      <vt:lpstr>CeraGR-Bold</vt:lpstr>
      <vt:lpstr>CeraGR-BoldItalic</vt:lpstr>
      <vt:lpstr>CeraGR-BoldItalic ☞</vt:lpstr>
      <vt:lpstr>Helvetica</vt:lpstr>
      <vt:lpstr>Helvetica Light</vt:lpstr>
      <vt:lpstr>Open Sans Extrabold</vt:lpstr>
      <vt:lpstr>Times New Roman</vt:lpstr>
      <vt:lpstr>Wingdings</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Nanou Romina</dc:creator>
  <cp:lastModifiedBy>Nanou Romina</cp:lastModifiedBy>
  <cp:revision>4</cp:revision>
  <dcterms:created xsi:type="dcterms:W3CDTF">2023-04-19T10:28:56Z</dcterms:created>
  <dcterms:modified xsi:type="dcterms:W3CDTF">2023-04-20T09:03:44Z</dcterms:modified>
</cp:coreProperties>
</file>