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85" r:id="rId3"/>
    <p:sldId id="299" r:id="rId4"/>
    <p:sldId id="307" r:id="rId5"/>
    <p:sldId id="308" r:id="rId6"/>
    <p:sldId id="301" r:id="rId7"/>
    <p:sldId id="309" r:id="rId8"/>
    <p:sldId id="303" r:id="rId9"/>
    <p:sldId id="304" r:id="rId10"/>
    <p:sldId id="310" r:id="rId11"/>
    <p:sldId id="311" r:id="rId12"/>
    <p:sldId id="312" r:id="rId13"/>
    <p:sldId id="313" r:id="rId14"/>
    <p:sldId id="314" r:id="rId15"/>
    <p:sldId id="261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1"/>
    <p:restoredTop sz="94756" autoAdjust="0"/>
  </p:normalViewPr>
  <p:slideViewPr>
    <p:cSldViewPr snapToGrid="0" snapToObjects="1">
      <p:cViewPr varScale="1">
        <p:scale>
          <a:sx n="106" d="100"/>
          <a:sy n="106" d="100"/>
        </p:scale>
        <p:origin x="3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597F6-B1E6-9948-9572-CE8552A41E40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0C22D-7263-2D43-AFDE-834F13898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0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/01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C22D-7263-2D43-AFDE-834F13898F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98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0C22D-7263-2D43-AFDE-834F13898FC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39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0C22D-7263-2D43-AFDE-834F13898FC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7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0C22D-7263-2D43-AFDE-834F13898FC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96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0C22D-7263-2D43-AFDE-834F13898FC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99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0C22D-7263-2D43-AFDE-834F13898FC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44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End /02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C22D-7263-2D43-AFDE-834F13898F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08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/01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C22D-7263-2D43-AFDE-834F13898FC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34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0C22D-7263-2D43-AFDE-834F13898FC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04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0C22D-7263-2D43-AFDE-834F13898FC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5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0C22D-7263-2D43-AFDE-834F13898FC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81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0C22D-7263-2D43-AFDE-834F13898FC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87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0C22D-7263-2D43-AFDE-834F13898FC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73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0C22D-7263-2D43-AFDE-834F13898FC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39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0C22D-7263-2D43-AFDE-834F13898FC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4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61ACF-671B-EC4A-916C-4785EDDCA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AF7448-BCB2-5A42-A821-211AF9BEF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450B4B-B94F-4545-9D91-9BE624FC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6DFA-FD53-4A04-B057-2E62FCFF6906}" type="datetime1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A5F50E-4600-6645-8AB0-DC1FC139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FCD38-962B-0C46-B68F-8FF1F40E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7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D3E324-1740-2646-B0B4-C73B7A03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5CB420-F162-0546-AB37-C640591FB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ADCE3D-B845-0547-891B-3669F0CD5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044E-6F7D-49B8-B304-7DCEF18B8618}" type="datetime1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C7C8AC-6A5B-AB47-9BDB-FD6CDCC3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A51503-54C4-0F40-88CB-8A070565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1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B83FB5C-64FF-8D42-A73B-D6F69DBE1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0D6FC4-1FA7-6E46-B6A9-43596747B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780E7B-4048-B241-A388-A6CBC24C9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C3DA-4A9F-46B9-9632-C7ECE66CB642}" type="datetime1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2B3997-3B84-9442-A780-DDEABD62F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5F93BF-E0BC-D444-A262-957F6D91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1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45A671-CEC6-6945-AB76-81D5AE43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7C0BA6-CBC1-1E4D-93C0-37E5A7134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99BAF-B875-3C4C-88BC-250AB3D5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BC37-360C-4291-A13F-8685CED925DB}" type="datetime1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F9F463-0167-AB4C-AAA1-5E5246439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B122E9-FAB0-7D45-8EB9-B2595FE2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3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30A5B-D8C4-C549-8FC1-343838FC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ABE7C3-90EF-B743-AB4C-B7839052C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AD20DA-21FA-AB44-8853-58568235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36BA-A7FD-41EF-90C0-4B51BC91EB4A}" type="datetime1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FD2C98-9866-0C4B-84E9-D49871D1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473FE3-75E3-9D4B-B791-0E1C6A8A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7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329F27-35D1-0148-806F-EBB50AF7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20ACE7-AAEA-D049-A0DC-ACB4ED0D4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1F504D-D8AC-DC48-8503-8490E7458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CF85DE-AA7D-9548-B216-6BF197B7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2843-3178-4A1B-B1CC-830E26F33D8E}" type="datetime1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DEACCF-9139-844B-B4CC-FBE3F3F5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D0E8FB-9E38-8640-82FA-D8DDB5C3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8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C051D-01CD-8A45-B506-DFDEBDE1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3DD7E8-7414-3A45-B2C6-4C1DFF15E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87BAF9-696A-1544-A45E-33F62510C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C054203-C6FC-9144-9030-B14A73129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4BE6542-55AE-3D49-B31C-C1FF94844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7A423BC-CAC9-B94D-9159-82150805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A3EF-37E2-4956-A5BC-7D75AE9B8FB4}" type="datetime1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0DF49A0-1BF7-274B-8F3C-41140C7C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6B1F46A-2778-A249-91C4-52725250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7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99AB9F-117D-5749-9106-257FA39F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701C14-A766-E84F-8869-69C30020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194F-EFE6-4E0D-8A68-9418EB032398}" type="datetime1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4671A8-0308-7F43-B769-9F6DC765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97AA9BB-AC84-084E-99CB-48DB08C6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6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915AC5-2548-824A-ACE7-C95FA6F8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BDBC-B218-43A2-BAAA-AC7BCA28EFA0}" type="datetime1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C6D908-D713-DC47-A4F2-37E5D20A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11C097-7B8A-E24E-8EDD-41C581C1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8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7CD192-9786-7E4E-85FB-00B1728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14FCF5-28D1-5B43-893B-4A6AD9556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BCF47F-28D8-7C4C-B0AB-E77787470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00DE59-36D5-D84D-8C17-C2A079C2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E760-EA7E-41C2-9975-5D7495185542}" type="datetime1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C2E022-1DFB-AA40-B032-B935A135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FEFE09-C25F-A14D-A020-37B426D0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3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4F019-7784-794E-B793-1E461422F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281C18D-4099-894A-B499-8EADC6010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DE0F3E-3255-4644-BB62-ECC88688F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60E258-00A9-AF46-ADDB-9F7A284D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B6DC-B7CA-4EBB-A7A8-8A6A8391F77E}" type="datetime1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C0EDBB-846C-A74B-9A0E-C4A880A8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D5A79F-41E9-F64A-9C4D-229156B8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1020831-76B3-2B45-BE90-B5BB245C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EF283C-8A91-4348-8EB5-D96784A00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ADDFDA-B6D9-E64F-B0AD-DCB4D5ACA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4DB93-2A3E-4CA2-B288-845648F1C451}" type="datetime1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639745-0F45-3B44-A5AC-2C6A19CC2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45C407-5228-C745-B93A-482575E48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4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apografi.gov.g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apografi.gov.g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97F4D7-D5F0-9142-9227-2791B0669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AD2CDB-9BF8-4448-8880-832B33B17B6A}"/>
              </a:ext>
            </a:extLst>
          </p:cNvPr>
          <p:cNvSpPr txBox="1"/>
          <p:nvPr/>
        </p:nvSpPr>
        <p:spPr>
          <a:xfrm>
            <a:off x="1184758" y="5557242"/>
            <a:ext cx="10265714" cy="13007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Οπτικοποίηση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διαδραστική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απεικόνιση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και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ανάλυση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της μηνιαίας</a:t>
            </a:r>
          </a:p>
          <a:p>
            <a:pPr algn="ctr"/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αναφοράς του Μητρώου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Ανθρώπινου Δυναμικού του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Ελληνικού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Δημοσίου</a:t>
            </a:r>
            <a:endParaRPr lang="el-GR" sz="24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(Απογραφή).</a:t>
            </a:r>
            <a:endParaRPr lang="el-GR" sz="24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4A0E893-BA23-B541-960E-B292EBA58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055"/>
            <a:ext cx="10515600" cy="825046"/>
          </a:xfrm>
        </p:spPr>
        <p:txBody>
          <a:bodyPr>
            <a:normAutofit/>
          </a:bodyPr>
          <a:lstStyle/>
          <a:p>
            <a:pPr algn="ctr" defTabSz="1022350">
              <a:spcAft>
                <a:spcPct val="35000"/>
              </a:spcAft>
            </a:pPr>
            <a:r>
              <a:rPr lang="el-GR" sz="2400" b="1" dirty="0" err="1">
                <a:solidFill>
                  <a:srgbClr val="00B0F0"/>
                </a:solidFill>
                <a:latin typeface="Calibri" panose="020F0502020204030204"/>
                <a:cs typeface="Arial" panose="020B0604020202020204" pitchFamily="34" charset="0"/>
              </a:rPr>
              <a:t>Διαδραστική</a:t>
            </a:r>
            <a:r>
              <a:rPr lang="el-GR" sz="2400" b="1" dirty="0">
                <a:solidFill>
                  <a:srgbClr val="00B0F0"/>
                </a:solidFill>
                <a:latin typeface="Calibri" panose="020F0502020204030204"/>
                <a:cs typeface="Arial" panose="020B0604020202020204" pitchFamily="34" charset="0"/>
              </a:rPr>
              <a:t> Απεικόνιση Αναφορών μέσω του λογισμικού εργαλείου </a:t>
            </a:r>
            <a:r>
              <a:rPr lang="en-GB" sz="2400" b="1" dirty="0">
                <a:solidFill>
                  <a:srgbClr val="00B0F0"/>
                </a:solidFill>
                <a:latin typeface="Calibri" panose="020F0502020204030204"/>
                <a:cs typeface="Arial" panose="020B0604020202020204" pitchFamily="34" charset="0"/>
              </a:rPr>
              <a:t>Microsoft</a:t>
            </a:r>
            <a:r>
              <a:rPr lang="el-GR" sz="2400" b="1" dirty="0">
                <a:solidFill>
                  <a:srgbClr val="00B0F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rgbClr val="00B0F0"/>
                </a:solidFill>
                <a:latin typeface="Calibri" panose="020F0502020204030204"/>
                <a:cs typeface="Arial" panose="020B0604020202020204" pitchFamily="34" charset="0"/>
              </a:rPr>
              <a:t>Power</a:t>
            </a:r>
            <a:r>
              <a:rPr lang="el-GR" sz="2400" b="1" dirty="0" smtClean="0">
                <a:solidFill>
                  <a:srgbClr val="00B0F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rgbClr val="00B0F0"/>
                </a:solidFill>
                <a:latin typeface="Calibri" panose="020F0502020204030204"/>
                <a:cs typeface="Arial" panose="020B0604020202020204" pitchFamily="34" charset="0"/>
              </a:rPr>
              <a:t>BI</a:t>
            </a:r>
            <a:endParaRPr lang="en-GB" sz="2400" b="1" dirty="0">
              <a:solidFill>
                <a:srgbClr val="00B0F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610600" y="6327322"/>
            <a:ext cx="2743200" cy="365125"/>
          </a:xfrm>
        </p:spPr>
        <p:txBody>
          <a:bodyPr/>
          <a:lstStyle/>
          <a:p>
            <a:fld id="{548DB868-3F35-684A-85CB-C6013B4185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0923"/>
            <a:ext cx="9443522" cy="57063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25382" y="2599705"/>
            <a:ext cx="286090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Νέα</a:t>
            </a:r>
            <a:r>
              <a:rPr lang="el-GR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 δυνατότητα συγκριτικής αποτύπωσης δεδομένων με πολλαπλά φίλτρα</a:t>
            </a:r>
            <a:endParaRPr lang="en-GB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A0E893-BA23-B541-960E-B292EBA58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055"/>
            <a:ext cx="10515600" cy="825046"/>
          </a:xfrm>
        </p:spPr>
        <p:txBody>
          <a:bodyPr>
            <a:normAutofit fontScale="90000"/>
          </a:bodyPr>
          <a:lstStyle/>
          <a:p>
            <a:pPr algn="ctr" defTabSz="1022350">
              <a:spcAft>
                <a:spcPct val="35000"/>
              </a:spcAft>
            </a:pPr>
            <a:r>
              <a:rPr lang="el-GR" sz="2400" b="1" dirty="0" smtClean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l-GR" sz="2400" b="1" dirty="0" smtClean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</a:br>
            <a:r>
              <a:rPr lang="el-GR" sz="2400" b="1" dirty="0" smtClean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Νέος τρόπος παρουσίασης μηνιαίων αναφορών στην Απογραφή (</a:t>
            </a:r>
            <a:r>
              <a:rPr lang="en-GB" sz="2400" b="1" dirty="0" smtClean="0">
                <a:solidFill>
                  <a:srgbClr val="00B0F0"/>
                </a:solidFill>
                <a:latin typeface="+mn-lt"/>
                <a:cs typeface="Arial" panose="020B0604020202020204" pitchFamily="34" charset="0"/>
                <a:hlinkClick r:id="rId4"/>
              </a:rPr>
              <a:t>www.apografi.gov.gr</a:t>
            </a:r>
            <a:r>
              <a:rPr lang="en-GB" sz="2400" b="1" dirty="0" smtClean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en-GB" sz="2400" b="1" dirty="0">
              <a:solidFill>
                <a:srgbClr val="00B0F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610600" y="6327322"/>
            <a:ext cx="2743200" cy="365125"/>
          </a:xfrm>
        </p:spPr>
        <p:txBody>
          <a:bodyPr/>
          <a:lstStyle/>
          <a:p>
            <a:fld id="{548DB868-3F35-684A-85CB-C6013B4185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889" y="1171780"/>
            <a:ext cx="7827942" cy="4834547"/>
          </a:xfrm>
          <a:prstGeom prst="rect">
            <a:avLst/>
          </a:prstGeom>
        </p:spPr>
      </p:pic>
      <p:sp>
        <p:nvSpPr>
          <p:cNvPr id="4" name="Left Arrow Callout 3"/>
          <p:cNvSpPr/>
          <p:nvPr/>
        </p:nvSpPr>
        <p:spPr>
          <a:xfrm>
            <a:off x="7929204" y="2621890"/>
            <a:ext cx="4258102" cy="2893326"/>
          </a:xfrm>
          <a:prstGeom prst="left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Δύο εναλλακτικοί τρόποι:</a:t>
            </a:r>
          </a:p>
          <a:p>
            <a:pPr marL="342900" indent="-342900" algn="ctr">
              <a:buAutoNum type="arabicPeriod"/>
            </a:pPr>
            <a:r>
              <a:rPr lang="el-GR" sz="2000" dirty="0" err="1" smtClean="0">
                <a:solidFill>
                  <a:schemeClr val="tx1"/>
                </a:solidFill>
              </a:rPr>
              <a:t>Διαδραστική</a:t>
            </a:r>
            <a:r>
              <a:rPr lang="el-GR" sz="2000" dirty="0" smtClean="0">
                <a:solidFill>
                  <a:schemeClr val="tx1"/>
                </a:solidFill>
              </a:rPr>
              <a:t> απεικόνιση αναφορών</a:t>
            </a:r>
          </a:p>
          <a:p>
            <a:pPr marL="342900" indent="-342900" algn="ctr">
              <a:buAutoNum type="arabicPeriod"/>
            </a:pPr>
            <a:r>
              <a:rPr lang="el-GR" sz="2000" b="1" dirty="0" smtClean="0">
                <a:solidFill>
                  <a:schemeClr val="tx1"/>
                </a:solidFill>
              </a:rPr>
              <a:t>Αναθεωρημένα Αρχεία Μηνιαίων Στατιστικών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5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A0E893-BA23-B541-960E-B292EBA58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055"/>
            <a:ext cx="10515600" cy="825046"/>
          </a:xfrm>
        </p:spPr>
        <p:txBody>
          <a:bodyPr>
            <a:normAutofit fontScale="90000"/>
          </a:bodyPr>
          <a:lstStyle/>
          <a:p>
            <a:pPr algn="ctr" defTabSz="1022350">
              <a:spcAft>
                <a:spcPct val="35000"/>
              </a:spcAft>
            </a:pPr>
            <a:r>
              <a:rPr lang="el-GR" sz="24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l-GR" sz="24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</a:br>
            <a:r>
              <a:rPr lang="el-GR" sz="24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Αναθεωρημένα Αρχεία </a:t>
            </a:r>
            <a:r>
              <a:rPr lang="el-GR" sz="2400" b="1" dirty="0" smtClean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Στατιστικών</a:t>
            </a:r>
            <a:r>
              <a:rPr lang="el-GR" sz="24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l-GR" sz="24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</a:br>
            <a:endParaRPr lang="en-GB" sz="2400" b="1" dirty="0">
              <a:solidFill>
                <a:srgbClr val="00B0F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610600" y="6327322"/>
            <a:ext cx="2743200" cy="365125"/>
          </a:xfrm>
        </p:spPr>
        <p:txBody>
          <a:bodyPr/>
          <a:lstStyle/>
          <a:p>
            <a:fld id="{548DB868-3F35-684A-85CB-C6013B4185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86" y="1014410"/>
            <a:ext cx="9809314" cy="5767316"/>
          </a:xfrm>
          <a:prstGeom prst="rect">
            <a:avLst/>
          </a:prstGeom>
        </p:spPr>
      </p:pic>
      <p:sp>
        <p:nvSpPr>
          <p:cNvPr id="10" name="Left Arrow Callout 9"/>
          <p:cNvSpPr/>
          <p:nvPr/>
        </p:nvSpPr>
        <p:spPr>
          <a:xfrm>
            <a:off x="7929204" y="2621890"/>
            <a:ext cx="4258102" cy="2893326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</a:rPr>
              <a:t>Ελληνική και αγγλική έκδοση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A0E893-BA23-B541-960E-B292EBA58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055"/>
            <a:ext cx="10515600" cy="825046"/>
          </a:xfrm>
        </p:spPr>
        <p:txBody>
          <a:bodyPr>
            <a:normAutofit fontScale="90000"/>
          </a:bodyPr>
          <a:lstStyle/>
          <a:p>
            <a:pPr algn="ctr" defTabSz="1022350">
              <a:spcAft>
                <a:spcPct val="35000"/>
              </a:spcAft>
            </a:pPr>
            <a:r>
              <a:rPr lang="el-GR" sz="24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l-GR" sz="24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</a:br>
            <a:r>
              <a:rPr lang="el-GR" sz="24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Αναθεωρημένα Αρχεία </a:t>
            </a:r>
            <a:r>
              <a:rPr lang="el-GR" sz="2400" b="1" dirty="0" smtClean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Στατιστικών</a:t>
            </a:r>
            <a:r>
              <a:rPr lang="el-GR" sz="24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l-GR" sz="24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</a:br>
            <a:endParaRPr lang="en-GB" sz="2400" b="1" dirty="0">
              <a:solidFill>
                <a:srgbClr val="00B0F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610600" y="6327322"/>
            <a:ext cx="2743200" cy="365125"/>
          </a:xfrm>
        </p:spPr>
        <p:txBody>
          <a:bodyPr/>
          <a:lstStyle/>
          <a:p>
            <a:fld id="{548DB868-3F35-684A-85CB-C6013B4185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7" y="1124147"/>
            <a:ext cx="8529043" cy="5547841"/>
          </a:xfrm>
          <a:prstGeom prst="rect">
            <a:avLst/>
          </a:prstGeom>
        </p:spPr>
      </p:pic>
      <p:sp>
        <p:nvSpPr>
          <p:cNvPr id="11" name="Left Arrow Callout 10"/>
          <p:cNvSpPr/>
          <p:nvPr/>
        </p:nvSpPr>
        <p:spPr>
          <a:xfrm>
            <a:off x="7929204" y="2621890"/>
            <a:ext cx="4258102" cy="2893326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</a:rPr>
              <a:t>Δεδομένα μηνιαίων και ετήσιων αναφορών σε </a:t>
            </a:r>
            <a:r>
              <a:rPr lang="en-GB" sz="2800" b="1" dirty="0" smtClean="0">
                <a:solidFill>
                  <a:schemeClr val="tx1"/>
                </a:solidFill>
              </a:rPr>
              <a:t>excel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A0E893-BA23-B541-960E-B292EBA58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055"/>
            <a:ext cx="10515600" cy="825046"/>
          </a:xfrm>
        </p:spPr>
        <p:txBody>
          <a:bodyPr>
            <a:normAutofit fontScale="90000"/>
          </a:bodyPr>
          <a:lstStyle/>
          <a:p>
            <a:pPr algn="ctr" defTabSz="1022350">
              <a:spcAft>
                <a:spcPct val="35000"/>
              </a:spcAft>
            </a:pPr>
            <a:r>
              <a:rPr lang="el-GR" sz="24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l-GR" sz="24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</a:br>
            <a:r>
              <a:rPr lang="el-GR" sz="24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Αναθεωρημένα Αρχεία </a:t>
            </a:r>
            <a:r>
              <a:rPr lang="el-GR" sz="2400" b="1" dirty="0" smtClean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Στατιστικών</a:t>
            </a:r>
            <a:r>
              <a:rPr lang="el-GR" sz="24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l-GR" sz="24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</a:br>
            <a:endParaRPr lang="en-GB" sz="2400" b="1" dirty="0">
              <a:solidFill>
                <a:srgbClr val="00B0F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610600" y="6327322"/>
            <a:ext cx="2743200" cy="365125"/>
          </a:xfrm>
        </p:spPr>
        <p:txBody>
          <a:bodyPr/>
          <a:lstStyle/>
          <a:p>
            <a:fld id="{548DB868-3F35-684A-85CB-C6013B4185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ft Arrow Callout 8"/>
          <p:cNvSpPr/>
          <p:nvPr/>
        </p:nvSpPr>
        <p:spPr>
          <a:xfrm>
            <a:off x="7095698" y="2785663"/>
            <a:ext cx="4258102" cy="2893326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</a:rPr>
              <a:t>Φιλική και πλήρως επεξεργάσιμη στους χρήστες αναφορά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89" y="1284243"/>
            <a:ext cx="6657409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5A7E4A-7FCD-AC4C-A94C-2BA6128E6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284C86-37F2-AA4B-BC9C-57527B738FCF}"/>
              </a:ext>
            </a:extLst>
          </p:cNvPr>
          <p:cNvSpPr txBox="1"/>
          <p:nvPr/>
        </p:nvSpPr>
        <p:spPr>
          <a:xfrm>
            <a:off x="1011033" y="6246688"/>
            <a:ext cx="10572108" cy="410967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el" sz="1200" dirty="0">
                <a:latin typeface="Arial" panose="020B0604020202020204" pitchFamily="34" charset="0"/>
                <a:cs typeface="Arial" panose="020B0604020202020204" pitchFamily="34" charset="0"/>
              </a:rPr>
              <a:t>Βασ. Σοφίας 15, ΤΚ 106 74, Αθήνα      T: +302131313482, 486, 489       F: +302103646670      ggd@ypes.gov.gr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A0E893-BA23-B541-960E-B292EBA58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F4464813-8472-4D3B-9A79-F61D50A11ADA}"/>
              </a:ext>
            </a:extLst>
          </p:cNvPr>
          <p:cNvSpPr txBox="1">
            <a:spLocks/>
          </p:cNvSpPr>
          <p:nvPr/>
        </p:nvSpPr>
        <p:spPr>
          <a:xfrm>
            <a:off x="243682" y="343134"/>
            <a:ext cx="11281285" cy="430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22350">
              <a:lnSpc>
                <a:spcPct val="110000"/>
              </a:lnSpc>
              <a:spcAft>
                <a:spcPct val="35000"/>
              </a:spcAft>
            </a:pPr>
            <a:r>
              <a:rPr lang="el-GR" sz="24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Υφιστάμενη κατάσταση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26" y="1177944"/>
            <a:ext cx="7334124" cy="4651651"/>
          </a:xfrm>
          <a:prstGeom prst="rect">
            <a:avLst/>
          </a:prstGeom>
        </p:spPr>
      </p:pic>
      <p:sp>
        <p:nvSpPr>
          <p:cNvPr id="13" name="Επεξήγηση με γραμμή 2 (γραμμή έμφασης) 5"/>
          <p:cNvSpPr/>
          <p:nvPr/>
        </p:nvSpPr>
        <p:spPr>
          <a:xfrm>
            <a:off x="8610600" y="1343252"/>
            <a:ext cx="2846895" cy="464811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0904"/>
              <a:gd name="adj6" fmla="val -4267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i="1" dirty="0" smtClean="0">
                <a:cs typeface="Arial" panose="020B0604020202020204" pitchFamily="34" charset="0"/>
              </a:rPr>
              <a:t>Παρουσίαση συγκεντρωτικών  αριθμητικών δεδομένων σε μη ευανάγνωστους πίνακες</a:t>
            </a:r>
            <a:endParaRPr lang="en-US" sz="2000" b="1" i="1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i="1" dirty="0" smtClean="0">
                <a:cs typeface="Arial" panose="020B0604020202020204" pitchFamily="34" charset="0"/>
              </a:rPr>
              <a:t>Έλλειψη φιλικής προς τον χρήστη απεικόνισης</a:t>
            </a:r>
            <a:endParaRPr lang="en-US" sz="2000" b="1" i="1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i="1" dirty="0" smtClean="0">
                <a:cs typeface="Arial" panose="020B0604020202020204" pitchFamily="34" charset="0"/>
              </a:rPr>
              <a:t>Έλλειψη πληροφόρησης σε επίπεδο μεμονωμένου φορέα</a:t>
            </a:r>
            <a:endParaRPr lang="en-US" sz="2000" b="1" i="1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i="1" dirty="0" smtClean="0">
                <a:cs typeface="Arial" panose="020B0604020202020204" pitchFamily="34" charset="0"/>
              </a:rPr>
              <a:t>Συχνά προβλήματα προσβασιμότητας</a:t>
            </a:r>
            <a:endParaRPr lang="en-US" sz="2000" b="1" i="1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A0E893-BA23-B541-960E-B292EBA58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055"/>
            <a:ext cx="10515600" cy="825046"/>
          </a:xfrm>
        </p:spPr>
        <p:txBody>
          <a:bodyPr>
            <a:normAutofit/>
          </a:bodyPr>
          <a:lstStyle/>
          <a:p>
            <a:pPr algn="ctr" defTabSz="1022350">
              <a:spcAft>
                <a:spcPct val="35000"/>
              </a:spcAft>
            </a:pPr>
            <a:r>
              <a:rPr lang="el-GR" sz="2400" b="1" dirty="0" smtClean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Νέος τρόπος παρουσίασης μηνιαίων αναφορών στην Απογραφή (</a:t>
            </a:r>
            <a:r>
              <a:rPr lang="en-GB" sz="2400" b="1" dirty="0" smtClean="0">
                <a:solidFill>
                  <a:srgbClr val="00B0F0"/>
                </a:solidFill>
                <a:latin typeface="+mn-lt"/>
                <a:cs typeface="Arial" panose="020B0604020202020204" pitchFamily="34" charset="0"/>
                <a:hlinkClick r:id="rId4"/>
              </a:rPr>
              <a:t>www.apografi.gov.gr</a:t>
            </a:r>
            <a:r>
              <a:rPr lang="en-GB" sz="2400" b="1" dirty="0" smtClean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en-GB" sz="2400" b="1" dirty="0">
              <a:solidFill>
                <a:srgbClr val="00B0F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610600" y="6327322"/>
            <a:ext cx="2743200" cy="365125"/>
          </a:xfrm>
        </p:spPr>
        <p:txBody>
          <a:bodyPr/>
          <a:lstStyle/>
          <a:p>
            <a:fld id="{548DB868-3F35-684A-85CB-C6013B4185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4578" r="149" b="31359"/>
          <a:stretch/>
        </p:blipFill>
        <p:spPr>
          <a:xfrm>
            <a:off x="838200" y="1343831"/>
            <a:ext cx="7828128" cy="4831165"/>
          </a:xfrm>
          <a:prstGeom prst="rect">
            <a:avLst/>
          </a:prstGeom>
        </p:spPr>
      </p:pic>
      <p:sp>
        <p:nvSpPr>
          <p:cNvPr id="4" name="Left Arrow Callout 3"/>
          <p:cNvSpPr/>
          <p:nvPr/>
        </p:nvSpPr>
        <p:spPr>
          <a:xfrm>
            <a:off x="7929204" y="2621890"/>
            <a:ext cx="4258102" cy="2893326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Δύο εναλλακτικοί τρόποι:</a:t>
            </a:r>
          </a:p>
          <a:p>
            <a:pPr marL="342900" indent="-342900" algn="ctr">
              <a:buAutoNum type="arabicPeriod"/>
            </a:pPr>
            <a:r>
              <a:rPr lang="el-GR" sz="2000" b="1" dirty="0" err="1" smtClean="0">
                <a:solidFill>
                  <a:schemeClr val="tx1"/>
                </a:solidFill>
              </a:rPr>
              <a:t>Διαδραστική</a:t>
            </a:r>
            <a:r>
              <a:rPr lang="el-GR" sz="2000" b="1" dirty="0" smtClean="0">
                <a:solidFill>
                  <a:schemeClr val="tx1"/>
                </a:solidFill>
              </a:rPr>
              <a:t> απεικόνιση αναφορών</a:t>
            </a:r>
          </a:p>
          <a:p>
            <a:pPr marL="342900" indent="-342900" algn="ctr">
              <a:buAutoNum type="arabicPeriod"/>
            </a:pPr>
            <a:r>
              <a:rPr lang="el-GR" sz="2000" dirty="0" smtClean="0">
                <a:solidFill>
                  <a:schemeClr val="tx1"/>
                </a:solidFill>
              </a:rPr>
              <a:t>Αναθεωρημένα Αρχεία Μηνιαίων Στατιστικών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A0E893-BA23-B541-960E-B292EBA58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055"/>
            <a:ext cx="10515600" cy="825046"/>
          </a:xfrm>
        </p:spPr>
        <p:txBody>
          <a:bodyPr>
            <a:normAutofit/>
          </a:bodyPr>
          <a:lstStyle/>
          <a:p>
            <a:pPr algn="ctr" defTabSz="1022350">
              <a:spcAft>
                <a:spcPct val="35000"/>
              </a:spcAft>
            </a:pPr>
            <a:r>
              <a:rPr lang="el-GR" sz="2400" b="1" dirty="0" err="1" smtClean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Διαδραστική</a:t>
            </a:r>
            <a:r>
              <a:rPr lang="el-GR" sz="2400" b="1" dirty="0" smtClean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 Απεικόνιση Αναφορών μέσω του λογισμικού εργαλείου </a:t>
            </a:r>
            <a:r>
              <a:rPr lang="en-GB" sz="24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Microsoft</a:t>
            </a:r>
            <a:r>
              <a:rPr lang="el-GR" sz="2400" b="1" dirty="0" smtClean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Power</a:t>
            </a:r>
            <a:r>
              <a:rPr lang="el-GR" sz="2400" b="1" dirty="0" smtClean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BI</a:t>
            </a:r>
            <a:endParaRPr lang="en-GB" sz="2400" b="1" dirty="0">
              <a:solidFill>
                <a:srgbClr val="00B0F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610600" y="6327322"/>
            <a:ext cx="2743200" cy="365125"/>
          </a:xfrm>
        </p:spPr>
        <p:txBody>
          <a:bodyPr/>
          <a:lstStyle/>
          <a:p>
            <a:fld id="{548DB868-3F35-684A-85CB-C6013B4185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ft Arrow Callout 9"/>
          <p:cNvSpPr/>
          <p:nvPr/>
        </p:nvSpPr>
        <p:spPr>
          <a:xfrm>
            <a:off x="7929204" y="2621890"/>
            <a:ext cx="4258102" cy="2893326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</a:rPr>
              <a:t>Ελληνική και αγγλική έκδοση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18" y="1392692"/>
            <a:ext cx="6596444" cy="47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A0E893-BA23-B541-960E-B292EBA58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" y="0"/>
            <a:ext cx="12070081" cy="6858000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610600" y="6327322"/>
            <a:ext cx="2743200" cy="365125"/>
          </a:xfrm>
        </p:spPr>
        <p:txBody>
          <a:bodyPr/>
          <a:lstStyle/>
          <a:p>
            <a:fld id="{548DB868-3F35-684A-85CB-C6013B4185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8972" y="25050"/>
            <a:ext cx="319548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Νέο περιβάλλον φιλικό προς τον χρήστη</a:t>
            </a:r>
            <a:endParaRPr lang="en-GB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610600" y="6327322"/>
            <a:ext cx="2743200" cy="365125"/>
          </a:xfrm>
        </p:spPr>
        <p:txBody>
          <a:bodyPr/>
          <a:lstStyle/>
          <a:p>
            <a:fld id="{548DB868-3F35-684A-85CB-C6013B4185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/>
          <a:srcRect l="9259" t="6732" r="8201" b="5347"/>
          <a:stretch/>
        </p:blipFill>
        <p:spPr>
          <a:xfrm>
            <a:off x="72428" y="190123"/>
            <a:ext cx="9415605" cy="6581869"/>
          </a:xfrm>
          <a:prstGeom prst="rect">
            <a:avLst/>
          </a:prstGeom>
        </p:spPr>
      </p:pic>
      <p:sp>
        <p:nvSpPr>
          <p:cNvPr id="10" name="Left Arrow Callout 9"/>
          <p:cNvSpPr/>
          <p:nvPr/>
        </p:nvSpPr>
        <p:spPr>
          <a:xfrm>
            <a:off x="8700379" y="1175227"/>
            <a:ext cx="3410871" cy="2893326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err="1" smtClean="0">
                <a:solidFill>
                  <a:schemeClr val="tx1"/>
                </a:solidFill>
              </a:rPr>
              <a:t>Διαδραστική</a:t>
            </a:r>
            <a:r>
              <a:rPr lang="el-GR" sz="2800" b="1" dirty="0" smtClean="0">
                <a:solidFill>
                  <a:schemeClr val="tx1"/>
                </a:solidFill>
              </a:rPr>
              <a:t> απεικόνιση δεδομένων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A0E893-BA23-B541-960E-B292EBA58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5896" t="9409" r="16044"/>
          <a:stretch/>
        </p:blipFill>
        <p:spPr>
          <a:xfrm>
            <a:off x="122830" y="0"/>
            <a:ext cx="12069170" cy="6858000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610600" y="6327322"/>
            <a:ext cx="2743200" cy="365125"/>
          </a:xfrm>
        </p:spPr>
        <p:txBody>
          <a:bodyPr/>
          <a:lstStyle/>
          <a:p>
            <a:fld id="{548DB868-3F35-684A-85CB-C6013B4185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13" y="4152488"/>
            <a:ext cx="2067951" cy="5486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Up Arrow Callout 6"/>
          <p:cNvSpPr/>
          <p:nvPr/>
        </p:nvSpPr>
        <p:spPr>
          <a:xfrm>
            <a:off x="130701" y="4762317"/>
            <a:ext cx="3249636" cy="1297289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Για πρώτη φορά </a:t>
            </a:r>
            <a:r>
              <a:rPr lang="el-GR" b="1" dirty="0" smtClean="0">
                <a:solidFill>
                  <a:schemeClr val="tx1"/>
                </a:solidFill>
              </a:rPr>
              <a:t>παρουσίαση μηνιαίων στατιστικών σε επίπεδο φορέα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055"/>
            <a:ext cx="10515600" cy="825046"/>
          </a:xfrm>
        </p:spPr>
        <p:txBody>
          <a:bodyPr>
            <a:normAutofit/>
          </a:bodyPr>
          <a:lstStyle/>
          <a:p>
            <a:pPr algn="ctr" defTabSz="1022350">
              <a:spcAft>
                <a:spcPct val="35000"/>
              </a:spcAft>
            </a:pPr>
            <a:r>
              <a:rPr lang="el-GR" sz="2400" b="1" dirty="0" err="1">
                <a:solidFill>
                  <a:srgbClr val="00B0F0"/>
                </a:solidFill>
                <a:latin typeface="Calibri" panose="020F0502020204030204"/>
                <a:cs typeface="Arial" panose="020B0604020202020204" pitchFamily="34" charset="0"/>
              </a:rPr>
              <a:t>Διαδραστική</a:t>
            </a:r>
            <a:r>
              <a:rPr lang="el-GR" sz="2400" b="1" dirty="0">
                <a:solidFill>
                  <a:srgbClr val="00B0F0"/>
                </a:solidFill>
                <a:latin typeface="Calibri" panose="020F0502020204030204"/>
                <a:cs typeface="Arial" panose="020B0604020202020204" pitchFamily="34" charset="0"/>
              </a:rPr>
              <a:t> Απεικόνιση Αναφορών μέσω του λογισμικού εργαλείου </a:t>
            </a:r>
            <a:r>
              <a:rPr lang="en-GB" sz="2400" b="1" dirty="0">
                <a:solidFill>
                  <a:srgbClr val="00B0F0"/>
                </a:solidFill>
                <a:latin typeface="Calibri" panose="020F0502020204030204"/>
                <a:cs typeface="Arial" panose="020B0604020202020204" pitchFamily="34" charset="0"/>
              </a:rPr>
              <a:t>Microsoft</a:t>
            </a:r>
            <a:r>
              <a:rPr lang="el-GR" sz="2400" b="1" dirty="0">
                <a:solidFill>
                  <a:srgbClr val="00B0F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rgbClr val="00B0F0"/>
                </a:solidFill>
                <a:latin typeface="Calibri" panose="020F0502020204030204"/>
                <a:cs typeface="Arial" panose="020B0604020202020204" pitchFamily="34" charset="0"/>
              </a:rPr>
              <a:t>Power</a:t>
            </a:r>
            <a:r>
              <a:rPr lang="el-GR" sz="2400" b="1" dirty="0" smtClean="0">
                <a:solidFill>
                  <a:srgbClr val="00B0F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rgbClr val="00B0F0"/>
                </a:solidFill>
                <a:latin typeface="Calibri" panose="020F0502020204030204"/>
                <a:cs typeface="Arial" panose="020B0604020202020204" pitchFamily="34" charset="0"/>
              </a:rPr>
              <a:t>BI</a:t>
            </a:r>
            <a:endParaRPr lang="en-GB" sz="2400" b="1" dirty="0">
              <a:solidFill>
                <a:srgbClr val="00B0F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610600" y="6327322"/>
            <a:ext cx="2743200" cy="365125"/>
          </a:xfrm>
        </p:spPr>
        <p:txBody>
          <a:bodyPr/>
          <a:lstStyle/>
          <a:p>
            <a:fld id="{548DB868-3F35-684A-85CB-C6013B4185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39785" y="2144592"/>
            <a:ext cx="237873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Παράδειγμα ανάλυσης φορέα: Δήμος Αθηναίων</a:t>
            </a:r>
            <a:endParaRPr lang="en-GB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3842"/>
            <a:ext cx="9443522" cy="56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4A0E893-BA23-B541-960E-B292EBA58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055"/>
            <a:ext cx="10515600" cy="825046"/>
          </a:xfrm>
        </p:spPr>
        <p:txBody>
          <a:bodyPr>
            <a:normAutofit/>
          </a:bodyPr>
          <a:lstStyle/>
          <a:p>
            <a:pPr algn="ctr" defTabSz="1022350">
              <a:spcAft>
                <a:spcPct val="35000"/>
              </a:spcAft>
            </a:pPr>
            <a:r>
              <a:rPr lang="el-GR" sz="2400" b="1" dirty="0" err="1">
                <a:solidFill>
                  <a:srgbClr val="00B0F0"/>
                </a:solidFill>
                <a:latin typeface="Calibri" panose="020F0502020204030204"/>
                <a:cs typeface="Arial" panose="020B0604020202020204" pitchFamily="34" charset="0"/>
              </a:rPr>
              <a:t>Διαδραστική</a:t>
            </a:r>
            <a:r>
              <a:rPr lang="el-GR" sz="2400" b="1" dirty="0">
                <a:solidFill>
                  <a:srgbClr val="00B0F0"/>
                </a:solidFill>
                <a:latin typeface="Calibri" panose="020F0502020204030204"/>
                <a:cs typeface="Arial" panose="020B0604020202020204" pitchFamily="34" charset="0"/>
              </a:rPr>
              <a:t> Απεικόνιση Αναφορών μέσω του λογισμικού εργαλείου </a:t>
            </a:r>
            <a:r>
              <a:rPr lang="en-GB" sz="2400" b="1" dirty="0">
                <a:solidFill>
                  <a:srgbClr val="00B0F0"/>
                </a:solidFill>
                <a:latin typeface="Calibri" panose="020F0502020204030204"/>
                <a:cs typeface="Arial" panose="020B0604020202020204" pitchFamily="34" charset="0"/>
              </a:rPr>
              <a:t>Microsoft</a:t>
            </a:r>
            <a:r>
              <a:rPr lang="el-GR" sz="2400" b="1" dirty="0">
                <a:solidFill>
                  <a:srgbClr val="00B0F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rgbClr val="00B0F0"/>
                </a:solidFill>
                <a:latin typeface="Calibri" panose="020F0502020204030204"/>
                <a:cs typeface="Arial" panose="020B0604020202020204" pitchFamily="34" charset="0"/>
              </a:rPr>
              <a:t>Power</a:t>
            </a:r>
            <a:r>
              <a:rPr lang="el-GR" sz="2400" b="1" dirty="0" smtClean="0">
                <a:solidFill>
                  <a:srgbClr val="00B0F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rgbClr val="00B0F0"/>
                </a:solidFill>
                <a:latin typeface="Calibri" panose="020F0502020204030204"/>
                <a:cs typeface="Arial" panose="020B0604020202020204" pitchFamily="34" charset="0"/>
              </a:rPr>
              <a:t>BI</a:t>
            </a:r>
            <a:endParaRPr lang="en-GB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610600" y="6327322"/>
            <a:ext cx="2743200" cy="365125"/>
          </a:xfrm>
        </p:spPr>
        <p:txBody>
          <a:bodyPr/>
          <a:lstStyle/>
          <a:p>
            <a:fld id="{548DB868-3F35-684A-85CB-C6013B4185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206"/>
            <a:ext cx="9504488" cy="56810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25382" y="2599705"/>
            <a:ext cx="286090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Διαγραμματική αποτύπωση της διαχρονικής εξέλιξης της απασχόλησης του ανθρώπινου δυναμικού του δημοσίου</a:t>
            </a:r>
            <a:endParaRPr lang="en-GB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231</Words>
  <Application>Microsoft Office PowerPoint</Application>
  <PresentationFormat>Ευρεία οθόνη</PresentationFormat>
  <Paragraphs>67</Paragraphs>
  <Slides>15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Νέος τρόπος παρουσίασης μηνιαίων αναφορών στην Απογραφή (www.apografi.gov.gr)</vt:lpstr>
      <vt:lpstr>Διαδραστική Απεικόνιση Αναφορών μέσω του λογισμικού εργαλείου Microsoft Power BI</vt:lpstr>
      <vt:lpstr>Παρουσίαση του PowerPoint</vt:lpstr>
      <vt:lpstr>Παρουσίαση του PowerPoint</vt:lpstr>
      <vt:lpstr>Παρουσίαση του PowerPoint</vt:lpstr>
      <vt:lpstr>Διαδραστική Απεικόνιση Αναφορών μέσω του λογισμικού εργαλείου Microsoft Power BI</vt:lpstr>
      <vt:lpstr>Διαδραστική Απεικόνιση Αναφορών μέσω του λογισμικού εργαλείου Microsoft Power BI</vt:lpstr>
      <vt:lpstr>Διαδραστική Απεικόνιση Αναφορών μέσω του λογισμικού εργαλείου Microsoft Power BI</vt:lpstr>
      <vt:lpstr> Νέος τρόπος παρουσίασης μηνιαίων αναφορών στην Απογραφή (www.apografi.gov.gr)</vt:lpstr>
      <vt:lpstr> Αναθεωρημένα Αρχεία Στατιστικών </vt:lpstr>
      <vt:lpstr> Αναθεωρημένα Αρχεία Στατιστικών </vt:lpstr>
      <vt:lpstr> Αναθεωρημένα Αρχεία Στατιστικών 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 Karayianni</dc:creator>
  <cp:lastModifiedBy>Nikoletta Charalampopoulou</cp:lastModifiedBy>
  <cp:revision>138</cp:revision>
  <cp:lastPrinted>2022-03-28T18:07:15Z</cp:lastPrinted>
  <dcterms:created xsi:type="dcterms:W3CDTF">2019-09-02T08:29:26Z</dcterms:created>
  <dcterms:modified xsi:type="dcterms:W3CDTF">2022-07-25T11:31:04Z</dcterms:modified>
</cp:coreProperties>
</file>