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9" r:id="rId3"/>
    <p:sldMasterId id="2147483712" r:id="rId4"/>
  </p:sldMasterIdLst>
  <p:notesMasterIdLst>
    <p:notesMasterId r:id="rId21"/>
  </p:notesMasterIdLst>
  <p:sldIdLst>
    <p:sldId id="271" r:id="rId5"/>
    <p:sldId id="257" r:id="rId6"/>
    <p:sldId id="363" r:id="rId7"/>
    <p:sldId id="302" r:id="rId8"/>
    <p:sldId id="316" r:id="rId9"/>
    <p:sldId id="304" r:id="rId10"/>
    <p:sldId id="306" r:id="rId11"/>
    <p:sldId id="268" r:id="rId12"/>
    <p:sldId id="269" r:id="rId13"/>
    <p:sldId id="270" r:id="rId14"/>
    <p:sldId id="308" r:id="rId15"/>
    <p:sldId id="362" r:id="rId16"/>
    <p:sldId id="360" r:id="rId17"/>
    <p:sldId id="319" r:id="rId18"/>
    <p:sldId id="273" r:id="rId19"/>
    <p:sldId id="311" r:id="rId20"/>
  </p:sldIdLst>
  <p:sldSz cx="9144000" cy="5715000" type="screen16x1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145" algn="l" rtl="0" fontAlgn="base">
      <a:spcBef>
        <a:spcPct val="0"/>
      </a:spcBef>
      <a:spcAft>
        <a:spcPct val="0"/>
      </a:spcAft>
      <a:defRPr kern="1200">
        <a:solidFill>
          <a:schemeClr val="tx1"/>
        </a:solidFill>
        <a:latin typeface="Arial" charset="0"/>
        <a:ea typeface="+mn-ea"/>
        <a:cs typeface="Arial" charset="0"/>
      </a:defRPr>
    </a:lvl2pPr>
    <a:lvl3pPr marL="914291" algn="l" rtl="0" fontAlgn="base">
      <a:spcBef>
        <a:spcPct val="0"/>
      </a:spcBef>
      <a:spcAft>
        <a:spcPct val="0"/>
      </a:spcAft>
      <a:defRPr kern="1200">
        <a:solidFill>
          <a:schemeClr val="tx1"/>
        </a:solidFill>
        <a:latin typeface="Arial" charset="0"/>
        <a:ea typeface="+mn-ea"/>
        <a:cs typeface="Arial" charset="0"/>
      </a:defRPr>
    </a:lvl3pPr>
    <a:lvl4pPr marL="1371435" algn="l" rtl="0" fontAlgn="base">
      <a:spcBef>
        <a:spcPct val="0"/>
      </a:spcBef>
      <a:spcAft>
        <a:spcPct val="0"/>
      </a:spcAft>
      <a:defRPr kern="1200">
        <a:solidFill>
          <a:schemeClr val="tx1"/>
        </a:solidFill>
        <a:latin typeface="Arial" charset="0"/>
        <a:ea typeface="+mn-ea"/>
        <a:cs typeface="Arial" charset="0"/>
      </a:defRPr>
    </a:lvl4pPr>
    <a:lvl5pPr marL="1828581" algn="l" rtl="0" fontAlgn="base">
      <a:spcBef>
        <a:spcPct val="0"/>
      </a:spcBef>
      <a:spcAft>
        <a:spcPct val="0"/>
      </a:spcAft>
      <a:defRPr kern="1200">
        <a:solidFill>
          <a:schemeClr val="tx1"/>
        </a:solidFill>
        <a:latin typeface="Arial" charset="0"/>
        <a:ea typeface="+mn-ea"/>
        <a:cs typeface="Arial" charset="0"/>
      </a:defRPr>
    </a:lvl5pPr>
    <a:lvl6pPr marL="2285725" algn="l" defTabSz="914291" rtl="0" eaLnBrk="1" latinLnBrk="0" hangingPunct="1">
      <a:defRPr kern="1200">
        <a:solidFill>
          <a:schemeClr val="tx1"/>
        </a:solidFill>
        <a:latin typeface="Arial" charset="0"/>
        <a:ea typeface="+mn-ea"/>
        <a:cs typeface="Arial" charset="0"/>
      </a:defRPr>
    </a:lvl6pPr>
    <a:lvl7pPr marL="2742870" algn="l" defTabSz="914291" rtl="0" eaLnBrk="1" latinLnBrk="0" hangingPunct="1">
      <a:defRPr kern="1200">
        <a:solidFill>
          <a:schemeClr val="tx1"/>
        </a:solidFill>
        <a:latin typeface="Arial" charset="0"/>
        <a:ea typeface="+mn-ea"/>
        <a:cs typeface="Arial" charset="0"/>
      </a:defRPr>
    </a:lvl7pPr>
    <a:lvl8pPr marL="3200016" algn="l" defTabSz="914291" rtl="0" eaLnBrk="1" latinLnBrk="0" hangingPunct="1">
      <a:defRPr kern="1200">
        <a:solidFill>
          <a:schemeClr val="tx1"/>
        </a:solidFill>
        <a:latin typeface="Arial" charset="0"/>
        <a:ea typeface="+mn-ea"/>
        <a:cs typeface="Arial" charset="0"/>
      </a:defRPr>
    </a:lvl8pPr>
    <a:lvl9pPr marL="3657162" algn="l" defTabSz="914291"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6"/>
    <a:srgbClr val="507C89"/>
    <a:srgbClr val="90C1F6"/>
    <a:srgbClr val="8CBABE"/>
    <a:srgbClr val="CCDBEB"/>
    <a:srgbClr val="9CCCD2"/>
    <a:srgbClr val="F45B06"/>
    <a:srgbClr val="EF9C57"/>
    <a:srgbClr val="FB945B"/>
    <a:srgbClr val="E97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2319" autoAdjust="0"/>
  </p:normalViewPr>
  <p:slideViewPr>
    <p:cSldViewPr>
      <p:cViewPr varScale="1">
        <p:scale>
          <a:sx n="126" d="100"/>
          <a:sy n="126" d="100"/>
        </p:scale>
        <p:origin x="792" y="12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DFAEA-EFE4-4B50-A391-9E1AB994EB2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l-GR"/>
        </a:p>
      </dgm:t>
    </dgm:pt>
    <dgm:pt modelId="{5FDC1BCE-B6D4-4271-9BA9-642716C87BD7}">
      <dgm:prSet phldrT="[Κείμενο]"/>
      <dgm:spPr>
        <a:solidFill>
          <a:srgbClr val="507C89"/>
        </a:solidFill>
      </dgm:spPr>
      <dgm:t>
        <a:bodyPr/>
        <a:lstStyle/>
        <a:p>
          <a:r>
            <a:rPr lang="el-GR" b="1" dirty="0"/>
            <a:t>Ανώτατο Όργανο διοίκησης </a:t>
          </a:r>
          <a:r>
            <a:rPr lang="el-GR" dirty="0"/>
            <a:t>: Επικεφαλής του φορέα</a:t>
          </a:r>
        </a:p>
      </dgm:t>
    </dgm:pt>
    <dgm:pt modelId="{8405C48C-04E0-401E-8999-EAF8ADA98453}" type="parTrans" cxnId="{B649E4A5-A1DD-4D44-9C9C-E1309267D16D}">
      <dgm:prSet/>
      <dgm:spPr/>
      <dgm:t>
        <a:bodyPr/>
        <a:lstStyle/>
        <a:p>
          <a:endParaRPr lang="el-GR"/>
        </a:p>
      </dgm:t>
    </dgm:pt>
    <dgm:pt modelId="{679DB7DA-2A7C-46FF-9D90-35D109E41D81}" type="sibTrans" cxnId="{B649E4A5-A1DD-4D44-9C9C-E1309267D16D}">
      <dgm:prSet/>
      <dgm:spPr/>
      <dgm:t>
        <a:bodyPr/>
        <a:lstStyle/>
        <a:p>
          <a:endParaRPr lang="el-GR"/>
        </a:p>
      </dgm:t>
    </dgm:pt>
    <dgm:pt modelId="{F23A68B7-2049-407F-8A5E-1381FB4485F7}">
      <dgm:prSet phldrT="[Κείμενο]"/>
      <dgm:spPr>
        <a:solidFill>
          <a:srgbClr val="8CBABE"/>
        </a:solidFill>
      </dgm:spPr>
      <dgm:t>
        <a:bodyPr/>
        <a:lstStyle/>
        <a:p>
          <a:r>
            <a:rPr lang="el-GR" b="1" dirty="0"/>
            <a:t>Διοίκηση</a:t>
          </a:r>
          <a:r>
            <a:rPr lang="el-GR" dirty="0"/>
            <a:t>: </a:t>
          </a:r>
        </a:p>
        <a:p>
          <a:r>
            <a:rPr lang="el-GR" dirty="0"/>
            <a:t>Ανώτατα στελέχη του φορέα </a:t>
          </a:r>
        </a:p>
      </dgm:t>
    </dgm:pt>
    <dgm:pt modelId="{F5FD1918-FBA3-4697-BA85-A1190FFB9C84}" type="parTrans" cxnId="{F63D87FA-CB18-40F8-BA8B-A2CC68744A64}">
      <dgm:prSet/>
      <dgm:spPr/>
      <dgm:t>
        <a:bodyPr/>
        <a:lstStyle/>
        <a:p>
          <a:endParaRPr lang="el-GR"/>
        </a:p>
      </dgm:t>
    </dgm:pt>
    <dgm:pt modelId="{11E3BEE2-A842-44A4-B2E3-1D898CC4B0C1}" type="sibTrans" cxnId="{F63D87FA-CB18-40F8-BA8B-A2CC68744A64}">
      <dgm:prSet/>
      <dgm:spPr/>
      <dgm:t>
        <a:bodyPr/>
        <a:lstStyle/>
        <a:p>
          <a:endParaRPr lang="el-GR"/>
        </a:p>
      </dgm:t>
    </dgm:pt>
    <dgm:pt modelId="{9BE0B446-94B4-4CE6-A1DF-1B11300B00CE}">
      <dgm:prSet phldrT="[Κείμενο]" custT="1"/>
      <dgm:spPr>
        <a:solidFill>
          <a:srgbClr val="9CCCD2"/>
        </a:solidFill>
      </dgm:spPr>
      <dgm:t>
        <a:bodyPr/>
        <a:lstStyle/>
        <a:p>
          <a:pPr algn="ctr"/>
          <a:r>
            <a:rPr lang="el-GR" sz="1400" b="1" u="sng" dirty="0"/>
            <a:t>Πρώτη γραμμή ρόλων</a:t>
          </a:r>
        </a:p>
        <a:p>
          <a:pPr algn="l"/>
          <a:r>
            <a:rPr lang="el-GR" sz="1400" b="1" u="none" dirty="0"/>
            <a:t>Οργανικές μονάδες και υπάλληλοι του φορέα που ασκούν τις επιχειρησιακές λειτουργίες </a:t>
          </a:r>
        </a:p>
        <a:p>
          <a:pPr algn="ctr"/>
          <a:endParaRPr lang="el-GR" sz="1600" dirty="0"/>
        </a:p>
      </dgm:t>
    </dgm:pt>
    <dgm:pt modelId="{7360DEC9-A4B2-4EAE-8795-8D16AA479317}" type="parTrans" cxnId="{2F0050D0-794E-4211-88CC-AE79B50E8BF1}">
      <dgm:prSet/>
      <dgm:spPr/>
      <dgm:t>
        <a:bodyPr/>
        <a:lstStyle/>
        <a:p>
          <a:endParaRPr lang="el-GR"/>
        </a:p>
      </dgm:t>
    </dgm:pt>
    <dgm:pt modelId="{BA737122-CF59-49A4-949C-9F4EC0077B9E}" type="sibTrans" cxnId="{2F0050D0-794E-4211-88CC-AE79B50E8BF1}">
      <dgm:prSet/>
      <dgm:spPr/>
      <dgm:t>
        <a:bodyPr/>
        <a:lstStyle/>
        <a:p>
          <a:endParaRPr lang="el-GR"/>
        </a:p>
      </dgm:t>
    </dgm:pt>
    <dgm:pt modelId="{97BABD22-8B10-48DE-B267-61AACF6D0B91}">
      <dgm:prSet phldrT="[Κείμενο]" custT="1"/>
      <dgm:spPr>
        <a:solidFill>
          <a:srgbClr val="9CCCD2"/>
        </a:solidFill>
      </dgm:spPr>
      <dgm:t>
        <a:bodyPr/>
        <a:lstStyle/>
        <a:p>
          <a:pPr algn="ctr">
            <a:buNone/>
          </a:pPr>
          <a:endParaRPr lang="el-GR" sz="1400" b="1" u="sng" dirty="0"/>
        </a:p>
        <a:p>
          <a:pPr algn="ctr">
            <a:buNone/>
          </a:pPr>
          <a:r>
            <a:rPr lang="el-GR" sz="1400" b="1" u="sng" dirty="0"/>
            <a:t>Δεύτερη γραμμή ρόλων</a:t>
          </a:r>
        </a:p>
        <a:p>
          <a:pPr algn="l">
            <a:buNone/>
          </a:pPr>
          <a:r>
            <a:rPr lang="el-GR" sz="1400" b="1" dirty="0"/>
            <a:t>Οργανικές μονάδες και μονοπρόσωπα ή συλλογικά όργανα  με αρμοδιότητα</a:t>
          </a:r>
          <a:r>
            <a:rPr lang="en-US" sz="1400" b="1" dirty="0"/>
            <a:t>:</a:t>
          </a:r>
          <a:r>
            <a:rPr lang="el-GR" sz="1400" b="1" dirty="0"/>
            <a:t> </a:t>
          </a:r>
        </a:p>
        <a:p>
          <a:pPr algn="l">
            <a:buFont typeface="Arial" panose="020B0604020202020204" pitchFamily="34" charset="0"/>
            <a:buChar char="•"/>
          </a:pPr>
          <a:r>
            <a:rPr lang="el-GR" sz="1400" b="1" dirty="0"/>
            <a:t>Τήρηση νομιμότητας</a:t>
          </a:r>
        </a:p>
        <a:p>
          <a:pPr algn="l">
            <a:buFont typeface="Arial" panose="020B0604020202020204" pitchFamily="34" charset="0"/>
            <a:buChar char="•"/>
          </a:pPr>
          <a:r>
            <a:rPr lang="el-GR" sz="1400" b="1" dirty="0"/>
            <a:t>Διαχείριση κινδύνων</a:t>
          </a:r>
        </a:p>
        <a:p>
          <a:pPr algn="l">
            <a:buFont typeface="Arial" panose="020B0604020202020204" pitchFamily="34" charset="0"/>
            <a:buChar char="•"/>
          </a:pPr>
          <a:r>
            <a:rPr lang="el-GR" sz="1400" b="1" dirty="0"/>
            <a:t>Παρακολούθηση και αξιολόγηση δικλίδων ελέγχου</a:t>
          </a:r>
        </a:p>
        <a:p>
          <a:pPr algn="l">
            <a:buFont typeface="Arial" panose="020B0604020202020204" pitchFamily="34" charset="0"/>
            <a:buChar char="•"/>
          </a:pPr>
          <a:r>
            <a:rPr lang="el-GR" sz="1400" b="1" dirty="0"/>
            <a:t>Εποπτεία πρώτης γραμμής</a:t>
          </a:r>
        </a:p>
        <a:p>
          <a:pPr algn="ctr">
            <a:buNone/>
          </a:pPr>
          <a:endParaRPr lang="el-GR" sz="1100" u="sng" dirty="0"/>
        </a:p>
      </dgm:t>
    </dgm:pt>
    <dgm:pt modelId="{BF7A0386-79F9-41DA-B3C6-A563B65AB9E8}" type="parTrans" cxnId="{3D502387-FF21-4D4F-8F9E-A810FF000562}">
      <dgm:prSet/>
      <dgm:spPr/>
      <dgm:t>
        <a:bodyPr/>
        <a:lstStyle/>
        <a:p>
          <a:endParaRPr lang="el-GR"/>
        </a:p>
      </dgm:t>
    </dgm:pt>
    <dgm:pt modelId="{9739E42D-60BA-4C28-81AC-26CA82F2D6FE}" type="sibTrans" cxnId="{3D502387-FF21-4D4F-8F9E-A810FF000562}">
      <dgm:prSet/>
      <dgm:spPr/>
      <dgm:t>
        <a:bodyPr/>
        <a:lstStyle/>
        <a:p>
          <a:endParaRPr lang="el-GR"/>
        </a:p>
      </dgm:t>
    </dgm:pt>
    <dgm:pt modelId="{7551F0E7-3965-4959-8103-7CF9111B85DA}">
      <dgm:prSet phldrT="[Κείμενο]"/>
      <dgm:spPr>
        <a:solidFill>
          <a:srgbClr val="8CBABE"/>
        </a:solidFill>
      </dgm:spPr>
      <dgm:t>
        <a:bodyPr/>
        <a:lstStyle/>
        <a:p>
          <a:r>
            <a:rPr lang="el-GR" b="1" dirty="0"/>
            <a:t>Εσωτερικός Έλεγχος:</a:t>
          </a:r>
        </a:p>
        <a:p>
          <a:r>
            <a:rPr lang="el-GR" b="0" dirty="0"/>
            <a:t>Ανεξάρτητη διασφάλιση</a:t>
          </a:r>
        </a:p>
      </dgm:t>
    </dgm:pt>
    <dgm:pt modelId="{0445A367-530A-4145-A4F3-17D822AEF501}" type="parTrans" cxnId="{ECD78FB9-FB99-4E55-B793-1CC249DB5E77}">
      <dgm:prSet/>
      <dgm:spPr/>
      <dgm:t>
        <a:bodyPr/>
        <a:lstStyle/>
        <a:p>
          <a:endParaRPr lang="el-GR"/>
        </a:p>
      </dgm:t>
    </dgm:pt>
    <dgm:pt modelId="{D2834688-F50B-463E-B1CE-C47AA0500848}" type="sibTrans" cxnId="{ECD78FB9-FB99-4E55-B793-1CC249DB5E77}">
      <dgm:prSet/>
      <dgm:spPr/>
      <dgm:t>
        <a:bodyPr/>
        <a:lstStyle/>
        <a:p>
          <a:endParaRPr lang="el-GR"/>
        </a:p>
      </dgm:t>
    </dgm:pt>
    <dgm:pt modelId="{67CBABFC-069A-44D6-879E-62366E83A9A8}">
      <dgm:prSet phldrT="[Κείμενο]" custT="1"/>
      <dgm:spPr>
        <a:solidFill>
          <a:srgbClr val="9CCCD2"/>
        </a:solidFill>
      </dgm:spPr>
      <dgm:t>
        <a:bodyPr/>
        <a:lstStyle/>
        <a:p>
          <a:r>
            <a:rPr lang="el-GR" sz="1400" b="1" u="sng" dirty="0"/>
            <a:t>Τρίτη γραμμή ρόλων</a:t>
          </a:r>
        </a:p>
        <a:p>
          <a:r>
            <a:rPr lang="el-GR" sz="1400" b="0" u="none" dirty="0"/>
            <a:t>παροχή ανεξάρτητης και αντικειμενικής διασφάλισης και συμβουλών </a:t>
          </a:r>
          <a:r>
            <a:rPr lang="el-GR" sz="1400" b="1" u="none" dirty="0"/>
            <a:t>στη Διοίκηση </a:t>
          </a:r>
          <a:r>
            <a:rPr lang="el-GR" sz="1400" b="0" u="none" dirty="0"/>
            <a:t>και το </a:t>
          </a:r>
          <a:r>
            <a:rPr lang="el-GR" sz="1400" b="1" u="none" dirty="0"/>
            <a:t>Ανώτατο Όργανο Διοίκησης</a:t>
          </a:r>
        </a:p>
      </dgm:t>
    </dgm:pt>
    <dgm:pt modelId="{92951F85-7A89-47E8-8C96-C7A9E0DBA15D}" type="parTrans" cxnId="{4A84CFCB-23B0-41FA-BC6C-8A843AB36E34}">
      <dgm:prSet/>
      <dgm:spPr/>
      <dgm:t>
        <a:bodyPr/>
        <a:lstStyle/>
        <a:p>
          <a:endParaRPr lang="el-GR"/>
        </a:p>
      </dgm:t>
    </dgm:pt>
    <dgm:pt modelId="{FA2A94B2-7917-4EC1-9638-8DE81C7FD22C}" type="sibTrans" cxnId="{4A84CFCB-23B0-41FA-BC6C-8A843AB36E34}">
      <dgm:prSet/>
      <dgm:spPr/>
      <dgm:t>
        <a:bodyPr/>
        <a:lstStyle/>
        <a:p>
          <a:endParaRPr lang="el-GR"/>
        </a:p>
      </dgm:t>
    </dgm:pt>
    <dgm:pt modelId="{A9A7A708-B799-4089-A6F9-BF4F8A7EA5A0}" type="pres">
      <dgm:prSet presAssocID="{920DFAEA-EFE4-4B50-A391-9E1AB994EB2C}" presName="Name0" presStyleCnt="0">
        <dgm:presLayoutVars>
          <dgm:chPref val="1"/>
          <dgm:dir/>
          <dgm:animOne val="branch"/>
          <dgm:animLvl val="lvl"/>
          <dgm:resizeHandles/>
        </dgm:presLayoutVars>
      </dgm:prSet>
      <dgm:spPr/>
    </dgm:pt>
    <dgm:pt modelId="{E4C3F8E6-A600-4BBA-9356-1FCF69D4D89C}" type="pres">
      <dgm:prSet presAssocID="{5FDC1BCE-B6D4-4271-9BA9-642716C87BD7}" presName="vertOne" presStyleCnt="0"/>
      <dgm:spPr/>
    </dgm:pt>
    <dgm:pt modelId="{05686256-A8CD-4D4D-9F86-D06A50C9894C}" type="pres">
      <dgm:prSet presAssocID="{5FDC1BCE-B6D4-4271-9BA9-642716C87BD7}" presName="txOne" presStyleLbl="node0" presStyleIdx="0" presStyleCnt="1" custScaleX="98204" custScaleY="29478">
        <dgm:presLayoutVars>
          <dgm:chPref val="3"/>
        </dgm:presLayoutVars>
      </dgm:prSet>
      <dgm:spPr/>
    </dgm:pt>
    <dgm:pt modelId="{CE1BC046-5BFC-475F-96D7-9942C0D46AB2}" type="pres">
      <dgm:prSet presAssocID="{5FDC1BCE-B6D4-4271-9BA9-642716C87BD7}" presName="parTransOne" presStyleCnt="0"/>
      <dgm:spPr/>
    </dgm:pt>
    <dgm:pt modelId="{DEA4DEB9-EB9D-47C0-9370-DD088C10EB99}" type="pres">
      <dgm:prSet presAssocID="{5FDC1BCE-B6D4-4271-9BA9-642716C87BD7}" presName="horzOne" presStyleCnt="0"/>
      <dgm:spPr/>
    </dgm:pt>
    <dgm:pt modelId="{F214C04E-AC23-4E1B-BEB6-2D4BE65D9929}" type="pres">
      <dgm:prSet presAssocID="{F23A68B7-2049-407F-8A5E-1381FB4485F7}" presName="vertTwo" presStyleCnt="0"/>
      <dgm:spPr/>
    </dgm:pt>
    <dgm:pt modelId="{7CEECBCE-F93B-4C37-A3DC-3579CCCD90BB}" type="pres">
      <dgm:prSet presAssocID="{F23A68B7-2049-407F-8A5E-1381FB4485F7}" presName="txTwo" presStyleLbl="node2" presStyleIdx="0" presStyleCnt="2" custScaleX="87768" custScaleY="34806" custLinFactY="2863" custLinFactNeighborX="-3059" custLinFactNeighborY="100000">
        <dgm:presLayoutVars>
          <dgm:chPref val="3"/>
        </dgm:presLayoutVars>
      </dgm:prSet>
      <dgm:spPr/>
    </dgm:pt>
    <dgm:pt modelId="{6017B9B0-C1AC-491A-A6B9-946D1C307D72}" type="pres">
      <dgm:prSet presAssocID="{F23A68B7-2049-407F-8A5E-1381FB4485F7}" presName="parTransTwo" presStyleCnt="0"/>
      <dgm:spPr/>
    </dgm:pt>
    <dgm:pt modelId="{E7E6FA7C-9CF4-412F-B2F4-4C9A38913AE3}" type="pres">
      <dgm:prSet presAssocID="{F23A68B7-2049-407F-8A5E-1381FB4485F7}" presName="horzTwo" presStyleCnt="0"/>
      <dgm:spPr/>
    </dgm:pt>
    <dgm:pt modelId="{5530E44D-1165-4FA9-ACC0-97D75DA13707}" type="pres">
      <dgm:prSet presAssocID="{9BE0B446-94B4-4CE6-A1DF-1B11300B00CE}" presName="vertThree" presStyleCnt="0"/>
      <dgm:spPr/>
    </dgm:pt>
    <dgm:pt modelId="{3389378B-55BF-4F03-96B2-070172CFCE6E}" type="pres">
      <dgm:prSet presAssocID="{9BE0B446-94B4-4CE6-A1DF-1B11300B00CE}" presName="txThree" presStyleLbl="node3" presStyleIdx="0" presStyleCnt="3" custScaleX="57932" custScaleY="81411" custLinFactNeighborX="5694" custLinFactNeighborY="21080">
        <dgm:presLayoutVars>
          <dgm:chPref val="3"/>
        </dgm:presLayoutVars>
      </dgm:prSet>
      <dgm:spPr/>
    </dgm:pt>
    <dgm:pt modelId="{2EF6F0B3-0D54-4648-B22A-80C67598128A}" type="pres">
      <dgm:prSet presAssocID="{9BE0B446-94B4-4CE6-A1DF-1B11300B00CE}" presName="horzThree" presStyleCnt="0"/>
      <dgm:spPr/>
    </dgm:pt>
    <dgm:pt modelId="{B446D100-5DAF-49F2-8606-799CD786889B}" type="pres">
      <dgm:prSet presAssocID="{BA737122-CF59-49A4-949C-9F4EC0077B9E}" presName="sibSpaceThree" presStyleCnt="0"/>
      <dgm:spPr/>
    </dgm:pt>
    <dgm:pt modelId="{7E49F968-4515-431D-8028-36D1CB44A6DE}" type="pres">
      <dgm:prSet presAssocID="{97BABD22-8B10-48DE-B267-61AACF6D0B91}" presName="vertThree" presStyleCnt="0"/>
      <dgm:spPr/>
    </dgm:pt>
    <dgm:pt modelId="{07C6E6C2-799E-4D42-A017-79433661FF9A}" type="pres">
      <dgm:prSet presAssocID="{97BABD22-8B10-48DE-B267-61AACF6D0B91}" presName="txThree" presStyleLbl="node3" presStyleIdx="1" presStyleCnt="3" custScaleX="80819" custScaleY="83076" custLinFactNeighborX="5015" custLinFactNeighborY="21022">
        <dgm:presLayoutVars>
          <dgm:chPref val="3"/>
        </dgm:presLayoutVars>
      </dgm:prSet>
      <dgm:spPr/>
    </dgm:pt>
    <dgm:pt modelId="{7FB52C6C-BF7E-422C-92A7-646897AC6B56}" type="pres">
      <dgm:prSet presAssocID="{97BABD22-8B10-48DE-B267-61AACF6D0B91}" presName="horzThree" presStyleCnt="0"/>
      <dgm:spPr/>
    </dgm:pt>
    <dgm:pt modelId="{58AB3DC9-2220-40F3-83A0-8E8EE2BDEFF5}" type="pres">
      <dgm:prSet presAssocID="{11E3BEE2-A842-44A4-B2E3-1D898CC4B0C1}" presName="sibSpaceTwo" presStyleCnt="0"/>
      <dgm:spPr/>
    </dgm:pt>
    <dgm:pt modelId="{0D2454E3-643D-42B0-B2D7-D3971932BC26}" type="pres">
      <dgm:prSet presAssocID="{7551F0E7-3965-4959-8103-7CF9111B85DA}" presName="vertTwo" presStyleCnt="0"/>
      <dgm:spPr/>
    </dgm:pt>
    <dgm:pt modelId="{698EC9E0-24C0-4016-8843-BDDCE6E8CF73}" type="pres">
      <dgm:prSet presAssocID="{7551F0E7-3965-4959-8103-7CF9111B85DA}" presName="txTwo" presStyleLbl="node2" presStyleIdx="1" presStyleCnt="2" custScaleX="67450" custScaleY="53855" custLinFactNeighborX="3107" custLinFactNeighborY="81364">
        <dgm:presLayoutVars>
          <dgm:chPref val="3"/>
        </dgm:presLayoutVars>
      </dgm:prSet>
      <dgm:spPr/>
    </dgm:pt>
    <dgm:pt modelId="{07033ABB-F8B2-412F-8205-871B990F283D}" type="pres">
      <dgm:prSet presAssocID="{7551F0E7-3965-4959-8103-7CF9111B85DA}" presName="parTransTwo" presStyleCnt="0"/>
      <dgm:spPr/>
    </dgm:pt>
    <dgm:pt modelId="{4042A28D-1EC2-47A3-ADC0-DC32DEC1262C}" type="pres">
      <dgm:prSet presAssocID="{7551F0E7-3965-4959-8103-7CF9111B85DA}" presName="horzTwo" presStyleCnt="0"/>
      <dgm:spPr/>
    </dgm:pt>
    <dgm:pt modelId="{2F874055-013A-43AB-A2AB-EEB34FCD9AF4}" type="pres">
      <dgm:prSet presAssocID="{67CBABFC-069A-44D6-879E-62366E83A9A8}" presName="vertThree" presStyleCnt="0"/>
      <dgm:spPr/>
    </dgm:pt>
    <dgm:pt modelId="{84B47851-8602-4762-ACFD-9B255E85513E}" type="pres">
      <dgm:prSet presAssocID="{67CBABFC-069A-44D6-879E-62366E83A9A8}" presName="txThree" presStyleLbl="node3" presStyleIdx="2" presStyleCnt="3" custScaleX="74233" custScaleY="68818" custLinFactNeighborX="204" custLinFactNeighborY="4187">
        <dgm:presLayoutVars>
          <dgm:chPref val="3"/>
        </dgm:presLayoutVars>
      </dgm:prSet>
      <dgm:spPr/>
    </dgm:pt>
    <dgm:pt modelId="{DF1B73F5-8FBF-4D9F-AD6D-DB73044AFC93}" type="pres">
      <dgm:prSet presAssocID="{67CBABFC-069A-44D6-879E-62366E83A9A8}" presName="horzThree" presStyleCnt="0"/>
      <dgm:spPr/>
    </dgm:pt>
  </dgm:ptLst>
  <dgm:cxnLst>
    <dgm:cxn modelId="{74B2C119-9629-45E9-B7FF-F41D0E4FF1DB}" type="presOf" srcId="{F23A68B7-2049-407F-8A5E-1381FB4485F7}" destId="{7CEECBCE-F93B-4C37-A3DC-3579CCCD90BB}" srcOrd="0" destOrd="0" presId="urn:microsoft.com/office/officeart/2005/8/layout/hierarchy4"/>
    <dgm:cxn modelId="{A6901226-2024-45D2-809F-25FBB345C434}" type="presOf" srcId="{5FDC1BCE-B6D4-4271-9BA9-642716C87BD7}" destId="{05686256-A8CD-4D4D-9F86-D06A50C9894C}" srcOrd="0" destOrd="0" presId="urn:microsoft.com/office/officeart/2005/8/layout/hierarchy4"/>
    <dgm:cxn modelId="{977F2A5F-46BD-4664-A104-33F55DF88002}" type="presOf" srcId="{97BABD22-8B10-48DE-B267-61AACF6D0B91}" destId="{07C6E6C2-799E-4D42-A017-79433661FF9A}" srcOrd="0" destOrd="0" presId="urn:microsoft.com/office/officeart/2005/8/layout/hierarchy4"/>
    <dgm:cxn modelId="{37A04A57-810C-42C9-86F2-B98D992E9135}" type="presOf" srcId="{7551F0E7-3965-4959-8103-7CF9111B85DA}" destId="{698EC9E0-24C0-4016-8843-BDDCE6E8CF73}" srcOrd="0" destOrd="0" presId="urn:microsoft.com/office/officeart/2005/8/layout/hierarchy4"/>
    <dgm:cxn modelId="{3D502387-FF21-4D4F-8F9E-A810FF000562}" srcId="{F23A68B7-2049-407F-8A5E-1381FB4485F7}" destId="{97BABD22-8B10-48DE-B267-61AACF6D0B91}" srcOrd="1" destOrd="0" parTransId="{BF7A0386-79F9-41DA-B3C6-A563B65AB9E8}" sibTransId="{9739E42D-60BA-4C28-81AC-26CA82F2D6FE}"/>
    <dgm:cxn modelId="{218FD690-5131-4F5D-9E64-75820DA8B4D9}" type="presOf" srcId="{9BE0B446-94B4-4CE6-A1DF-1B11300B00CE}" destId="{3389378B-55BF-4F03-96B2-070172CFCE6E}" srcOrd="0" destOrd="0" presId="urn:microsoft.com/office/officeart/2005/8/layout/hierarchy4"/>
    <dgm:cxn modelId="{B649E4A5-A1DD-4D44-9C9C-E1309267D16D}" srcId="{920DFAEA-EFE4-4B50-A391-9E1AB994EB2C}" destId="{5FDC1BCE-B6D4-4271-9BA9-642716C87BD7}" srcOrd="0" destOrd="0" parTransId="{8405C48C-04E0-401E-8999-EAF8ADA98453}" sibTransId="{679DB7DA-2A7C-46FF-9D90-35D109E41D81}"/>
    <dgm:cxn modelId="{ECD78FB9-FB99-4E55-B793-1CC249DB5E77}" srcId="{5FDC1BCE-B6D4-4271-9BA9-642716C87BD7}" destId="{7551F0E7-3965-4959-8103-7CF9111B85DA}" srcOrd="1" destOrd="0" parTransId="{0445A367-530A-4145-A4F3-17D822AEF501}" sibTransId="{D2834688-F50B-463E-B1CE-C47AA0500848}"/>
    <dgm:cxn modelId="{A862F9C9-FDBD-4D08-9CA9-61623E2E9FF9}" type="presOf" srcId="{67CBABFC-069A-44D6-879E-62366E83A9A8}" destId="{84B47851-8602-4762-ACFD-9B255E85513E}" srcOrd="0" destOrd="0" presId="urn:microsoft.com/office/officeart/2005/8/layout/hierarchy4"/>
    <dgm:cxn modelId="{4A84CFCB-23B0-41FA-BC6C-8A843AB36E34}" srcId="{7551F0E7-3965-4959-8103-7CF9111B85DA}" destId="{67CBABFC-069A-44D6-879E-62366E83A9A8}" srcOrd="0" destOrd="0" parTransId="{92951F85-7A89-47E8-8C96-C7A9E0DBA15D}" sibTransId="{FA2A94B2-7917-4EC1-9638-8DE81C7FD22C}"/>
    <dgm:cxn modelId="{2F0050D0-794E-4211-88CC-AE79B50E8BF1}" srcId="{F23A68B7-2049-407F-8A5E-1381FB4485F7}" destId="{9BE0B446-94B4-4CE6-A1DF-1B11300B00CE}" srcOrd="0" destOrd="0" parTransId="{7360DEC9-A4B2-4EAE-8795-8D16AA479317}" sibTransId="{BA737122-CF59-49A4-949C-9F4EC0077B9E}"/>
    <dgm:cxn modelId="{F63D87FA-CB18-40F8-BA8B-A2CC68744A64}" srcId="{5FDC1BCE-B6D4-4271-9BA9-642716C87BD7}" destId="{F23A68B7-2049-407F-8A5E-1381FB4485F7}" srcOrd="0" destOrd="0" parTransId="{F5FD1918-FBA3-4697-BA85-A1190FFB9C84}" sibTransId="{11E3BEE2-A842-44A4-B2E3-1D898CC4B0C1}"/>
    <dgm:cxn modelId="{CE78C4FC-D7C3-4D28-8E3A-379F247DE8F7}" type="presOf" srcId="{920DFAEA-EFE4-4B50-A391-9E1AB994EB2C}" destId="{A9A7A708-B799-4089-A6F9-BF4F8A7EA5A0}" srcOrd="0" destOrd="0" presId="urn:microsoft.com/office/officeart/2005/8/layout/hierarchy4"/>
    <dgm:cxn modelId="{8BF3AAB2-50D3-4825-BC46-7D9657427BC4}" type="presParOf" srcId="{A9A7A708-B799-4089-A6F9-BF4F8A7EA5A0}" destId="{E4C3F8E6-A600-4BBA-9356-1FCF69D4D89C}" srcOrd="0" destOrd="0" presId="urn:microsoft.com/office/officeart/2005/8/layout/hierarchy4"/>
    <dgm:cxn modelId="{FC238504-3E48-47B3-BD86-FBE61D25919F}" type="presParOf" srcId="{E4C3F8E6-A600-4BBA-9356-1FCF69D4D89C}" destId="{05686256-A8CD-4D4D-9F86-D06A50C9894C}" srcOrd="0" destOrd="0" presId="urn:microsoft.com/office/officeart/2005/8/layout/hierarchy4"/>
    <dgm:cxn modelId="{87FE677D-E870-4BAA-936F-BED3175CF708}" type="presParOf" srcId="{E4C3F8E6-A600-4BBA-9356-1FCF69D4D89C}" destId="{CE1BC046-5BFC-475F-96D7-9942C0D46AB2}" srcOrd="1" destOrd="0" presId="urn:microsoft.com/office/officeart/2005/8/layout/hierarchy4"/>
    <dgm:cxn modelId="{06F15EBF-2919-4468-AD44-2008D5AF3FDA}" type="presParOf" srcId="{E4C3F8E6-A600-4BBA-9356-1FCF69D4D89C}" destId="{DEA4DEB9-EB9D-47C0-9370-DD088C10EB99}" srcOrd="2" destOrd="0" presId="urn:microsoft.com/office/officeart/2005/8/layout/hierarchy4"/>
    <dgm:cxn modelId="{A211646A-6286-4F28-BCE6-79C0DB53C256}" type="presParOf" srcId="{DEA4DEB9-EB9D-47C0-9370-DD088C10EB99}" destId="{F214C04E-AC23-4E1B-BEB6-2D4BE65D9929}" srcOrd="0" destOrd="0" presId="urn:microsoft.com/office/officeart/2005/8/layout/hierarchy4"/>
    <dgm:cxn modelId="{08B552CF-1F6B-4D0A-80F8-3084A61CE119}" type="presParOf" srcId="{F214C04E-AC23-4E1B-BEB6-2D4BE65D9929}" destId="{7CEECBCE-F93B-4C37-A3DC-3579CCCD90BB}" srcOrd="0" destOrd="0" presId="urn:microsoft.com/office/officeart/2005/8/layout/hierarchy4"/>
    <dgm:cxn modelId="{02D699F2-D2A1-4FA9-A17B-7D263CFB66CA}" type="presParOf" srcId="{F214C04E-AC23-4E1B-BEB6-2D4BE65D9929}" destId="{6017B9B0-C1AC-491A-A6B9-946D1C307D72}" srcOrd="1" destOrd="0" presId="urn:microsoft.com/office/officeart/2005/8/layout/hierarchy4"/>
    <dgm:cxn modelId="{2BD8306F-7968-4F24-94FC-FE26D4E480F3}" type="presParOf" srcId="{F214C04E-AC23-4E1B-BEB6-2D4BE65D9929}" destId="{E7E6FA7C-9CF4-412F-B2F4-4C9A38913AE3}" srcOrd="2" destOrd="0" presId="urn:microsoft.com/office/officeart/2005/8/layout/hierarchy4"/>
    <dgm:cxn modelId="{34E59369-F969-4D21-9833-70783610BC0D}" type="presParOf" srcId="{E7E6FA7C-9CF4-412F-B2F4-4C9A38913AE3}" destId="{5530E44D-1165-4FA9-ACC0-97D75DA13707}" srcOrd="0" destOrd="0" presId="urn:microsoft.com/office/officeart/2005/8/layout/hierarchy4"/>
    <dgm:cxn modelId="{771D08DC-8488-4E1E-9FA2-9448224C7FAB}" type="presParOf" srcId="{5530E44D-1165-4FA9-ACC0-97D75DA13707}" destId="{3389378B-55BF-4F03-96B2-070172CFCE6E}" srcOrd="0" destOrd="0" presId="urn:microsoft.com/office/officeart/2005/8/layout/hierarchy4"/>
    <dgm:cxn modelId="{1A747F1C-0422-4360-8619-7C5E7BD4937D}" type="presParOf" srcId="{5530E44D-1165-4FA9-ACC0-97D75DA13707}" destId="{2EF6F0B3-0D54-4648-B22A-80C67598128A}" srcOrd="1" destOrd="0" presId="urn:microsoft.com/office/officeart/2005/8/layout/hierarchy4"/>
    <dgm:cxn modelId="{6C028A33-EAE5-4714-9DA0-ACA3E396FA48}" type="presParOf" srcId="{E7E6FA7C-9CF4-412F-B2F4-4C9A38913AE3}" destId="{B446D100-5DAF-49F2-8606-799CD786889B}" srcOrd="1" destOrd="0" presId="urn:microsoft.com/office/officeart/2005/8/layout/hierarchy4"/>
    <dgm:cxn modelId="{70078E73-5167-45F1-A8F2-DF7FD736C760}" type="presParOf" srcId="{E7E6FA7C-9CF4-412F-B2F4-4C9A38913AE3}" destId="{7E49F968-4515-431D-8028-36D1CB44A6DE}" srcOrd="2" destOrd="0" presId="urn:microsoft.com/office/officeart/2005/8/layout/hierarchy4"/>
    <dgm:cxn modelId="{9A0870F3-A595-4AFF-B158-A8E9A9F98B08}" type="presParOf" srcId="{7E49F968-4515-431D-8028-36D1CB44A6DE}" destId="{07C6E6C2-799E-4D42-A017-79433661FF9A}" srcOrd="0" destOrd="0" presId="urn:microsoft.com/office/officeart/2005/8/layout/hierarchy4"/>
    <dgm:cxn modelId="{406C3565-81DB-44A7-AC8D-FBC527972A0F}" type="presParOf" srcId="{7E49F968-4515-431D-8028-36D1CB44A6DE}" destId="{7FB52C6C-BF7E-422C-92A7-646897AC6B56}" srcOrd="1" destOrd="0" presId="urn:microsoft.com/office/officeart/2005/8/layout/hierarchy4"/>
    <dgm:cxn modelId="{F3F114A9-CD17-478D-97F4-9C08F818E539}" type="presParOf" srcId="{DEA4DEB9-EB9D-47C0-9370-DD088C10EB99}" destId="{58AB3DC9-2220-40F3-83A0-8E8EE2BDEFF5}" srcOrd="1" destOrd="0" presId="urn:microsoft.com/office/officeart/2005/8/layout/hierarchy4"/>
    <dgm:cxn modelId="{28CDB0AD-342A-4022-A6A4-4B23AFD6273B}" type="presParOf" srcId="{DEA4DEB9-EB9D-47C0-9370-DD088C10EB99}" destId="{0D2454E3-643D-42B0-B2D7-D3971932BC26}" srcOrd="2" destOrd="0" presId="urn:microsoft.com/office/officeart/2005/8/layout/hierarchy4"/>
    <dgm:cxn modelId="{31AEB287-5DE3-45C1-BF1E-15FA944A94DC}" type="presParOf" srcId="{0D2454E3-643D-42B0-B2D7-D3971932BC26}" destId="{698EC9E0-24C0-4016-8843-BDDCE6E8CF73}" srcOrd="0" destOrd="0" presId="urn:microsoft.com/office/officeart/2005/8/layout/hierarchy4"/>
    <dgm:cxn modelId="{ABDCF7E6-0690-436E-B3D4-23B3BEF0DF15}" type="presParOf" srcId="{0D2454E3-643D-42B0-B2D7-D3971932BC26}" destId="{07033ABB-F8B2-412F-8205-871B990F283D}" srcOrd="1" destOrd="0" presId="urn:microsoft.com/office/officeart/2005/8/layout/hierarchy4"/>
    <dgm:cxn modelId="{A0FF9290-F2B1-4E22-9227-8CA074BB7473}" type="presParOf" srcId="{0D2454E3-643D-42B0-B2D7-D3971932BC26}" destId="{4042A28D-1EC2-47A3-ADC0-DC32DEC1262C}" srcOrd="2" destOrd="0" presId="urn:microsoft.com/office/officeart/2005/8/layout/hierarchy4"/>
    <dgm:cxn modelId="{FD871148-2E55-4840-A852-AF82EAFB6898}" type="presParOf" srcId="{4042A28D-1EC2-47A3-ADC0-DC32DEC1262C}" destId="{2F874055-013A-43AB-A2AB-EEB34FCD9AF4}" srcOrd="0" destOrd="0" presId="urn:microsoft.com/office/officeart/2005/8/layout/hierarchy4"/>
    <dgm:cxn modelId="{2E34FD5A-5205-440D-BF05-97B6A01B742B}" type="presParOf" srcId="{2F874055-013A-43AB-A2AB-EEB34FCD9AF4}" destId="{84B47851-8602-4762-ACFD-9B255E85513E}" srcOrd="0" destOrd="0" presId="urn:microsoft.com/office/officeart/2005/8/layout/hierarchy4"/>
    <dgm:cxn modelId="{80672329-B21C-4F30-8017-F51427DADE96}" type="presParOf" srcId="{2F874055-013A-43AB-A2AB-EEB34FCD9AF4}" destId="{DF1B73F5-8FBF-4D9F-AD6D-DB73044AFC9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86CD8-AE73-42C0-A008-152F8E762353}" type="doc">
      <dgm:prSet loTypeId="urn:microsoft.com/office/officeart/2005/8/layout/default" loCatId="list" qsTypeId="urn:microsoft.com/office/officeart/2005/8/quickstyle/simple2" qsCatId="simple" csTypeId="urn:microsoft.com/office/officeart/2005/8/colors/accent5_3" csCatId="accent5" phldr="1"/>
      <dgm:spPr/>
      <dgm:t>
        <a:bodyPr/>
        <a:lstStyle/>
        <a:p>
          <a:endParaRPr lang="el-GR"/>
        </a:p>
      </dgm:t>
    </dgm:pt>
    <dgm:pt modelId="{5DBE2624-6468-4F85-9598-2316BF4F94A7}">
      <dgm:prSet phldrT="[Κείμενο]"/>
      <dgm:spPr>
        <a:solidFill>
          <a:srgbClr val="507C89"/>
        </a:solidFill>
      </dgm:spPr>
      <dgm:t>
        <a:bodyPr/>
        <a:lstStyle/>
        <a:p>
          <a:r>
            <a:rPr lang="el-GR" dirty="0"/>
            <a:t>Διαφθορά</a:t>
          </a:r>
        </a:p>
      </dgm:t>
    </dgm:pt>
    <dgm:pt modelId="{90D4FD4C-D245-45B2-B1F9-FE94C08BCB91}" type="parTrans" cxnId="{82DEAB01-2027-4151-96BD-C4A2AF2C25D0}">
      <dgm:prSet/>
      <dgm:spPr/>
      <dgm:t>
        <a:bodyPr/>
        <a:lstStyle/>
        <a:p>
          <a:endParaRPr lang="el-GR"/>
        </a:p>
      </dgm:t>
    </dgm:pt>
    <dgm:pt modelId="{175C8F94-33CA-444F-8786-96694DB0C9FA}" type="sibTrans" cxnId="{82DEAB01-2027-4151-96BD-C4A2AF2C25D0}">
      <dgm:prSet/>
      <dgm:spPr/>
      <dgm:t>
        <a:bodyPr/>
        <a:lstStyle/>
        <a:p>
          <a:endParaRPr lang="el-GR"/>
        </a:p>
      </dgm:t>
    </dgm:pt>
    <dgm:pt modelId="{F9DBF98A-67E3-4610-9C7A-B197C0981936}">
      <dgm:prSet phldrT="[Κείμενο]"/>
      <dgm:spPr>
        <a:solidFill>
          <a:srgbClr val="507C89"/>
        </a:solidFill>
      </dgm:spPr>
      <dgm:t>
        <a:bodyPr/>
        <a:lstStyle/>
        <a:p>
          <a:r>
            <a:rPr lang="el-GR" dirty="0"/>
            <a:t>Παρενόχληση</a:t>
          </a:r>
        </a:p>
      </dgm:t>
    </dgm:pt>
    <dgm:pt modelId="{040A9252-6F61-44F0-A86A-065B181AE7BA}" type="parTrans" cxnId="{5F184937-A004-4C10-BA5C-C29ADD40B5BA}">
      <dgm:prSet/>
      <dgm:spPr/>
      <dgm:t>
        <a:bodyPr/>
        <a:lstStyle/>
        <a:p>
          <a:endParaRPr lang="el-GR"/>
        </a:p>
      </dgm:t>
    </dgm:pt>
    <dgm:pt modelId="{5E28F92A-80B1-40B0-8AE6-76230646D881}" type="sibTrans" cxnId="{5F184937-A004-4C10-BA5C-C29ADD40B5BA}">
      <dgm:prSet/>
      <dgm:spPr/>
      <dgm:t>
        <a:bodyPr/>
        <a:lstStyle/>
        <a:p>
          <a:endParaRPr lang="el-GR"/>
        </a:p>
      </dgm:t>
    </dgm:pt>
    <dgm:pt modelId="{B882C4FB-1225-4F16-ABEF-D8E6971FF23B}">
      <dgm:prSet phldrT="[Κείμενο]"/>
      <dgm:spPr>
        <a:solidFill>
          <a:srgbClr val="507C89"/>
        </a:solidFill>
      </dgm:spPr>
      <dgm:t>
        <a:bodyPr/>
        <a:lstStyle/>
        <a:p>
          <a:r>
            <a:rPr lang="el-GR" dirty="0"/>
            <a:t>Διακρίσεις</a:t>
          </a:r>
        </a:p>
      </dgm:t>
    </dgm:pt>
    <dgm:pt modelId="{43F6A323-29B9-4656-A285-C720156AB3B1}" type="parTrans" cxnId="{F77CD125-A141-4DC8-9882-9B6666DC36A6}">
      <dgm:prSet/>
      <dgm:spPr/>
      <dgm:t>
        <a:bodyPr/>
        <a:lstStyle/>
        <a:p>
          <a:endParaRPr lang="el-GR"/>
        </a:p>
      </dgm:t>
    </dgm:pt>
    <dgm:pt modelId="{285437B4-D2A4-4D20-8883-51FB2829974B}" type="sibTrans" cxnId="{F77CD125-A141-4DC8-9882-9B6666DC36A6}">
      <dgm:prSet/>
      <dgm:spPr/>
      <dgm:t>
        <a:bodyPr/>
        <a:lstStyle/>
        <a:p>
          <a:endParaRPr lang="el-GR"/>
        </a:p>
      </dgm:t>
    </dgm:pt>
    <dgm:pt modelId="{BBB55D0B-72E9-4547-8305-2F62D0E6C2A8}">
      <dgm:prSet phldrT="[Κείμενο]"/>
      <dgm:spPr>
        <a:solidFill>
          <a:srgbClr val="507C89"/>
        </a:solidFill>
      </dgm:spPr>
      <dgm:t>
        <a:bodyPr/>
        <a:lstStyle/>
        <a:p>
          <a:r>
            <a:rPr lang="el-GR" dirty="0"/>
            <a:t>Ηθικά Διλήμματα</a:t>
          </a:r>
        </a:p>
      </dgm:t>
    </dgm:pt>
    <dgm:pt modelId="{6C356598-3C24-4C95-AD1E-F8C863415D84}" type="parTrans" cxnId="{6F0DAB21-4609-4735-9DBE-7F80016AA6FB}">
      <dgm:prSet/>
      <dgm:spPr/>
      <dgm:t>
        <a:bodyPr/>
        <a:lstStyle/>
        <a:p>
          <a:endParaRPr lang="el-GR"/>
        </a:p>
      </dgm:t>
    </dgm:pt>
    <dgm:pt modelId="{4D34AA42-AAFC-4371-B5C7-790531ABEA85}" type="sibTrans" cxnId="{6F0DAB21-4609-4735-9DBE-7F80016AA6FB}">
      <dgm:prSet/>
      <dgm:spPr/>
      <dgm:t>
        <a:bodyPr/>
        <a:lstStyle/>
        <a:p>
          <a:endParaRPr lang="el-GR"/>
        </a:p>
      </dgm:t>
    </dgm:pt>
    <dgm:pt modelId="{3C2EEF97-0211-4733-95AD-C44845EBBF43}">
      <dgm:prSet phldrT="[Κείμενο]"/>
      <dgm:spPr>
        <a:solidFill>
          <a:srgbClr val="507C89"/>
        </a:solidFill>
      </dgm:spPr>
      <dgm:t>
        <a:bodyPr/>
        <a:lstStyle/>
        <a:p>
          <a:r>
            <a:rPr lang="el-GR" dirty="0"/>
            <a:t>Παρατυπίες</a:t>
          </a:r>
        </a:p>
      </dgm:t>
    </dgm:pt>
    <dgm:pt modelId="{5DE94450-A14F-48FF-BD57-D47457EEF797}" type="parTrans" cxnId="{06A1B1E0-6516-4A3A-9447-4E8E0CFEF9DF}">
      <dgm:prSet/>
      <dgm:spPr/>
      <dgm:t>
        <a:bodyPr/>
        <a:lstStyle/>
        <a:p>
          <a:endParaRPr lang="el-GR"/>
        </a:p>
      </dgm:t>
    </dgm:pt>
    <dgm:pt modelId="{2B91B159-9860-4BEB-87B2-77AED173ED31}" type="sibTrans" cxnId="{06A1B1E0-6516-4A3A-9447-4E8E0CFEF9DF}">
      <dgm:prSet/>
      <dgm:spPr/>
      <dgm:t>
        <a:bodyPr/>
        <a:lstStyle/>
        <a:p>
          <a:endParaRPr lang="el-GR"/>
        </a:p>
      </dgm:t>
    </dgm:pt>
    <dgm:pt modelId="{2821DD29-3266-486C-9C8C-4C5EFEE5A4C8}" type="pres">
      <dgm:prSet presAssocID="{38C86CD8-AE73-42C0-A008-152F8E762353}" presName="diagram" presStyleCnt="0">
        <dgm:presLayoutVars>
          <dgm:dir/>
          <dgm:resizeHandles val="exact"/>
        </dgm:presLayoutVars>
      </dgm:prSet>
      <dgm:spPr/>
    </dgm:pt>
    <dgm:pt modelId="{6CF2D433-351B-4B94-B1CC-3BAA87BA6005}" type="pres">
      <dgm:prSet presAssocID="{5DBE2624-6468-4F85-9598-2316BF4F94A7}" presName="node" presStyleLbl="node1" presStyleIdx="0" presStyleCnt="5">
        <dgm:presLayoutVars>
          <dgm:bulletEnabled val="1"/>
        </dgm:presLayoutVars>
      </dgm:prSet>
      <dgm:spPr/>
    </dgm:pt>
    <dgm:pt modelId="{446FCDCE-4B3E-4708-90B6-132D6ADC6EA7}" type="pres">
      <dgm:prSet presAssocID="{175C8F94-33CA-444F-8786-96694DB0C9FA}" presName="sibTrans" presStyleCnt="0"/>
      <dgm:spPr/>
    </dgm:pt>
    <dgm:pt modelId="{CB6B5BAB-C445-4E5A-9C8A-2229A3E0D1C8}" type="pres">
      <dgm:prSet presAssocID="{F9DBF98A-67E3-4610-9C7A-B197C0981936}" presName="node" presStyleLbl="node1" presStyleIdx="1" presStyleCnt="5">
        <dgm:presLayoutVars>
          <dgm:bulletEnabled val="1"/>
        </dgm:presLayoutVars>
      </dgm:prSet>
      <dgm:spPr/>
    </dgm:pt>
    <dgm:pt modelId="{6396432E-DEC7-4F8C-90D8-B97F1D5EE407}" type="pres">
      <dgm:prSet presAssocID="{5E28F92A-80B1-40B0-8AE6-76230646D881}" presName="sibTrans" presStyleCnt="0"/>
      <dgm:spPr/>
    </dgm:pt>
    <dgm:pt modelId="{A98A2FA1-5D89-46A8-8355-C3F49D4CEAB5}" type="pres">
      <dgm:prSet presAssocID="{B882C4FB-1225-4F16-ABEF-D8E6971FF23B}" presName="node" presStyleLbl="node1" presStyleIdx="2" presStyleCnt="5">
        <dgm:presLayoutVars>
          <dgm:bulletEnabled val="1"/>
        </dgm:presLayoutVars>
      </dgm:prSet>
      <dgm:spPr/>
    </dgm:pt>
    <dgm:pt modelId="{9B335841-4A5F-41CD-9FD8-DA8608C5CF66}" type="pres">
      <dgm:prSet presAssocID="{285437B4-D2A4-4D20-8883-51FB2829974B}" presName="sibTrans" presStyleCnt="0"/>
      <dgm:spPr/>
    </dgm:pt>
    <dgm:pt modelId="{BC2FF86A-1F68-4F15-A202-466A6C897E28}" type="pres">
      <dgm:prSet presAssocID="{BBB55D0B-72E9-4547-8305-2F62D0E6C2A8}" presName="node" presStyleLbl="node1" presStyleIdx="3" presStyleCnt="5">
        <dgm:presLayoutVars>
          <dgm:bulletEnabled val="1"/>
        </dgm:presLayoutVars>
      </dgm:prSet>
      <dgm:spPr/>
    </dgm:pt>
    <dgm:pt modelId="{F7A42583-054C-48A4-B4CD-130B48AA42AE}" type="pres">
      <dgm:prSet presAssocID="{4D34AA42-AAFC-4371-B5C7-790531ABEA85}" presName="sibTrans" presStyleCnt="0"/>
      <dgm:spPr/>
    </dgm:pt>
    <dgm:pt modelId="{36C82639-CB47-456F-B439-6E0ED402BE54}" type="pres">
      <dgm:prSet presAssocID="{3C2EEF97-0211-4733-95AD-C44845EBBF43}" presName="node" presStyleLbl="node1" presStyleIdx="4" presStyleCnt="5">
        <dgm:presLayoutVars>
          <dgm:bulletEnabled val="1"/>
        </dgm:presLayoutVars>
      </dgm:prSet>
      <dgm:spPr/>
    </dgm:pt>
  </dgm:ptLst>
  <dgm:cxnLst>
    <dgm:cxn modelId="{82DEAB01-2027-4151-96BD-C4A2AF2C25D0}" srcId="{38C86CD8-AE73-42C0-A008-152F8E762353}" destId="{5DBE2624-6468-4F85-9598-2316BF4F94A7}" srcOrd="0" destOrd="0" parTransId="{90D4FD4C-D245-45B2-B1F9-FE94C08BCB91}" sibTransId="{175C8F94-33CA-444F-8786-96694DB0C9FA}"/>
    <dgm:cxn modelId="{6F0DAB21-4609-4735-9DBE-7F80016AA6FB}" srcId="{38C86CD8-AE73-42C0-A008-152F8E762353}" destId="{BBB55D0B-72E9-4547-8305-2F62D0E6C2A8}" srcOrd="3" destOrd="0" parTransId="{6C356598-3C24-4C95-AD1E-F8C863415D84}" sibTransId="{4D34AA42-AAFC-4371-B5C7-790531ABEA85}"/>
    <dgm:cxn modelId="{F77CD125-A141-4DC8-9882-9B6666DC36A6}" srcId="{38C86CD8-AE73-42C0-A008-152F8E762353}" destId="{B882C4FB-1225-4F16-ABEF-D8E6971FF23B}" srcOrd="2" destOrd="0" parTransId="{43F6A323-29B9-4656-A285-C720156AB3B1}" sibTransId="{285437B4-D2A4-4D20-8883-51FB2829974B}"/>
    <dgm:cxn modelId="{5F184937-A004-4C10-BA5C-C29ADD40B5BA}" srcId="{38C86CD8-AE73-42C0-A008-152F8E762353}" destId="{F9DBF98A-67E3-4610-9C7A-B197C0981936}" srcOrd="1" destOrd="0" parTransId="{040A9252-6F61-44F0-A86A-065B181AE7BA}" sibTransId="{5E28F92A-80B1-40B0-8AE6-76230646D881}"/>
    <dgm:cxn modelId="{3B15A75B-4CF9-48EE-B070-7DBC3DDCEB54}" type="presOf" srcId="{3C2EEF97-0211-4733-95AD-C44845EBBF43}" destId="{36C82639-CB47-456F-B439-6E0ED402BE54}" srcOrd="0" destOrd="0" presId="urn:microsoft.com/office/officeart/2005/8/layout/default"/>
    <dgm:cxn modelId="{775F506A-0CB0-4164-8544-ED781202E1FE}" type="presOf" srcId="{38C86CD8-AE73-42C0-A008-152F8E762353}" destId="{2821DD29-3266-486C-9C8C-4C5EFEE5A4C8}" srcOrd="0" destOrd="0" presId="urn:microsoft.com/office/officeart/2005/8/layout/default"/>
    <dgm:cxn modelId="{A9E6EF55-4224-433D-8C20-842566E206BF}" type="presOf" srcId="{B882C4FB-1225-4F16-ABEF-D8E6971FF23B}" destId="{A98A2FA1-5D89-46A8-8355-C3F49D4CEAB5}" srcOrd="0" destOrd="0" presId="urn:microsoft.com/office/officeart/2005/8/layout/default"/>
    <dgm:cxn modelId="{C122B5C9-0F0C-4D91-AE6E-528898513117}" type="presOf" srcId="{5DBE2624-6468-4F85-9598-2316BF4F94A7}" destId="{6CF2D433-351B-4B94-B1CC-3BAA87BA6005}" srcOrd="0" destOrd="0" presId="urn:microsoft.com/office/officeart/2005/8/layout/default"/>
    <dgm:cxn modelId="{06A1B1E0-6516-4A3A-9447-4E8E0CFEF9DF}" srcId="{38C86CD8-AE73-42C0-A008-152F8E762353}" destId="{3C2EEF97-0211-4733-95AD-C44845EBBF43}" srcOrd="4" destOrd="0" parTransId="{5DE94450-A14F-48FF-BD57-D47457EEF797}" sibTransId="{2B91B159-9860-4BEB-87B2-77AED173ED31}"/>
    <dgm:cxn modelId="{E85B48E7-51BA-445E-BFBE-6AA3F6DDF12A}" type="presOf" srcId="{BBB55D0B-72E9-4547-8305-2F62D0E6C2A8}" destId="{BC2FF86A-1F68-4F15-A202-466A6C897E28}" srcOrd="0" destOrd="0" presId="urn:microsoft.com/office/officeart/2005/8/layout/default"/>
    <dgm:cxn modelId="{ED22A9FA-0D15-493D-89F8-4AB21FD0C330}" type="presOf" srcId="{F9DBF98A-67E3-4610-9C7A-B197C0981936}" destId="{CB6B5BAB-C445-4E5A-9C8A-2229A3E0D1C8}" srcOrd="0" destOrd="0" presId="urn:microsoft.com/office/officeart/2005/8/layout/default"/>
    <dgm:cxn modelId="{90DBED20-EABE-4BCC-A43C-D1E1FF9FF8C3}" type="presParOf" srcId="{2821DD29-3266-486C-9C8C-4C5EFEE5A4C8}" destId="{6CF2D433-351B-4B94-B1CC-3BAA87BA6005}" srcOrd="0" destOrd="0" presId="urn:microsoft.com/office/officeart/2005/8/layout/default"/>
    <dgm:cxn modelId="{40C354B6-9851-4CE3-8216-D04F7361F7D4}" type="presParOf" srcId="{2821DD29-3266-486C-9C8C-4C5EFEE5A4C8}" destId="{446FCDCE-4B3E-4708-90B6-132D6ADC6EA7}" srcOrd="1" destOrd="0" presId="urn:microsoft.com/office/officeart/2005/8/layout/default"/>
    <dgm:cxn modelId="{9BBF15D2-BBF6-44CC-B083-8B0C3828417F}" type="presParOf" srcId="{2821DD29-3266-486C-9C8C-4C5EFEE5A4C8}" destId="{CB6B5BAB-C445-4E5A-9C8A-2229A3E0D1C8}" srcOrd="2" destOrd="0" presId="urn:microsoft.com/office/officeart/2005/8/layout/default"/>
    <dgm:cxn modelId="{5A16337B-6FCB-4442-B048-FAFE6F26C859}" type="presParOf" srcId="{2821DD29-3266-486C-9C8C-4C5EFEE5A4C8}" destId="{6396432E-DEC7-4F8C-90D8-B97F1D5EE407}" srcOrd="3" destOrd="0" presId="urn:microsoft.com/office/officeart/2005/8/layout/default"/>
    <dgm:cxn modelId="{AB7008F8-CE93-4977-A9DD-01CBB61ABAE6}" type="presParOf" srcId="{2821DD29-3266-486C-9C8C-4C5EFEE5A4C8}" destId="{A98A2FA1-5D89-46A8-8355-C3F49D4CEAB5}" srcOrd="4" destOrd="0" presId="urn:microsoft.com/office/officeart/2005/8/layout/default"/>
    <dgm:cxn modelId="{79543164-C7AF-43A8-A11A-FD6FE6509795}" type="presParOf" srcId="{2821DD29-3266-486C-9C8C-4C5EFEE5A4C8}" destId="{9B335841-4A5F-41CD-9FD8-DA8608C5CF66}" srcOrd="5" destOrd="0" presId="urn:microsoft.com/office/officeart/2005/8/layout/default"/>
    <dgm:cxn modelId="{AF60C84B-98D6-4449-B717-886BE37D72FE}" type="presParOf" srcId="{2821DD29-3266-486C-9C8C-4C5EFEE5A4C8}" destId="{BC2FF86A-1F68-4F15-A202-466A6C897E28}" srcOrd="6" destOrd="0" presId="urn:microsoft.com/office/officeart/2005/8/layout/default"/>
    <dgm:cxn modelId="{F26DDB7A-DFF0-4EB3-9BF8-68D85356EF62}" type="presParOf" srcId="{2821DD29-3266-486C-9C8C-4C5EFEE5A4C8}" destId="{F7A42583-054C-48A4-B4CD-130B48AA42AE}" srcOrd="7" destOrd="0" presId="urn:microsoft.com/office/officeart/2005/8/layout/default"/>
    <dgm:cxn modelId="{3F94DB4A-5B3A-42A5-899A-9541158539FE}" type="presParOf" srcId="{2821DD29-3266-486C-9C8C-4C5EFEE5A4C8}" destId="{36C82639-CB47-456F-B439-6E0ED402BE5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86256-A8CD-4D4D-9F86-D06A50C9894C}">
      <dsp:nvSpPr>
        <dsp:cNvPr id="0" name=""/>
        <dsp:cNvSpPr/>
      </dsp:nvSpPr>
      <dsp:spPr>
        <a:xfrm>
          <a:off x="67347" y="431"/>
          <a:ext cx="7426144" cy="778032"/>
        </a:xfrm>
        <a:prstGeom prst="roundRect">
          <a:avLst>
            <a:gd name="adj" fmla="val 10000"/>
          </a:avLst>
        </a:prstGeom>
        <a:solidFill>
          <a:srgbClr val="507C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l-GR" sz="2600" b="1" kern="1200" dirty="0"/>
            <a:t>Ανώτατο Όργανο διοίκησης </a:t>
          </a:r>
          <a:r>
            <a:rPr lang="el-GR" sz="2600" kern="1200" dirty="0"/>
            <a:t>: Επικεφαλής του φορέα</a:t>
          </a:r>
        </a:p>
      </dsp:txBody>
      <dsp:txXfrm>
        <a:off x="90135" y="23219"/>
        <a:ext cx="7380568" cy="732456"/>
      </dsp:txXfrm>
    </dsp:sp>
    <dsp:sp modelId="{7CEECBCE-F93B-4C37-A3DC-3579CCCD90BB}">
      <dsp:nvSpPr>
        <dsp:cNvPr id="0" name=""/>
        <dsp:cNvSpPr/>
      </dsp:nvSpPr>
      <dsp:spPr>
        <a:xfrm>
          <a:off x="153026" y="1349382"/>
          <a:ext cx="4197596" cy="918658"/>
        </a:xfrm>
        <a:prstGeom prst="roundRect">
          <a:avLst>
            <a:gd name="adj" fmla="val 10000"/>
          </a:avLst>
        </a:prstGeom>
        <a:solidFill>
          <a:srgbClr val="8CBA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t>Διοίκηση</a:t>
          </a:r>
          <a:r>
            <a:rPr lang="el-GR" sz="1900" kern="1200" dirty="0"/>
            <a:t>: </a:t>
          </a:r>
        </a:p>
        <a:p>
          <a:pPr marL="0" lvl="0" indent="0" algn="ctr" defTabSz="844550">
            <a:lnSpc>
              <a:spcPct val="90000"/>
            </a:lnSpc>
            <a:spcBef>
              <a:spcPct val="0"/>
            </a:spcBef>
            <a:spcAft>
              <a:spcPct val="35000"/>
            </a:spcAft>
            <a:buNone/>
          </a:pPr>
          <a:r>
            <a:rPr lang="el-GR" sz="1900" kern="1200" dirty="0"/>
            <a:t>Ανώτατα στελέχη του φορέα </a:t>
          </a:r>
        </a:p>
      </dsp:txBody>
      <dsp:txXfrm>
        <a:off x="179933" y="1376289"/>
        <a:ext cx="4143782" cy="864844"/>
      </dsp:txXfrm>
    </dsp:sp>
    <dsp:sp modelId="{3389378B-55BF-4F03-96B2-070172CFCE6E}">
      <dsp:nvSpPr>
        <dsp:cNvPr id="0" name=""/>
        <dsp:cNvSpPr/>
      </dsp:nvSpPr>
      <dsp:spPr>
        <a:xfrm>
          <a:off x="197322" y="2363305"/>
          <a:ext cx="1938187" cy="2148735"/>
        </a:xfrm>
        <a:prstGeom prst="roundRect">
          <a:avLst>
            <a:gd name="adj" fmla="val 10000"/>
          </a:avLst>
        </a:prstGeom>
        <a:solidFill>
          <a:srgbClr val="9CCC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u="sng" kern="1200" dirty="0"/>
            <a:t>Πρώτη γραμμή ρόλων</a:t>
          </a:r>
        </a:p>
        <a:p>
          <a:pPr marL="0" lvl="0" indent="0" algn="l" defTabSz="622300">
            <a:lnSpc>
              <a:spcPct val="90000"/>
            </a:lnSpc>
            <a:spcBef>
              <a:spcPct val="0"/>
            </a:spcBef>
            <a:spcAft>
              <a:spcPct val="35000"/>
            </a:spcAft>
            <a:buNone/>
          </a:pPr>
          <a:r>
            <a:rPr lang="el-GR" sz="1400" b="1" u="none" kern="1200" dirty="0"/>
            <a:t>Οργανικές μονάδες και υπάλληλοι του φορέα που ασκούν τις επιχειρησιακές λειτουργίες </a:t>
          </a:r>
        </a:p>
        <a:p>
          <a:pPr marL="0" lvl="0" indent="0" algn="ctr" defTabSz="622300">
            <a:lnSpc>
              <a:spcPct val="90000"/>
            </a:lnSpc>
            <a:spcBef>
              <a:spcPct val="0"/>
            </a:spcBef>
            <a:spcAft>
              <a:spcPct val="35000"/>
            </a:spcAft>
            <a:buNone/>
          </a:pPr>
          <a:endParaRPr lang="el-GR" sz="1600" kern="1200" dirty="0"/>
        </a:p>
      </dsp:txBody>
      <dsp:txXfrm>
        <a:off x="254090" y="2420073"/>
        <a:ext cx="1824651" cy="2035199"/>
      </dsp:txXfrm>
    </dsp:sp>
    <dsp:sp modelId="{07C6E6C2-799E-4D42-A017-79433661FF9A}">
      <dsp:nvSpPr>
        <dsp:cNvPr id="0" name=""/>
        <dsp:cNvSpPr/>
      </dsp:nvSpPr>
      <dsp:spPr>
        <a:xfrm>
          <a:off x="2253309" y="2319359"/>
          <a:ext cx="2703900" cy="2192681"/>
        </a:xfrm>
        <a:prstGeom prst="roundRect">
          <a:avLst>
            <a:gd name="adj" fmla="val 10000"/>
          </a:avLst>
        </a:prstGeom>
        <a:solidFill>
          <a:srgbClr val="9CCC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l-GR" sz="1400" b="1" u="sng" kern="1200" dirty="0"/>
        </a:p>
        <a:p>
          <a:pPr marL="0" lvl="0" indent="0" algn="ctr" defTabSz="622300">
            <a:lnSpc>
              <a:spcPct val="90000"/>
            </a:lnSpc>
            <a:spcBef>
              <a:spcPct val="0"/>
            </a:spcBef>
            <a:spcAft>
              <a:spcPct val="35000"/>
            </a:spcAft>
            <a:buNone/>
          </a:pPr>
          <a:r>
            <a:rPr lang="el-GR" sz="1400" b="1" u="sng" kern="1200" dirty="0"/>
            <a:t>Δεύτερη γραμμή ρόλων</a:t>
          </a:r>
        </a:p>
        <a:p>
          <a:pPr marL="0" lvl="0" indent="0" algn="l" defTabSz="622300">
            <a:lnSpc>
              <a:spcPct val="90000"/>
            </a:lnSpc>
            <a:spcBef>
              <a:spcPct val="0"/>
            </a:spcBef>
            <a:spcAft>
              <a:spcPct val="35000"/>
            </a:spcAft>
            <a:buNone/>
          </a:pPr>
          <a:r>
            <a:rPr lang="el-GR" sz="1400" b="1" kern="1200" dirty="0"/>
            <a:t>Οργανικές μονάδες και μονοπρόσωπα ή συλλογικά όργανα  με αρμοδιότητα</a:t>
          </a:r>
          <a:r>
            <a:rPr lang="en-US" sz="1400" b="1" kern="1200" dirty="0"/>
            <a:t>:</a:t>
          </a:r>
          <a:r>
            <a:rPr lang="el-GR" sz="1400" b="1" kern="1200" dirty="0"/>
            <a:t> </a:t>
          </a:r>
        </a:p>
        <a:p>
          <a:pPr marL="0" lvl="0" indent="0" algn="l" defTabSz="622300">
            <a:lnSpc>
              <a:spcPct val="90000"/>
            </a:lnSpc>
            <a:spcBef>
              <a:spcPct val="0"/>
            </a:spcBef>
            <a:spcAft>
              <a:spcPct val="35000"/>
            </a:spcAft>
            <a:buFont typeface="Arial" panose="020B0604020202020204" pitchFamily="34" charset="0"/>
            <a:buNone/>
          </a:pPr>
          <a:r>
            <a:rPr lang="el-GR" sz="1400" b="1" kern="1200" dirty="0"/>
            <a:t>Τήρηση νομιμότητας</a:t>
          </a:r>
        </a:p>
        <a:p>
          <a:pPr marL="0" lvl="0" indent="0" algn="l" defTabSz="622300">
            <a:lnSpc>
              <a:spcPct val="90000"/>
            </a:lnSpc>
            <a:spcBef>
              <a:spcPct val="0"/>
            </a:spcBef>
            <a:spcAft>
              <a:spcPct val="35000"/>
            </a:spcAft>
            <a:buFont typeface="Arial" panose="020B0604020202020204" pitchFamily="34" charset="0"/>
            <a:buNone/>
          </a:pPr>
          <a:r>
            <a:rPr lang="el-GR" sz="1400" b="1" kern="1200" dirty="0"/>
            <a:t>Διαχείριση κινδύνων</a:t>
          </a:r>
        </a:p>
        <a:p>
          <a:pPr marL="0" lvl="0" indent="0" algn="l" defTabSz="622300">
            <a:lnSpc>
              <a:spcPct val="90000"/>
            </a:lnSpc>
            <a:spcBef>
              <a:spcPct val="0"/>
            </a:spcBef>
            <a:spcAft>
              <a:spcPct val="35000"/>
            </a:spcAft>
            <a:buFont typeface="Arial" panose="020B0604020202020204" pitchFamily="34" charset="0"/>
            <a:buNone/>
          </a:pPr>
          <a:r>
            <a:rPr lang="el-GR" sz="1400" b="1" kern="1200" dirty="0"/>
            <a:t>Παρακολούθηση και αξιολόγηση δικλίδων ελέγχου</a:t>
          </a:r>
        </a:p>
        <a:p>
          <a:pPr marL="0" lvl="0" indent="0" algn="l" defTabSz="622300">
            <a:lnSpc>
              <a:spcPct val="90000"/>
            </a:lnSpc>
            <a:spcBef>
              <a:spcPct val="0"/>
            </a:spcBef>
            <a:spcAft>
              <a:spcPct val="35000"/>
            </a:spcAft>
            <a:buFont typeface="Arial" panose="020B0604020202020204" pitchFamily="34" charset="0"/>
            <a:buNone/>
          </a:pPr>
          <a:r>
            <a:rPr lang="el-GR" sz="1400" b="1" kern="1200" dirty="0"/>
            <a:t>Εποπτεία πρώτης γραμμής</a:t>
          </a:r>
        </a:p>
        <a:p>
          <a:pPr marL="0" lvl="0" indent="0" algn="ctr" defTabSz="622300">
            <a:lnSpc>
              <a:spcPct val="90000"/>
            </a:lnSpc>
            <a:spcBef>
              <a:spcPct val="0"/>
            </a:spcBef>
            <a:spcAft>
              <a:spcPct val="35000"/>
            </a:spcAft>
            <a:buNone/>
          </a:pPr>
          <a:endParaRPr lang="el-GR" sz="1100" u="sng" kern="1200" dirty="0"/>
        </a:p>
      </dsp:txBody>
      <dsp:txXfrm>
        <a:off x="2317530" y="2383580"/>
        <a:ext cx="2575458" cy="2064239"/>
      </dsp:txXfrm>
    </dsp:sp>
    <dsp:sp modelId="{698EC9E0-24C0-4016-8843-BDDCE6E8CF73}">
      <dsp:nvSpPr>
        <dsp:cNvPr id="0" name=""/>
        <dsp:cNvSpPr/>
      </dsp:nvSpPr>
      <dsp:spPr>
        <a:xfrm>
          <a:off x="5287875" y="1227660"/>
          <a:ext cx="2256624" cy="1421431"/>
        </a:xfrm>
        <a:prstGeom prst="roundRect">
          <a:avLst>
            <a:gd name="adj" fmla="val 10000"/>
          </a:avLst>
        </a:prstGeom>
        <a:solidFill>
          <a:srgbClr val="8CBA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t>Εσωτερικός Έλεγχος:</a:t>
          </a:r>
        </a:p>
        <a:p>
          <a:pPr marL="0" lvl="0" indent="0" algn="ctr" defTabSz="844550">
            <a:lnSpc>
              <a:spcPct val="90000"/>
            </a:lnSpc>
            <a:spcBef>
              <a:spcPct val="0"/>
            </a:spcBef>
            <a:spcAft>
              <a:spcPct val="35000"/>
            </a:spcAft>
            <a:buNone/>
          </a:pPr>
          <a:r>
            <a:rPr lang="el-GR" sz="1900" b="0" kern="1200" dirty="0"/>
            <a:t>Ανεξάρτητη διασφάλιση</a:t>
          </a:r>
        </a:p>
      </dsp:txBody>
      <dsp:txXfrm>
        <a:off x="5329507" y="1269292"/>
        <a:ext cx="2173360" cy="1338167"/>
      </dsp:txXfrm>
    </dsp:sp>
    <dsp:sp modelId="{84B47851-8602-4762-ACFD-9B255E85513E}">
      <dsp:nvSpPr>
        <dsp:cNvPr id="0" name=""/>
        <dsp:cNvSpPr/>
      </dsp:nvSpPr>
      <dsp:spPr>
        <a:xfrm>
          <a:off x="5077281" y="2695680"/>
          <a:ext cx="2483558" cy="1816360"/>
        </a:xfrm>
        <a:prstGeom prst="roundRect">
          <a:avLst>
            <a:gd name="adj" fmla="val 10000"/>
          </a:avLst>
        </a:prstGeom>
        <a:solidFill>
          <a:srgbClr val="9CCC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u="sng" kern="1200" dirty="0"/>
            <a:t>Τρίτη γραμμή ρόλων</a:t>
          </a:r>
        </a:p>
        <a:p>
          <a:pPr marL="0" lvl="0" indent="0" algn="ctr" defTabSz="622300">
            <a:lnSpc>
              <a:spcPct val="90000"/>
            </a:lnSpc>
            <a:spcBef>
              <a:spcPct val="0"/>
            </a:spcBef>
            <a:spcAft>
              <a:spcPct val="35000"/>
            </a:spcAft>
            <a:buNone/>
          </a:pPr>
          <a:r>
            <a:rPr lang="el-GR" sz="1400" b="0" u="none" kern="1200" dirty="0"/>
            <a:t>παροχή ανεξάρτητης και αντικειμενικής διασφάλισης και συμβουλών </a:t>
          </a:r>
          <a:r>
            <a:rPr lang="el-GR" sz="1400" b="1" u="none" kern="1200" dirty="0"/>
            <a:t>στη Διοίκηση </a:t>
          </a:r>
          <a:r>
            <a:rPr lang="el-GR" sz="1400" b="0" u="none" kern="1200" dirty="0"/>
            <a:t>και το </a:t>
          </a:r>
          <a:r>
            <a:rPr lang="el-GR" sz="1400" b="1" u="none" kern="1200" dirty="0"/>
            <a:t>Ανώτατο Όργανο Διοίκησης</a:t>
          </a:r>
        </a:p>
      </dsp:txBody>
      <dsp:txXfrm>
        <a:off x="5130480" y="2748879"/>
        <a:ext cx="2377160" cy="1709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2D433-351B-4B94-B1CC-3BAA87BA6005}">
      <dsp:nvSpPr>
        <dsp:cNvPr id="0" name=""/>
        <dsp:cNvSpPr/>
      </dsp:nvSpPr>
      <dsp:spPr>
        <a:xfrm>
          <a:off x="616266" y="1012"/>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Διαφθορά</a:t>
          </a:r>
        </a:p>
      </dsp:txBody>
      <dsp:txXfrm>
        <a:off x="616266" y="1012"/>
        <a:ext cx="1539030" cy="923418"/>
      </dsp:txXfrm>
    </dsp:sp>
    <dsp:sp modelId="{CB6B5BAB-C445-4E5A-9C8A-2229A3E0D1C8}">
      <dsp:nvSpPr>
        <dsp:cNvPr id="0" name=""/>
        <dsp:cNvSpPr/>
      </dsp:nvSpPr>
      <dsp:spPr>
        <a:xfrm>
          <a:off x="2309199" y="1012"/>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Παρενόχληση</a:t>
          </a:r>
        </a:p>
      </dsp:txBody>
      <dsp:txXfrm>
        <a:off x="2309199" y="1012"/>
        <a:ext cx="1539030" cy="923418"/>
      </dsp:txXfrm>
    </dsp:sp>
    <dsp:sp modelId="{A98A2FA1-5D89-46A8-8355-C3F49D4CEAB5}">
      <dsp:nvSpPr>
        <dsp:cNvPr id="0" name=""/>
        <dsp:cNvSpPr/>
      </dsp:nvSpPr>
      <dsp:spPr>
        <a:xfrm>
          <a:off x="616266" y="1078333"/>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Διακρίσεις</a:t>
          </a:r>
        </a:p>
      </dsp:txBody>
      <dsp:txXfrm>
        <a:off x="616266" y="1078333"/>
        <a:ext cx="1539030" cy="923418"/>
      </dsp:txXfrm>
    </dsp:sp>
    <dsp:sp modelId="{BC2FF86A-1F68-4F15-A202-466A6C897E28}">
      <dsp:nvSpPr>
        <dsp:cNvPr id="0" name=""/>
        <dsp:cNvSpPr/>
      </dsp:nvSpPr>
      <dsp:spPr>
        <a:xfrm>
          <a:off x="2309199" y="1078333"/>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Ηθικά Διλήμματα</a:t>
          </a:r>
        </a:p>
      </dsp:txBody>
      <dsp:txXfrm>
        <a:off x="2309199" y="1078333"/>
        <a:ext cx="1539030" cy="923418"/>
      </dsp:txXfrm>
    </dsp:sp>
    <dsp:sp modelId="{36C82639-CB47-456F-B439-6E0ED402BE54}">
      <dsp:nvSpPr>
        <dsp:cNvPr id="0" name=""/>
        <dsp:cNvSpPr/>
      </dsp:nvSpPr>
      <dsp:spPr>
        <a:xfrm>
          <a:off x="1462732" y="2155655"/>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Παρατυπίες</a:t>
          </a:r>
        </a:p>
      </dsp:txBody>
      <dsp:txXfrm>
        <a:off x="1462732" y="2155655"/>
        <a:ext cx="1539030" cy="923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325F3-85EE-44EF-8CEA-27979AD891CF}" type="datetimeFigureOut">
              <a:rPr lang="el-GR" smtClean="0"/>
              <a:pPr/>
              <a:t>26/1/2021</a:t>
            </a:fld>
            <a:endParaRPr lang="el-GR"/>
          </a:p>
        </p:txBody>
      </p:sp>
      <p:sp>
        <p:nvSpPr>
          <p:cNvPr id="4" name="3 - Θέση εικόνας διαφάνειας"/>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B66C3-673A-4CA2-BC9B-1DF2F3B6E5C3}" type="slidenum">
              <a:rPr lang="el-GR" smtClean="0"/>
              <a:pPr/>
              <a:t>‹#›</a:t>
            </a:fld>
            <a:endParaRPr lang="el-GR"/>
          </a:p>
        </p:txBody>
      </p:sp>
    </p:spTree>
    <p:extLst>
      <p:ext uri="{BB962C8B-B14F-4D97-AF65-F5344CB8AC3E}">
        <p14:creationId xmlns:p14="http://schemas.microsoft.com/office/powerpoint/2010/main" val="3942397346"/>
      </p:ext>
    </p:extLst>
  </p:cSld>
  <p:clrMap bg1="lt1" tx1="dk1" bg2="lt2" tx2="dk2" accent1="accent1" accent2="accent2" accent3="accent3" accent4="accent4" accent5="accent5" accent6="accent6" hlink="hlink" folHlink="folHlink"/>
  <p:notesStyle>
    <a:lvl1pPr marL="0" algn="l" defTabSz="914291" rtl="0" eaLnBrk="1" latinLnBrk="0" hangingPunct="1">
      <a:defRPr sz="1200" kern="1200">
        <a:solidFill>
          <a:schemeClr val="tx1"/>
        </a:solidFill>
        <a:latin typeface="+mn-lt"/>
        <a:ea typeface="+mn-ea"/>
        <a:cs typeface="+mn-cs"/>
      </a:defRPr>
    </a:lvl1pPr>
    <a:lvl2pPr marL="457145" algn="l" defTabSz="914291" rtl="0" eaLnBrk="1" latinLnBrk="0" hangingPunct="1">
      <a:defRPr sz="1200" kern="1200">
        <a:solidFill>
          <a:schemeClr val="tx1"/>
        </a:solidFill>
        <a:latin typeface="+mn-lt"/>
        <a:ea typeface="+mn-ea"/>
        <a:cs typeface="+mn-cs"/>
      </a:defRPr>
    </a:lvl2pPr>
    <a:lvl3pPr marL="914291" algn="l" defTabSz="914291" rtl="0" eaLnBrk="1" latinLnBrk="0" hangingPunct="1">
      <a:defRPr sz="1200" kern="1200">
        <a:solidFill>
          <a:schemeClr val="tx1"/>
        </a:solidFill>
        <a:latin typeface="+mn-lt"/>
        <a:ea typeface="+mn-ea"/>
        <a:cs typeface="+mn-cs"/>
      </a:defRPr>
    </a:lvl3pPr>
    <a:lvl4pPr marL="1371435" algn="l" defTabSz="914291" rtl="0" eaLnBrk="1" latinLnBrk="0" hangingPunct="1">
      <a:defRPr sz="1200" kern="1200">
        <a:solidFill>
          <a:schemeClr val="tx1"/>
        </a:solidFill>
        <a:latin typeface="+mn-lt"/>
        <a:ea typeface="+mn-ea"/>
        <a:cs typeface="+mn-cs"/>
      </a:defRPr>
    </a:lvl4pPr>
    <a:lvl5pPr marL="1828581" algn="l" defTabSz="914291" rtl="0" eaLnBrk="1" latinLnBrk="0" hangingPunct="1">
      <a:defRPr sz="1200" kern="1200">
        <a:solidFill>
          <a:schemeClr val="tx1"/>
        </a:solidFill>
        <a:latin typeface="+mn-lt"/>
        <a:ea typeface="+mn-ea"/>
        <a:cs typeface="+mn-cs"/>
      </a:defRPr>
    </a:lvl5pPr>
    <a:lvl6pPr marL="2285725" algn="l" defTabSz="914291" rtl="0" eaLnBrk="1" latinLnBrk="0" hangingPunct="1">
      <a:defRPr sz="1200" kern="1200">
        <a:solidFill>
          <a:schemeClr val="tx1"/>
        </a:solidFill>
        <a:latin typeface="+mn-lt"/>
        <a:ea typeface="+mn-ea"/>
        <a:cs typeface="+mn-cs"/>
      </a:defRPr>
    </a:lvl6pPr>
    <a:lvl7pPr marL="2742870" algn="l" defTabSz="914291" rtl="0" eaLnBrk="1" latinLnBrk="0" hangingPunct="1">
      <a:defRPr sz="1200" kern="1200">
        <a:solidFill>
          <a:schemeClr val="tx1"/>
        </a:solidFill>
        <a:latin typeface="+mn-lt"/>
        <a:ea typeface="+mn-ea"/>
        <a:cs typeface="+mn-cs"/>
      </a:defRPr>
    </a:lvl7pPr>
    <a:lvl8pPr marL="3200016" algn="l" defTabSz="914291" rtl="0" eaLnBrk="1" latinLnBrk="0" hangingPunct="1">
      <a:defRPr sz="1200" kern="1200">
        <a:solidFill>
          <a:schemeClr val="tx1"/>
        </a:solidFill>
        <a:latin typeface="+mn-lt"/>
        <a:ea typeface="+mn-ea"/>
        <a:cs typeface="+mn-cs"/>
      </a:defRPr>
    </a:lvl8pPr>
    <a:lvl9pPr marL="3657162" algn="l" defTabSz="9142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6001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4</a:t>
            </a:fld>
            <a:endParaRPr lang="el-GR"/>
          </a:p>
        </p:txBody>
      </p:sp>
    </p:spTree>
    <p:extLst>
      <p:ext uri="{BB962C8B-B14F-4D97-AF65-F5344CB8AC3E}">
        <p14:creationId xmlns:p14="http://schemas.microsoft.com/office/powerpoint/2010/main" val="59070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5</a:t>
            </a:fld>
            <a:endParaRPr lang="el-GR"/>
          </a:p>
        </p:txBody>
      </p:sp>
    </p:spTree>
    <p:extLst>
      <p:ext uri="{BB962C8B-B14F-4D97-AF65-F5344CB8AC3E}">
        <p14:creationId xmlns:p14="http://schemas.microsoft.com/office/powerpoint/2010/main" val="220775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6</a:t>
            </a:fld>
            <a:endParaRPr lang="el-GR"/>
          </a:p>
        </p:txBody>
      </p:sp>
    </p:spTree>
    <p:extLst>
      <p:ext uri="{BB962C8B-B14F-4D97-AF65-F5344CB8AC3E}">
        <p14:creationId xmlns:p14="http://schemas.microsoft.com/office/powerpoint/2010/main" val="364702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7</a:t>
            </a:fld>
            <a:endParaRPr lang="el-GR"/>
          </a:p>
        </p:txBody>
      </p:sp>
    </p:spTree>
    <p:extLst>
      <p:ext uri="{BB962C8B-B14F-4D97-AF65-F5344CB8AC3E}">
        <p14:creationId xmlns:p14="http://schemas.microsoft.com/office/powerpoint/2010/main" val="374958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55000" lnSpcReduction="20000"/>
          </a:bodyPr>
          <a:lstStyle/>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249" rtl="0" eaLnBrk="1" fontAlgn="auto" latinLnBrk="0" hangingPunct="1">
              <a:lnSpc>
                <a:spcPct val="100000"/>
              </a:lnSpc>
              <a:spcBef>
                <a:spcPts val="0"/>
              </a:spcBef>
              <a:spcAft>
                <a:spcPts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49"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91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87568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59"/>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1"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5" indent="0" algn="ctr">
              <a:buNone/>
              <a:defRPr>
                <a:solidFill>
                  <a:schemeClr val="tx1">
                    <a:tint val="75000"/>
                  </a:schemeClr>
                </a:solidFill>
              </a:defRPr>
            </a:lvl6pPr>
            <a:lvl7pPr marL="2742870" indent="0" algn="ctr">
              <a:buNone/>
              <a:defRPr>
                <a:solidFill>
                  <a:schemeClr val="tx1">
                    <a:tint val="75000"/>
                  </a:schemeClr>
                </a:solidFill>
              </a:defRPr>
            </a:lvl7pPr>
            <a:lvl8pPr marL="3200016" indent="0" algn="ctr">
              <a:buNone/>
              <a:defRPr>
                <a:solidFill>
                  <a:schemeClr val="tx1">
                    <a:tint val="75000"/>
                  </a:schemeClr>
                </a:solidFill>
              </a:defRPr>
            </a:lvl8pPr>
            <a:lvl9pPr marL="3657162"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521529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87557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23078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39269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8" name="Footer Placeholder 7"/>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9" name="Slide Number Placeholder 8"/>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88854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4" name="Footer Placeholder 3"/>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5" name="Slide Number Placeholder 4"/>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68322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3" name="Footer Placeholder 2"/>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4" name="Slide Number Placeholder 3"/>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158381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411800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403493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169012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18329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174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426544"/>
            <a:ext cx="9144000" cy="1854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3265877"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5133916"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7009229"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3265877" y="3048204"/>
            <a:ext cx="1557996" cy="780087"/>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5133916" y="3048204"/>
            <a:ext cx="1557996" cy="780087"/>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7009229" y="3048204"/>
            <a:ext cx="1557996" cy="780087"/>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262399"/>
            <a:ext cx="9144000" cy="12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23122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5096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4607336" y="508000"/>
            <a:ext cx="1944117" cy="2100665"/>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513665" y="2673277"/>
            <a:ext cx="4023000" cy="2621371"/>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6652602" y="508000"/>
            <a:ext cx="1944117" cy="2100665"/>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3163149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9144000" cy="5715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534636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185980" y="203416"/>
            <a:ext cx="8772041" cy="5308169"/>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4184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3873382" y="529696"/>
            <a:ext cx="4784843" cy="4655609"/>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7167818"/>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1"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5" indent="0">
              <a:buNone/>
              <a:defRPr sz="1400">
                <a:solidFill>
                  <a:schemeClr val="tx1">
                    <a:tint val="75000"/>
                  </a:schemeClr>
                </a:solidFill>
              </a:defRPr>
            </a:lvl6pPr>
            <a:lvl7pPr marL="2742870" indent="0">
              <a:buNone/>
              <a:defRPr sz="1400">
                <a:solidFill>
                  <a:schemeClr val="tx1">
                    <a:tint val="75000"/>
                  </a:schemeClr>
                </a:solidFill>
              </a:defRPr>
            </a:lvl7pPr>
            <a:lvl8pPr marL="3200016" indent="0">
              <a:buNone/>
              <a:defRPr sz="1400">
                <a:solidFill>
                  <a:schemeClr val="tx1">
                    <a:tint val="75000"/>
                  </a:schemeClr>
                </a:solidFill>
              </a:defRPr>
            </a:lvl8pPr>
            <a:lvl9pPr marL="3657162" indent="0">
              <a:buNone/>
              <a:defRPr sz="140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339235" y="151587"/>
            <a:ext cx="5249067" cy="5392742"/>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900">
                <a:latin typeface="Arial" pitchFamily="34" charset="0"/>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468418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293427"/>
            <a:ext cx="9144000" cy="2421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5792757" y="1275821"/>
            <a:ext cx="2085529" cy="1886224"/>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a:ln>
                <a:noFill/>
              </a:ln>
              <a:solidFill>
                <a:prstClr val="white"/>
              </a:solidFill>
              <a:effectLst/>
              <a:uLnTx/>
              <a:uFillTx/>
              <a:latin typeface="Arial"/>
              <a:cs typeface="+mn-cs"/>
            </a:endParaRPr>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139204" y="3631712"/>
            <a:ext cx="2544510" cy="156440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a:ln>
                <a:noFill/>
              </a:ln>
              <a:solidFill>
                <a:prstClr val="white"/>
              </a:solidFill>
              <a:effectLst/>
              <a:uLnTx/>
              <a:uFillTx/>
              <a:latin typeface="Arial"/>
              <a:cs typeface="+mn-cs"/>
            </a:endParaRPr>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5864777" y="1336916"/>
            <a:ext cx="1937234" cy="1272627"/>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470381" y="3703095"/>
            <a:ext cx="1882155" cy="1275305"/>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00498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1968500"/>
            <a:ext cx="9143999" cy="177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4150523" y="3"/>
            <a:ext cx="4993480" cy="5714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8144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4773478" y="787362"/>
            <a:ext cx="3726250" cy="4140278"/>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920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3477761" y="0"/>
            <a:ext cx="5666242" cy="5715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528094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9144000" cy="28575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54718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4216891" y="0"/>
            <a:ext cx="4927109" cy="5715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6195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02899"/>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72005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02899"/>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265508" y="942993"/>
            <a:ext cx="2670575" cy="4502134"/>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398950" y="1122917"/>
            <a:ext cx="115401" cy="417933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2264306" y="1092425"/>
            <a:ext cx="571541"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374604"/>
            <a:ext cx="1674186" cy="415498"/>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792123"/>
            <a:ext cx="1674186" cy="577081"/>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841648"/>
            <a:ext cx="1674000" cy="253916"/>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05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754770"/>
            <a:ext cx="2037972" cy="1061829"/>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754350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60"/>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11431" indent="0" algn="ctr">
              <a:buNone/>
              <a:defRPr>
                <a:solidFill>
                  <a:schemeClr val="tx1">
                    <a:tint val="75000"/>
                  </a:schemeClr>
                </a:solidFill>
              </a:defRPr>
            </a:lvl2pPr>
            <a:lvl3pPr marL="822862" indent="0" algn="ctr">
              <a:buNone/>
              <a:defRPr>
                <a:solidFill>
                  <a:schemeClr val="tx1">
                    <a:tint val="75000"/>
                  </a:schemeClr>
                </a:solidFill>
              </a:defRPr>
            </a:lvl3pPr>
            <a:lvl4pPr marL="1234292" indent="0" algn="ctr">
              <a:buNone/>
              <a:defRPr>
                <a:solidFill>
                  <a:schemeClr val="tx1">
                    <a:tint val="75000"/>
                  </a:schemeClr>
                </a:solidFill>
              </a:defRPr>
            </a:lvl4pPr>
            <a:lvl5pPr marL="1645723" indent="0" algn="ctr">
              <a:buNone/>
              <a:defRPr>
                <a:solidFill>
                  <a:schemeClr val="tx1">
                    <a:tint val="75000"/>
                  </a:schemeClr>
                </a:solidFill>
              </a:defRPr>
            </a:lvl5pPr>
            <a:lvl6pPr marL="2057153" indent="0" algn="ctr">
              <a:buNone/>
              <a:defRPr>
                <a:solidFill>
                  <a:schemeClr val="tx1">
                    <a:tint val="75000"/>
                  </a:schemeClr>
                </a:solidFill>
              </a:defRPr>
            </a:lvl6pPr>
            <a:lvl7pPr marL="2468583" indent="0" algn="ctr">
              <a:buNone/>
              <a:defRPr>
                <a:solidFill>
                  <a:schemeClr val="tx1">
                    <a:tint val="75000"/>
                  </a:schemeClr>
                </a:solidFill>
              </a:defRPr>
            </a:lvl7pPr>
            <a:lvl8pPr marL="2880014" indent="0" algn="ctr">
              <a:buNone/>
              <a:defRPr>
                <a:solidFill>
                  <a:schemeClr val="tx1">
                    <a:tint val="75000"/>
                  </a:schemeClr>
                </a:solidFill>
              </a:defRPr>
            </a:lvl8pPr>
            <a:lvl9pPr marL="3291446"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solidFill>
                  <a:prstClr val="black">
                    <a:tint val="75000"/>
                  </a:prstClr>
                </a:solidFill>
              </a:rPr>
              <a:pPr>
                <a:defRPr/>
              </a:pPr>
              <a:t>26/1/2021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22056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pPr>
                <a:defRPr/>
              </a:pPr>
              <a:t>26/1/2021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solidFill>
                  <a:prstClr val="black">
                    <a:tint val="75000"/>
                  </a:prstClr>
                </a:solidFill>
              </a:rPr>
              <a:pPr>
                <a:defRPr/>
              </a:pPr>
              <a:t>26/1/2021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842378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3600"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1800">
                <a:solidFill>
                  <a:schemeClr val="tx1">
                    <a:tint val="75000"/>
                  </a:schemeClr>
                </a:solidFill>
              </a:defRPr>
            </a:lvl1pPr>
            <a:lvl2pPr marL="411431" indent="0">
              <a:buNone/>
              <a:defRPr sz="1620">
                <a:solidFill>
                  <a:schemeClr val="tx1">
                    <a:tint val="75000"/>
                  </a:schemeClr>
                </a:solidFill>
              </a:defRPr>
            </a:lvl2pPr>
            <a:lvl3pPr marL="822862" indent="0">
              <a:buNone/>
              <a:defRPr sz="1440">
                <a:solidFill>
                  <a:schemeClr val="tx1">
                    <a:tint val="75000"/>
                  </a:schemeClr>
                </a:solidFill>
              </a:defRPr>
            </a:lvl3pPr>
            <a:lvl4pPr marL="1234292" indent="0">
              <a:buNone/>
              <a:defRPr sz="1260">
                <a:solidFill>
                  <a:schemeClr val="tx1">
                    <a:tint val="75000"/>
                  </a:schemeClr>
                </a:solidFill>
              </a:defRPr>
            </a:lvl4pPr>
            <a:lvl5pPr marL="1645723" indent="0">
              <a:buNone/>
              <a:defRPr sz="1260">
                <a:solidFill>
                  <a:schemeClr val="tx1">
                    <a:tint val="75000"/>
                  </a:schemeClr>
                </a:solidFill>
              </a:defRPr>
            </a:lvl5pPr>
            <a:lvl6pPr marL="2057153" indent="0">
              <a:buNone/>
              <a:defRPr sz="1260">
                <a:solidFill>
                  <a:schemeClr val="tx1">
                    <a:tint val="75000"/>
                  </a:schemeClr>
                </a:solidFill>
              </a:defRPr>
            </a:lvl6pPr>
            <a:lvl7pPr marL="2468583" indent="0">
              <a:buNone/>
              <a:defRPr sz="1260">
                <a:solidFill>
                  <a:schemeClr val="tx1">
                    <a:tint val="75000"/>
                  </a:schemeClr>
                </a:solidFill>
              </a:defRPr>
            </a:lvl7pPr>
            <a:lvl8pPr marL="2880014" indent="0">
              <a:buNone/>
              <a:defRPr sz="1260">
                <a:solidFill>
                  <a:schemeClr val="tx1">
                    <a:tint val="75000"/>
                  </a:schemeClr>
                </a:solidFill>
              </a:defRPr>
            </a:lvl8pPr>
            <a:lvl9pPr marL="3291446" indent="0">
              <a:buNone/>
              <a:defRPr sz="126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solidFill>
                  <a:prstClr val="black">
                    <a:tint val="75000"/>
                  </a:prstClr>
                </a:solidFill>
              </a:rPr>
              <a:pPr>
                <a:defRPr/>
              </a:pPr>
              <a:t>26/1/2021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70666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solidFill>
                  <a:prstClr val="black">
                    <a:tint val="75000"/>
                  </a:prstClr>
                </a:solidFill>
              </a:rPr>
              <a:pPr>
                <a:defRPr/>
              </a:pPr>
              <a:t>26/1/2021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719471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160" b="1"/>
            </a:lvl1pPr>
            <a:lvl2pPr marL="411431" indent="0">
              <a:buNone/>
              <a:defRPr sz="1800" b="1"/>
            </a:lvl2pPr>
            <a:lvl3pPr marL="822862" indent="0">
              <a:buNone/>
              <a:defRPr sz="1620" b="1"/>
            </a:lvl3pPr>
            <a:lvl4pPr marL="1234292" indent="0">
              <a:buNone/>
              <a:defRPr sz="1440" b="1"/>
            </a:lvl4pPr>
            <a:lvl5pPr marL="1645723" indent="0">
              <a:buNone/>
              <a:defRPr sz="1440" b="1"/>
            </a:lvl5pPr>
            <a:lvl6pPr marL="2057153" indent="0">
              <a:buNone/>
              <a:defRPr sz="1440" b="1"/>
            </a:lvl6pPr>
            <a:lvl7pPr marL="2468583" indent="0">
              <a:buNone/>
              <a:defRPr sz="1440" b="1"/>
            </a:lvl7pPr>
            <a:lvl8pPr marL="2880014" indent="0">
              <a:buNone/>
              <a:defRPr sz="1440" b="1"/>
            </a:lvl8pPr>
            <a:lvl9pPr marL="3291446" indent="0">
              <a:buNone/>
              <a:defRPr sz="144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30" y="913284"/>
            <a:ext cx="4041775" cy="533135"/>
          </a:xfrm>
        </p:spPr>
        <p:txBody>
          <a:bodyPr anchor="b"/>
          <a:lstStyle>
            <a:lvl1pPr marL="0" indent="0">
              <a:buNone/>
              <a:defRPr sz="2160" b="1"/>
            </a:lvl1pPr>
            <a:lvl2pPr marL="411431" indent="0">
              <a:buNone/>
              <a:defRPr sz="1800" b="1"/>
            </a:lvl2pPr>
            <a:lvl3pPr marL="822862" indent="0">
              <a:buNone/>
              <a:defRPr sz="1620" b="1"/>
            </a:lvl3pPr>
            <a:lvl4pPr marL="1234292" indent="0">
              <a:buNone/>
              <a:defRPr sz="1440" b="1"/>
            </a:lvl4pPr>
            <a:lvl5pPr marL="1645723" indent="0">
              <a:buNone/>
              <a:defRPr sz="1440" b="1"/>
            </a:lvl5pPr>
            <a:lvl6pPr marL="2057153" indent="0">
              <a:buNone/>
              <a:defRPr sz="1440" b="1"/>
            </a:lvl6pPr>
            <a:lvl7pPr marL="2468583" indent="0">
              <a:buNone/>
              <a:defRPr sz="1440" b="1"/>
            </a:lvl7pPr>
            <a:lvl8pPr marL="2880014" indent="0">
              <a:buNone/>
              <a:defRPr sz="1440" b="1"/>
            </a:lvl8pPr>
            <a:lvl9pPr marL="3291446" indent="0">
              <a:buNone/>
              <a:defRPr sz="144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30" y="1446419"/>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solidFill>
                  <a:prstClr val="black">
                    <a:tint val="75000"/>
                  </a:prstClr>
                </a:solidFill>
              </a:rPr>
              <a:pPr>
                <a:defRPr/>
              </a:pPr>
              <a:t>26/1/2021</a:t>
            </a:fld>
            <a:endParaRPr lang="el-GR">
              <a:solidFill>
                <a:prstClr val="black">
                  <a:tint val="75000"/>
                </a:prstClr>
              </a:solidFill>
            </a:endParaRPr>
          </a:p>
        </p:txBody>
      </p:sp>
      <p:sp>
        <p:nvSpPr>
          <p:cNvPr id="9" name="Θέση υποσέλιδου 7"/>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64180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solidFill>
                  <a:prstClr val="black">
                    <a:tint val="75000"/>
                  </a:prstClr>
                </a:solidFill>
              </a:rPr>
              <a:pPr>
                <a:defRPr/>
              </a:pPr>
              <a:t>26/1/2021</a:t>
            </a:fld>
            <a:endParaRPr lang="el-GR">
              <a:solidFill>
                <a:prstClr val="black">
                  <a:tint val="75000"/>
                </a:prstClr>
              </a:solidFill>
            </a:endParaRPr>
          </a:p>
        </p:txBody>
      </p:sp>
      <p:sp>
        <p:nvSpPr>
          <p:cNvPr id="5" name="Θέση υποσέλιδου 3"/>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972149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solidFill>
                  <a:prstClr val="black">
                    <a:tint val="75000"/>
                  </a:prstClr>
                </a:solidFill>
              </a:rPr>
              <a:pPr>
                <a:defRPr/>
              </a:pPr>
              <a:t>26/1/2021</a:t>
            </a:fld>
            <a:endParaRPr lang="el-GR">
              <a:solidFill>
                <a:prstClr val="black">
                  <a:tint val="75000"/>
                </a:prstClr>
              </a:solidFill>
            </a:endParaRPr>
          </a:p>
        </p:txBody>
      </p:sp>
      <p:sp>
        <p:nvSpPr>
          <p:cNvPr id="4" name="Θέση υποσέλιδου 2"/>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809371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440"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160"/>
            </a:lvl1pPr>
            <a:lvl2pPr>
              <a:defRPr sz="1800"/>
            </a:lvl2pPr>
            <a:lvl3pPr>
              <a:defRPr sz="1620"/>
            </a:lvl3pPr>
            <a:lvl4pPr>
              <a:defRPr sz="1440"/>
            </a:lvl4pPr>
            <a:lvl5pPr>
              <a:defRPr sz="144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990"/>
            </a:lvl1pPr>
            <a:lvl2pPr marL="411431" indent="0">
              <a:buNone/>
              <a:defRPr sz="1080"/>
            </a:lvl2pPr>
            <a:lvl3pPr marL="822862" indent="0">
              <a:buNone/>
              <a:defRPr sz="900"/>
            </a:lvl3pPr>
            <a:lvl4pPr marL="1234292" indent="0">
              <a:buNone/>
              <a:defRPr sz="810"/>
            </a:lvl4pPr>
            <a:lvl5pPr marL="1645723" indent="0">
              <a:buNone/>
              <a:defRPr sz="810"/>
            </a:lvl5pPr>
            <a:lvl6pPr marL="2057153" indent="0">
              <a:buNone/>
              <a:defRPr sz="810"/>
            </a:lvl6pPr>
            <a:lvl7pPr marL="2468583" indent="0">
              <a:buNone/>
              <a:defRPr sz="810"/>
            </a:lvl7pPr>
            <a:lvl8pPr marL="2880014" indent="0">
              <a:buNone/>
              <a:defRPr sz="810"/>
            </a:lvl8pPr>
            <a:lvl9pPr marL="3291446" indent="0">
              <a:buNone/>
              <a:defRPr sz="81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solidFill>
                  <a:prstClr val="black">
                    <a:tint val="75000"/>
                  </a:prstClr>
                </a:solidFill>
              </a:rPr>
              <a:pPr>
                <a:defRPr/>
              </a:pPr>
              <a:t>26/1/2021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510170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6"/>
            <a:ext cx="5486400" cy="446579"/>
          </a:xfrm>
        </p:spPr>
        <p:txBody>
          <a:bodyPr anchor="b"/>
          <a:lstStyle>
            <a:lvl1pPr algn="l">
              <a:defRPr sz="180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2880"/>
            </a:lvl1pPr>
            <a:lvl2pPr marL="411431" indent="0">
              <a:buNone/>
              <a:defRPr sz="2520"/>
            </a:lvl2pPr>
            <a:lvl3pPr marL="822862" indent="0">
              <a:buNone/>
              <a:defRPr sz="2160"/>
            </a:lvl3pPr>
            <a:lvl4pPr marL="1234292" indent="0">
              <a:buNone/>
              <a:defRPr sz="1800"/>
            </a:lvl4pPr>
            <a:lvl5pPr marL="1645723" indent="0">
              <a:buNone/>
              <a:defRPr sz="1800"/>
            </a:lvl5pPr>
            <a:lvl6pPr marL="2057153" indent="0">
              <a:buNone/>
              <a:defRPr sz="1800"/>
            </a:lvl6pPr>
            <a:lvl7pPr marL="2468583" indent="0">
              <a:buNone/>
              <a:defRPr sz="1800"/>
            </a:lvl7pPr>
            <a:lvl8pPr marL="2880014" indent="0">
              <a:buNone/>
              <a:defRPr sz="1800"/>
            </a:lvl8pPr>
            <a:lvl9pPr marL="3291446" indent="0">
              <a:buNone/>
              <a:defRPr sz="180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260"/>
            </a:lvl1pPr>
            <a:lvl2pPr marL="411431" indent="0">
              <a:buNone/>
              <a:defRPr sz="1080"/>
            </a:lvl2pPr>
            <a:lvl3pPr marL="822862" indent="0">
              <a:buNone/>
              <a:defRPr sz="900"/>
            </a:lvl3pPr>
            <a:lvl4pPr marL="1234292" indent="0">
              <a:buNone/>
              <a:defRPr sz="810"/>
            </a:lvl4pPr>
            <a:lvl5pPr marL="1645723" indent="0">
              <a:buNone/>
              <a:defRPr sz="810"/>
            </a:lvl5pPr>
            <a:lvl6pPr marL="2057153" indent="0">
              <a:buNone/>
              <a:defRPr sz="810"/>
            </a:lvl6pPr>
            <a:lvl7pPr marL="2468583" indent="0">
              <a:buNone/>
              <a:defRPr sz="810"/>
            </a:lvl7pPr>
            <a:lvl8pPr marL="2880014" indent="0">
              <a:buNone/>
              <a:defRPr sz="810"/>
            </a:lvl8pPr>
            <a:lvl9pPr marL="3291446" indent="0">
              <a:buNone/>
              <a:defRPr sz="81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solidFill>
                  <a:prstClr val="black">
                    <a:tint val="75000"/>
                  </a:prstClr>
                </a:solidFill>
              </a:rPr>
              <a:pPr>
                <a:defRPr/>
              </a:pPr>
              <a:t>26/1/2021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832853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solidFill>
                  <a:prstClr val="black">
                    <a:tint val="75000"/>
                  </a:prstClr>
                </a:solidFill>
              </a:rPr>
              <a:pPr>
                <a:defRPr/>
              </a:pPr>
              <a:t>26/1/2021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013422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solidFill>
                  <a:prstClr val="black">
                    <a:tint val="75000"/>
                  </a:prstClr>
                </a:solidFill>
              </a:rPr>
              <a:pPr>
                <a:defRPr/>
              </a:pPr>
              <a:t>26/1/2021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61778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400" b="1"/>
            </a:lvl1pPr>
            <a:lvl2pPr marL="457145" indent="0">
              <a:buNone/>
              <a:defRPr sz="2000" b="1"/>
            </a:lvl2pPr>
            <a:lvl3pPr marL="914291" indent="0">
              <a:buNone/>
              <a:defRPr sz="1800" b="1"/>
            </a:lvl3pPr>
            <a:lvl4pPr marL="1371435" indent="0">
              <a:buNone/>
              <a:defRPr sz="1600" b="1"/>
            </a:lvl4pPr>
            <a:lvl5pPr marL="1828581" indent="0">
              <a:buNone/>
              <a:defRPr sz="1600" b="1"/>
            </a:lvl5pPr>
            <a:lvl6pPr marL="2285725" indent="0">
              <a:buNone/>
              <a:defRPr sz="1600" b="1"/>
            </a:lvl6pPr>
            <a:lvl7pPr marL="2742870" indent="0">
              <a:buNone/>
              <a:defRPr sz="1600" b="1"/>
            </a:lvl7pPr>
            <a:lvl8pPr marL="3200016" indent="0">
              <a:buNone/>
              <a:defRPr sz="1600" b="1"/>
            </a:lvl8pPr>
            <a:lvl9pPr marL="3657162"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9" y="913284"/>
            <a:ext cx="4041775" cy="533135"/>
          </a:xfrm>
        </p:spPr>
        <p:txBody>
          <a:bodyPr anchor="b"/>
          <a:lstStyle>
            <a:lvl1pPr marL="0" indent="0">
              <a:buNone/>
              <a:defRPr sz="2400" b="1"/>
            </a:lvl1pPr>
            <a:lvl2pPr marL="457145" indent="0">
              <a:buNone/>
              <a:defRPr sz="2000" b="1"/>
            </a:lvl2pPr>
            <a:lvl3pPr marL="914291" indent="0">
              <a:buNone/>
              <a:defRPr sz="1800" b="1"/>
            </a:lvl3pPr>
            <a:lvl4pPr marL="1371435" indent="0">
              <a:buNone/>
              <a:defRPr sz="1600" b="1"/>
            </a:lvl4pPr>
            <a:lvl5pPr marL="1828581" indent="0">
              <a:buNone/>
              <a:defRPr sz="1600" b="1"/>
            </a:lvl5pPr>
            <a:lvl6pPr marL="2285725" indent="0">
              <a:buNone/>
              <a:defRPr sz="1600" b="1"/>
            </a:lvl6pPr>
            <a:lvl7pPr marL="2742870" indent="0">
              <a:buNone/>
              <a:defRPr sz="1600" b="1"/>
            </a:lvl7pPr>
            <a:lvl8pPr marL="3200016" indent="0">
              <a:buNone/>
              <a:defRPr sz="1600" b="1"/>
            </a:lvl8pPr>
            <a:lvl9pPr marL="3657162"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9" y="1446419"/>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pPr>
                <a:defRPr/>
              </a:pPr>
              <a:t>26/1/2021</a:t>
            </a:fld>
            <a:endParaRPr lang="el-GR"/>
          </a:p>
        </p:txBody>
      </p:sp>
      <p:sp>
        <p:nvSpPr>
          <p:cNvPr id="9" name="Θέση υποσέλιδου 7"/>
          <p:cNvSpPr>
            <a:spLocks noGrp="1"/>
          </p:cNvSpPr>
          <p:nvPr>
            <p:ph type="ftr" sz="quarter" idx="11"/>
          </p:nvPr>
        </p:nvSpPr>
        <p:spPr/>
        <p:txBody>
          <a:bodyPr/>
          <a:lstStyle>
            <a:lvl1pPr>
              <a:defRPr/>
            </a:lvl1pPr>
          </a:lstStyle>
          <a:p>
            <a:pPr>
              <a:defRPr/>
            </a:pPr>
            <a:endParaRPr lang="el-G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3477762" y="0"/>
            <a:ext cx="5666242" cy="5715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41942" rtl="0" eaLnBrk="1" fontAlgn="auto" latinLnBrk="1" hangingPunct="1">
              <a:lnSpc>
                <a:spcPct val="90000"/>
              </a:lnSpc>
              <a:spcBef>
                <a:spcPts val="702"/>
              </a:spcBef>
              <a:spcAft>
                <a:spcPts val="0"/>
              </a:spcAft>
              <a:buClrTx/>
              <a:buSzTx/>
              <a:buFontTx/>
              <a:buNone/>
              <a:tabLst/>
              <a:defRPr sz="810"/>
            </a:lvl1pPr>
          </a:lstStyle>
          <a:p>
            <a:r>
              <a:rPr lang="en-US" altLang="ko-KR" dirty="0"/>
              <a:t>Your Picture Here</a:t>
            </a:r>
            <a:endParaRPr lang="ko-KR" altLang="en-US" dirty="0"/>
          </a:p>
        </p:txBody>
      </p:sp>
    </p:spTree>
    <p:extLst>
      <p:ext uri="{BB962C8B-B14F-4D97-AF65-F5344CB8AC3E}">
        <p14:creationId xmlns:p14="http://schemas.microsoft.com/office/powerpoint/2010/main" val="1800394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61"/>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39528" indent="0" algn="ctr">
              <a:buNone/>
              <a:defRPr>
                <a:solidFill>
                  <a:schemeClr val="tx1">
                    <a:tint val="75000"/>
                  </a:schemeClr>
                </a:solidFill>
              </a:defRPr>
            </a:lvl2pPr>
            <a:lvl3pPr marL="879056" indent="0" algn="ctr">
              <a:buNone/>
              <a:defRPr>
                <a:solidFill>
                  <a:schemeClr val="tx1">
                    <a:tint val="75000"/>
                  </a:schemeClr>
                </a:solidFill>
              </a:defRPr>
            </a:lvl3pPr>
            <a:lvl4pPr marL="1318582" indent="0" algn="ctr">
              <a:buNone/>
              <a:defRPr>
                <a:solidFill>
                  <a:schemeClr val="tx1">
                    <a:tint val="75000"/>
                  </a:schemeClr>
                </a:solidFill>
              </a:defRPr>
            </a:lvl4pPr>
            <a:lvl5pPr marL="1758110" indent="0" algn="ctr">
              <a:buNone/>
              <a:defRPr>
                <a:solidFill>
                  <a:schemeClr val="tx1">
                    <a:tint val="75000"/>
                  </a:schemeClr>
                </a:solidFill>
              </a:defRPr>
            </a:lvl5pPr>
            <a:lvl6pPr marL="2197637" indent="0" algn="ctr">
              <a:buNone/>
              <a:defRPr>
                <a:solidFill>
                  <a:schemeClr val="tx1">
                    <a:tint val="75000"/>
                  </a:schemeClr>
                </a:solidFill>
              </a:defRPr>
            </a:lvl6pPr>
            <a:lvl7pPr marL="2637164" indent="0" algn="ctr">
              <a:buNone/>
              <a:defRPr>
                <a:solidFill>
                  <a:schemeClr val="tx1">
                    <a:tint val="75000"/>
                  </a:schemeClr>
                </a:solidFill>
              </a:defRPr>
            </a:lvl7pPr>
            <a:lvl8pPr marL="3076692" indent="0" algn="ctr">
              <a:buNone/>
              <a:defRPr>
                <a:solidFill>
                  <a:schemeClr val="tx1">
                    <a:tint val="75000"/>
                  </a:schemeClr>
                </a:solidFill>
              </a:defRPr>
            </a:lvl8pPr>
            <a:lvl9pPr marL="3516221"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pPr>
                <a:defRPr/>
              </a:pPr>
              <a:t>‹#›</a:t>
            </a:fld>
            <a:endParaRPr lang="el-GR"/>
          </a:p>
        </p:txBody>
      </p:sp>
    </p:spTree>
    <p:extLst>
      <p:ext uri="{BB962C8B-B14F-4D97-AF65-F5344CB8AC3E}">
        <p14:creationId xmlns:p14="http://schemas.microsoft.com/office/powerpoint/2010/main" val="3385285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pPr>
                <a:defRPr/>
              </a:pPr>
              <a:t>‹#›</a:t>
            </a:fld>
            <a:endParaRPr lang="el-GR"/>
          </a:p>
        </p:txBody>
      </p:sp>
    </p:spTree>
    <p:extLst>
      <p:ext uri="{BB962C8B-B14F-4D97-AF65-F5344CB8AC3E}">
        <p14:creationId xmlns:p14="http://schemas.microsoft.com/office/powerpoint/2010/main" val="4182558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3825"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1950">
                <a:solidFill>
                  <a:schemeClr val="tx1">
                    <a:tint val="75000"/>
                  </a:schemeClr>
                </a:solidFill>
              </a:defRPr>
            </a:lvl1pPr>
            <a:lvl2pPr marL="439528" indent="0">
              <a:buNone/>
              <a:defRPr sz="1725">
                <a:solidFill>
                  <a:schemeClr val="tx1">
                    <a:tint val="75000"/>
                  </a:schemeClr>
                </a:solidFill>
              </a:defRPr>
            </a:lvl2pPr>
            <a:lvl3pPr marL="879056" indent="0">
              <a:buNone/>
              <a:defRPr sz="1575">
                <a:solidFill>
                  <a:schemeClr val="tx1">
                    <a:tint val="75000"/>
                  </a:schemeClr>
                </a:solidFill>
              </a:defRPr>
            </a:lvl3pPr>
            <a:lvl4pPr marL="1318582" indent="0">
              <a:buNone/>
              <a:defRPr sz="1350">
                <a:solidFill>
                  <a:schemeClr val="tx1">
                    <a:tint val="75000"/>
                  </a:schemeClr>
                </a:solidFill>
              </a:defRPr>
            </a:lvl4pPr>
            <a:lvl5pPr marL="1758110" indent="0">
              <a:buNone/>
              <a:defRPr sz="1350">
                <a:solidFill>
                  <a:schemeClr val="tx1">
                    <a:tint val="75000"/>
                  </a:schemeClr>
                </a:solidFill>
              </a:defRPr>
            </a:lvl5pPr>
            <a:lvl6pPr marL="2197637" indent="0">
              <a:buNone/>
              <a:defRPr sz="1350">
                <a:solidFill>
                  <a:schemeClr val="tx1">
                    <a:tint val="75000"/>
                  </a:schemeClr>
                </a:solidFill>
              </a:defRPr>
            </a:lvl6pPr>
            <a:lvl7pPr marL="2637164" indent="0">
              <a:buNone/>
              <a:defRPr sz="1350">
                <a:solidFill>
                  <a:schemeClr val="tx1">
                    <a:tint val="75000"/>
                  </a:schemeClr>
                </a:solidFill>
              </a:defRPr>
            </a:lvl7pPr>
            <a:lvl8pPr marL="3076692" indent="0">
              <a:buNone/>
              <a:defRPr sz="1350">
                <a:solidFill>
                  <a:schemeClr val="tx1">
                    <a:tint val="75000"/>
                  </a:schemeClr>
                </a:solidFill>
              </a:defRPr>
            </a:lvl8pPr>
            <a:lvl9pPr marL="3516221" indent="0">
              <a:buNone/>
              <a:defRPr sz="135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pPr>
                <a:defRPr/>
              </a:pPr>
              <a:t>‹#›</a:t>
            </a:fld>
            <a:endParaRPr lang="el-GR"/>
          </a:p>
        </p:txBody>
      </p:sp>
    </p:spTree>
    <p:extLst>
      <p:ext uri="{BB962C8B-B14F-4D97-AF65-F5344CB8AC3E}">
        <p14:creationId xmlns:p14="http://schemas.microsoft.com/office/powerpoint/2010/main" val="4239971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700"/>
            </a:lvl1pPr>
            <a:lvl2pPr>
              <a:defRPr sz="2325"/>
            </a:lvl2pPr>
            <a:lvl3pPr>
              <a:defRPr sz="1950"/>
            </a:lvl3pPr>
            <a:lvl4pPr>
              <a:defRPr sz="1725"/>
            </a:lvl4pPr>
            <a:lvl5pPr>
              <a:defRPr sz="1725"/>
            </a:lvl5pPr>
            <a:lvl6pPr>
              <a:defRPr sz="1725"/>
            </a:lvl6pPr>
            <a:lvl7pPr>
              <a:defRPr sz="1725"/>
            </a:lvl7pPr>
            <a:lvl8pPr>
              <a:defRPr sz="1725"/>
            </a:lvl8pPr>
            <a:lvl9pPr>
              <a:defRPr sz="172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700"/>
            </a:lvl1pPr>
            <a:lvl2pPr>
              <a:defRPr sz="2325"/>
            </a:lvl2pPr>
            <a:lvl3pPr>
              <a:defRPr sz="1950"/>
            </a:lvl3pPr>
            <a:lvl4pPr>
              <a:defRPr sz="1725"/>
            </a:lvl4pPr>
            <a:lvl5pPr>
              <a:defRPr sz="1725"/>
            </a:lvl5pPr>
            <a:lvl6pPr>
              <a:defRPr sz="1725"/>
            </a:lvl6pPr>
            <a:lvl7pPr>
              <a:defRPr sz="1725"/>
            </a:lvl7pPr>
            <a:lvl8pPr>
              <a:defRPr sz="1725"/>
            </a:lvl8pPr>
            <a:lvl9pPr>
              <a:defRPr sz="172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pPr>
                <a:defRPr/>
              </a:pPr>
              <a:t>26/1/2021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pPr>
                <a:defRPr/>
              </a:pPr>
              <a:t>‹#›</a:t>
            </a:fld>
            <a:endParaRPr lang="el-GR"/>
          </a:p>
        </p:txBody>
      </p:sp>
    </p:spTree>
    <p:extLst>
      <p:ext uri="{BB962C8B-B14F-4D97-AF65-F5344CB8AC3E}">
        <p14:creationId xmlns:p14="http://schemas.microsoft.com/office/powerpoint/2010/main" val="1619170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325" b="1"/>
            </a:lvl1pPr>
            <a:lvl2pPr marL="439528" indent="0">
              <a:buNone/>
              <a:defRPr sz="1950" b="1"/>
            </a:lvl2pPr>
            <a:lvl3pPr marL="879056" indent="0">
              <a:buNone/>
              <a:defRPr sz="1725" b="1"/>
            </a:lvl3pPr>
            <a:lvl4pPr marL="1318582" indent="0">
              <a:buNone/>
              <a:defRPr sz="1575" b="1"/>
            </a:lvl4pPr>
            <a:lvl5pPr marL="1758110" indent="0">
              <a:buNone/>
              <a:defRPr sz="1575" b="1"/>
            </a:lvl5pPr>
            <a:lvl6pPr marL="2197637" indent="0">
              <a:buNone/>
              <a:defRPr sz="1575" b="1"/>
            </a:lvl6pPr>
            <a:lvl7pPr marL="2637164" indent="0">
              <a:buNone/>
              <a:defRPr sz="1575" b="1"/>
            </a:lvl7pPr>
            <a:lvl8pPr marL="3076692" indent="0">
              <a:buNone/>
              <a:defRPr sz="1575" b="1"/>
            </a:lvl8pPr>
            <a:lvl9pPr marL="3516221" indent="0">
              <a:buNone/>
              <a:defRPr sz="1575"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325"/>
            </a:lvl1pPr>
            <a:lvl2pPr>
              <a:defRPr sz="1950"/>
            </a:lvl2pPr>
            <a:lvl3pPr>
              <a:defRPr sz="1725"/>
            </a:lvl3pPr>
            <a:lvl4pPr>
              <a:defRPr sz="1575"/>
            </a:lvl4pPr>
            <a:lvl5pPr>
              <a:defRPr sz="1575"/>
            </a:lvl5pPr>
            <a:lvl6pPr>
              <a:defRPr sz="1575"/>
            </a:lvl6pPr>
            <a:lvl7pPr>
              <a:defRPr sz="1575"/>
            </a:lvl7pPr>
            <a:lvl8pPr>
              <a:defRPr sz="1575"/>
            </a:lvl8pPr>
            <a:lvl9pPr>
              <a:defRPr sz="157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31" y="913284"/>
            <a:ext cx="4041775" cy="533135"/>
          </a:xfrm>
        </p:spPr>
        <p:txBody>
          <a:bodyPr anchor="b"/>
          <a:lstStyle>
            <a:lvl1pPr marL="0" indent="0">
              <a:buNone/>
              <a:defRPr sz="2325" b="1"/>
            </a:lvl1pPr>
            <a:lvl2pPr marL="439528" indent="0">
              <a:buNone/>
              <a:defRPr sz="1950" b="1"/>
            </a:lvl2pPr>
            <a:lvl3pPr marL="879056" indent="0">
              <a:buNone/>
              <a:defRPr sz="1725" b="1"/>
            </a:lvl3pPr>
            <a:lvl4pPr marL="1318582" indent="0">
              <a:buNone/>
              <a:defRPr sz="1575" b="1"/>
            </a:lvl4pPr>
            <a:lvl5pPr marL="1758110" indent="0">
              <a:buNone/>
              <a:defRPr sz="1575" b="1"/>
            </a:lvl5pPr>
            <a:lvl6pPr marL="2197637" indent="0">
              <a:buNone/>
              <a:defRPr sz="1575" b="1"/>
            </a:lvl6pPr>
            <a:lvl7pPr marL="2637164" indent="0">
              <a:buNone/>
              <a:defRPr sz="1575" b="1"/>
            </a:lvl7pPr>
            <a:lvl8pPr marL="3076692" indent="0">
              <a:buNone/>
              <a:defRPr sz="1575" b="1"/>
            </a:lvl8pPr>
            <a:lvl9pPr marL="3516221" indent="0">
              <a:buNone/>
              <a:defRPr sz="1575"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31" y="1446419"/>
            <a:ext cx="4041775" cy="3292740"/>
          </a:xfrm>
        </p:spPr>
        <p:txBody>
          <a:bodyPr/>
          <a:lstStyle>
            <a:lvl1pPr>
              <a:defRPr sz="2325"/>
            </a:lvl1pPr>
            <a:lvl2pPr>
              <a:defRPr sz="1950"/>
            </a:lvl2pPr>
            <a:lvl3pPr>
              <a:defRPr sz="1725"/>
            </a:lvl3pPr>
            <a:lvl4pPr>
              <a:defRPr sz="1575"/>
            </a:lvl4pPr>
            <a:lvl5pPr>
              <a:defRPr sz="1575"/>
            </a:lvl5pPr>
            <a:lvl6pPr>
              <a:defRPr sz="1575"/>
            </a:lvl6pPr>
            <a:lvl7pPr>
              <a:defRPr sz="1575"/>
            </a:lvl7pPr>
            <a:lvl8pPr>
              <a:defRPr sz="1575"/>
            </a:lvl8pPr>
            <a:lvl9pPr>
              <a:defRPr sz="157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pPr>
                <a:defRPr/>
              </a:pPr>
              <a:t>26/1/2021</a:t>
            </a:fld>
            <a:endParaRPr lang="el-GR"/>
          </a:p>
        </p:txBody>
      </p:sp>
      <p:sp>
        <p:nvSpPr>
          <p:cNvPr id="9" name="Θέση υποσέλιδου 7"/>
          <p:cNvSpPr>
            <a:spLocks noGrp="1"/>
          </p:cNvSpPr>
          <p:nvPr>
            <p:ph type="ftr" sz="quarter" idx="11"/>
          </p:nvPr>
        </p:nvSpPr>
        <p:spPr/>
        <p:txBody>
          <a:bodyPr/>
          <a:lstStyle>
            <a:lvl1pPr>
              <a:defRPr/>
            </a:lvl1pPr>
          </a:lstStyle>
          <a:p>
            <a:pPr>
              <a:defRPr/>
            </a:pPr>
            <a:endParaRPr lang="el-G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pPr>
                <a:defRPr/>
              </a:pPr>
              <a:t>‹#›</a:t>
            </a:fld>
            <a:endParaRPr lang="el-GR"/>
          </a:p>
        </p:txBody>
      </p:sp>
    </p:spTree>
    <p:extLst>
      <p:ext uri="{BB962C8B-B14F-4D97-AF65-F5344CB8AC3E}">
        <p14:creationId xmlns:p14="http://schemas.microsoft.com/office/powerpoint/2010/main" val="3129102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pPr>
                <a:defRPr/>
              </a:pPr>
              <a:t>26/1/2021</a:t>
            </a:fld>
            <a:endParaRPr lang="el-GR"/>
          </a:p>
        </p:txBody>
      </p:sp>
      <p:sp>
        <p:nvSpPr>
          <p:cNvPr id="5" name="Θέση υποσέλιδου 3"/>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pPr>
                <a:defRPr/>
              </a:pPr>
              <a:t>‹#›</a:t>
            </a:fld>
            <a:endParaRPr lang="el-GR"/>
          </a:p>
        </p:txBody>
      </p:sp>
    </p:spTree>
    <p:extLst>
      <p:ext uri="{BB962C8B-B14F-4D97-AF65-F5344CB8AC3E}">
        <p14:creationId xmlns:p14="http://schemas.microsoft.com/office/powerpoint/2010/main" val="374212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pPr>
                <a:defRPr/>
              </a:pPr>
              <a:t>26/1/2021</a:t>
            </a:fld>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pPr>
                <a:defRPr/>
              </a:pPr>
              <a:t>‹#›</a:t>
            </a:fld>
            <a:endParaRPr lang="el-GR"/>
          </a:p>
        </p:txBody>
      </p:sp>
    </p:spTree>
    <p:extLst>
      <p:ext uri="{BB962C8B-B14F-4D97-AF65-F5344CB8AC3E}">
        <p14:creationId xmlns:p14="http://schemas.microsoft.com/office/powerpoint/2010/main" val="1827323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575"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325"/>
            </a:lvl1pPr>
            <a:lvl2pPr>
              <a:defRPr sz="1950"/>
            </a:lvl2pPr>
            <a:lvl3pPr>
              <a:defRPr sz="1725"/>
            </a:lvl3pPr>
            <a:lvl4pPr>
              <a:defRPr sz="1575"/>
            </a:lvl4pPr>
            <a:lvl5pPr>
              <a:defRPr sz="1575"/>
            </a:lvl5pPr>
            <a:lvl6pPr>
              <a:defRPr sz="1950"/>
            </a:lvl6pPr>
            <a:lvl7pPr>
              <a:defRPr sz="1950"/>
            </a:lvl7pPr>
            <a:lvl8pPr>
              <a:defRPr sz="1950"/>
            </a:lvl8pPr>
            <a:lvl9pPr>
              <a:defRPr sz="195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1050"/>
            </a:lvl1pPr>
            <a:lvl2pPr marL="439528" indent="0">
              <a:buNone/>
              <a:defRPr sz="1125"/>
            </a:lvl2pPr>
            <a:lvl3pPr marL="879056" indent="0">
              <a:buNone/>
              <a:defRPr sz="975"/>
            </a:lvl3pPr>
            <a:lvl4pPr marL="1318582" indent="0">
              <a:buNone/>
              <a:defRPr sz="900"/>
            </a:lvl4pPr>
            <a:lvl5pPr marL="1758110" indent="0">
              <a:buNone/>
              <a:defRPr sz="900"/>
            </a:lvl5pPr>
            <a:lvl6pPr marL="2197637" indent="0">
              <a:buNone/>
              <a:defRPr sz="900"/>
            </a:lvl6pPr>
            <a:lvl7pPr marL="2637164" indent="0">
              <a:buNone/>
              <a:defRPr sz="900"/>
            </a:lvl7pPr>
            <a:lvl8pPr marL="3076692" indent="0">
              <a:buNone/>
              <a:defRPr sz="900"/>
            </a:lvl8pPr>
            <a:lvl9pPr marL="3516221"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pPr>
                <a:defRPr/>
              </a:pPr>
              <a:t>26/1/2021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pPr>
                <a:defRPr/>
              </a:pPr>
              <a:t>‹#›</a:t>
            </a:fld>
            <a:endParaRPr lang="el-GR"/>
          </a:p>
        </p:txBody>
      </p:sp>
    </p:spTree>
    <p:extLst>
      <p:ext uri="{BB962C8B-B14F-4D97-AF65-F5344CB8AC3E}">
        <p14:creationId xmlns:p14="http://schemas.microsoft.com/office/powerpoint/2010/main" val="2586117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7"/>
            <a:ext cx="5486400" cy="446579"/>
          </a:xfrm>
        </p:spPr>
        <p:txBody>
          <a:bodyPr anchor="b"/>
          <a:lstStyle>
            <a:lvl1pPr algn="l">
              <a:defRPr sz="195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3075"/>
            </a:lvl1pPr>
            <a:lvl2pPr marL="439528" indent="0">
              <a:buNone/>
              <a:defRPr sz="2700"/>
            </a:lvl2pPr>
            <a:lvl3pPr marL="879056" indent="0">
              <a:buNone/>
              <a:defRPr sz="2325"/>
            </a:lvl3pPr>
            <a:lvl4pPr marL="1318582" indent="0">
              <a:buNone/>
              <a:defRPr sz="1950"/>
            </a:lvl4pPr>
            <a:lvl5pPr marL="1758110" indent="0">
              <a:buNone/>
              <a:defRPr sz="1950"/>
            </a:lvl5pPr>
            <a:lvl6pPr marL="2197637" indent="0">
              <a:buNone/>
              <a:defRPr sz="1950"/>
            </a:lvl6pPr>
            <a:lvl7pPr marL="2637164" indent="0">
              <a:buNone/>
              <a:defRPr sz="1950"/>
            </a:lvl7pPr>
            <a:lvl8pPr marL="3076692" indent="0">
              <a:buNone/>
              <a:defRPr sz="1950"/>
            </a:lvl8pPr>
            <a:lvl9pPr marL="3516221" indent="0">
              <a:buNone/>
              <a:defRPr sz="195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350"/>
            </a:lvl1pPr>
            <a:lvl2pPr marL="439528" indent="0">
              <a:buNone/>
              <a:defRPr sz="1125"/>
            </a:lvl2pPr>
            <a:lvl3pPr marL="879056" indent="0">
              <a:buNone/>
              <a:defRPr sz="975"/>
            </a:lvl3pPr>
            <a:lvl4pPr marL="1318582" indent="0">
              <a:buNone/>
              <a:defRPr sz="900"/>
            </a:lvl4pPr>
            <a:lvl5pPr marL="1758110" indent="0">
              <a:buNone/>
              <a:defRPr sz="900"/>
            </a:lvl5pPr>
            <a:lvl6pPr marL="2197637" indent="0">
              <a:buNone/>
              <a:defRPr sz="900"/>
            </a:lvl6pPr>
            <a:lvl7pPr marL="2637164" indent="0">
              <a:buNone/>
              <a:defRPr sz="900"/>
            </a:lvl7pPr>
            <a:lvl8pPr marL="3076692" indent="0">
              <a:buNone/>
              <a:defRPr sz="900"/>
            </a:lvl8pPr>
            <a:lvl9pPr marL="3516221"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pPr>
                <a:defRPr/>
              </a:pPr>
              <a:t>26/1/2021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pPr>
                <a:defRPr/>
              </a:pPr>
              <a:t>‹#›</a:t>
            </a:fld>
            <a:endParaRPr lang="el-GR"/>
          </a:p>
        </p:txBody>
      </p:sp>
    </p:spTree>
    <p:extLst>
      <p:ext uri="{BB962C8B-B14F-4D97-AF65-F5344CB8AC3E}">
        <p14:creationId xmlns:p14="http://schemas.microsoft.com/office/powerpoint/2010/main" val="144604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pPr>
                <a:defRPr/>
              </a:pPr>
              <a:t>26/1/2021</a:t>
            </a:fld>
            <a:endParaRPr lang="el-GR"/>
          </a:p>
        </p:txBody>
      </p:sp>
      <p:sp>
        <p:nvSpPr>
          <p:cNvPr id="5" name="Θέση υποσέλιδου 3"/>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pPr>
                <a:defRPr/>
              </a:pPr>
              <a:t>‹#›</a:t>
            </a:fld>
            <a:endParaRPr lang="el-GR"/>
          </a:p>
        </p:txBody>
      </p:sp>
    </p:spTree>
    <p:extLst>
      <p:ext uri="{BB962C8B-B14F-4D97-AF65-F5344CB8AC3E}">
        <p14:creationId xmlns:p14="http://schemas.microsoft.com/office/powerpoint/2010/main" val="2500689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pPr>
                <a:defRPr/>
              </a:pPr>
              <a:t>26/1/2021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pPr>
                <a:defRPr/>
              </a:pPr>
              <a:t>‹#›</a:t>
            </a:fld>
            <a:endParaRPr lang="el-GR"/>
          </a:p>
        </p:txBody>
      </p:sp>
    </p:spTree>
    <p:extLst>
      <p:ext uri="{BB962C8B-B14F-4D97-AF65-F5344CB8AC3E}">
        <p14:creationId xmlns:p14="http://schemas.microsoft.com/office/powerpoint/2010/main" val="2613557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9144000" cy="5715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9204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pPr>
                <a:defRPr/>
              </a:pPr>
              <a:t>26/1/2021</a:t>
            </a:fld>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600"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1100"/>
            </a:lvl1pPr>
            <a:lvl2pPr marL="457145" indent="0">
              <a:buNone/>
              <a:defRPr sz="1200"/>
            </a:lvl2pPr>
            <a:lvl3pPr marL="914291" indent="0">
              <a:buNone/>
              <a:defRPr sz="1000"/>
            </a:lvl3pPr>
            <a:lvl4pPr marL="1371435" indent="0">
              <a:buNone/>
              <a:defRPr sz="900"/>
            </a:lvl4pPr>
            <a:lvl5pPr marL="1828581" indent="0">
              <a:buNone/>
              <a:defRPr sz="900"/>
            </a:lvl5pPr>
            <a:lvl6pPr marL="2285725" indent="0">
              <a:buNone/>
              <a:defRPr sz="900"/>
            </a:lvl6pPr>
            <a:lvl7pPr marL="2742870" indent="0">
              <a:buNone/>
              <a:defRPr sz="900"/>
            </a:lvl7pPr>
            <a:lvl8pPr marL="3200016" indent="0">
              <a:buNone/>
              <a:defRPr sz="900"/>
            </a:lvl8pPr>
            <a:lvl9pPr marL="3657162"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pPr>
                <a:defRPr/>
              </a:pPr>
              <a:t>26/1/2021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5"/>
            <a:ext cx="5486400" cy="446579"/>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3200"/>
            </a:lvl1pPr>
            <a:lvl2pPr marL="457145" indent="0">
              <a:buNone/>
              <a:defRPr sz="2800"/>
            </a:lvl2pPr>
            <a:lvl3pPr marL="914291" indent="0">
              <a:buNone/>
              <a:defRPr sz="2400"/>
            </a:lvl3pPr>
            <a:lvl4pPr marL="1371435" indent="0">
              <a:buNone/>
              <a:defRPr sz="2000"/>
            </a:lvl4pPr>
            <a:lvl5pPr marL="1828581" indent="0">
              <a:buNone/>
              <a:defRPr sz="2000"/>
            </a:lvl5pPr>
            <a:lvl6pPr marL="2285725" indent="0">
              <a:buNone/>
              <a:defRPr sz="2000"/>
            </a:lvl6pPr>
            <a:lvl7pPr marL="2742870" indent="0">
              <a:buNone/>
              <a:defRPr sz="2000"/>
            </a:lvl7pPr>
            <a:lvl8pPr marL="3200016" indent="0">
              <a:buNone/>
              <a:defRPr sz="2000"/>
            </a:lvl8pPr>
            <a:lvl9pPr marL="3657162" indent="0">
              <a:buNone/>
              <a:defRPr sz="200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400"/>
            </a:lvl1pPr>
            <a:lvl2pPr marL="457145" indent="0">
              <a:buNone/>
              <a:defRPr sz="1200"/>
            </a:lvl2pPr>
            <a:lvl3pPr marL="914291" indent="0">
              <a:buNone/>
              <a:defRPr sz="1000"/>
            </a:lvl3pPr>
            <a:lvl4pPr marL="1371435" indent="0">
              <a:buNone/>
              <a:defRPr sz="900"/>
            </a:lvl4pPr>
            <a:lvl5pPr marL="1828581" indent="0">
              <a:buNone/>
              <a:defRPr sz="900"/>
            </a:lvl5pPr>
            <a:lvl6pPr marL="2285725" indent="0">
              <a:buNone/>
              <a:defRPr sz="900"/>
            </a:lvl6pPr>
            <a:lvl7pPr marL="2742870" indent="0">
              <a:buNone/>
              <a:defRPr sz="900"/>
            </a:lvl7pPr>
            <a:lvl8pPr marL="3200016" indent="0">
              <a:buNone/>
              <a:defRPr sz="900"/>
            </a:lvl8pPr>
            <a:lvl9pPr marL="3657162"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pPr>
                <a:defRPr/>
              </a:pPr>
              <a:t>26/1/2021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91428" tIns="45714" rIns="91428" bIns="45714"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29A97F4-0C21-46FD-9737-5579B2A2DE23}" type="datetimeFigureOut">
              <a:rPr lang="el-GR"/>
              <a:pPr>
                <a:defRPr/>
              </a:pPr>
              <a:t>26/1/2021</a:t>
            </a:fld>
            <a:endParaRPr lang="el-G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91428" tIns="45714" rIns="91428" bIns="45714"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28" tIns="45714" rIns="91428" bIns="45714"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EE4B349-3E15-4BEA-8E7D-43843BA5E98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3600" kern="1200">
          <a:solidFill>
            <a:srgbClr val="5B9BD6"/>
          </a:solidFill>
          <a:latin typeface="+mj-lt"/>
          <a:ea typeface="+mj-ea"/>
          <a:cs typeface="+mj-cs"/>
        </a:defRPr>
      </a:lvl1pPr>
      <a:lvl2pPr algn="ctr" rtl="0" fontAlgn="base">
        <a:spcBef>
          <a:spcPct val="0"/>
        </a:spcBef>
        <a:spcAft>
          <a:spcPct val="0"/>
        </a:spcAft>
        <a:defRPr sz="3600">
          <a:solidFill>
            <a:srgbClr val="5B9BD6"/>
          </a:solidFill>
          <a:latin typeface="Calibri" pitchFamily="34" charset="0"/>
        </a:defRPr>
      </a:lvl2pPr>
      <a:lvl3pPr algn="ctr" rtl="0" fontAlgn="base">
        <a:spcBef>
          <a:spcPct val="0"/>
        </a:spcBef>
        <a:spcAft>
          <a:spcPct val="0"/>
        </a:spcAft>
        <a:defRPr sz="3600">
          <a:solidFill>
            <a:srgbClr val="5B9BD6"/>
          </a:solidFill>
          <a:latin typeface="Calibri" pitchFamily="34" charset="0"/>
        </a:defRPr>
      </a:lvl3pPr>
      <a:lvl4pPr algn="ctr" rtl="0" fontAlgn="base">
        <a:spcBef>
          <a:spcPct val="0"/>
        </a:spcBef>
        <a:spcAft>
          <a:spcPct val="0"/>
        </a:spcAft>
        <a:defRPr sz="3600">
          <a:solidFill>
            <a:srgbClr val="5B9BD6"/>
          </a:solidFill>
          <a:latin typeface="Calibri" pitchFamily="34" charset="0"/>
        </a:defRPr>
      </a:lvl4pPr>
      <a:lvl5pPr algn="ctr" rtl="0" fontAlgn="base">
        <a:spcBef>
          <a:spcPct val="0"/>
        </a:spcBef>
        <a:spcAft>
          <a:spcPct val="0"/>
        </a:spcAft>
        <a:defRPr sz="3600">
          <a:solidFill>
            <a:srgbClr val="5B9BD6"/>
          </a:solidFill>
          <a:latin typeface="Calibri" pitchFamily="34" charset="0"/>
        </a:defRPr>
      </a:lvl5pPr>
      <a:lvl6pPr marL="457145" algn="ctr" rtl="0" fontAlgn="base">
        <a:spcBef>
          <a:spcPct val="0"/>
        </a:spcBef>
        <a:spcAft>
          <a:spcPct val="0"/>
        </a:spcAft>
        <a:defRPr sz="3600">
          <a:solidFill>
            <a:srgbClr val="5B9BD6"/>
          </a:solidFill>
          <a:latin typeface="Calibri" pitchFamily="34" charset="0"/>
        </a:defRPr>
      </a:lvl6pPr>
      <a:lvl7pPr marL="914291" algn="ctr" rtl="0" fontAlgn="base">
        <a:spcBef>
          <a:spcPct val="0"/>
        </a:spcBef>
        <a:spcAft>
          <a:spcPct val="0"/>
        </a:spcAft>
        <a:defRPr sz="3600">
          <a:solidFill>
            <a:srgbClr val="5B9BD6"/>
          </a:solidFill>
          <a:latin typeface="Calibri" pitchFamily="34" charset="0"/>
        </a:defRPr>
      </a:lvl7pPr>
      <a:lvl8pPr marL="1371435" algn="ctr" rtl="0" fontAlgn="base">
        <a:spcBef>
          <a:spcPct val="0"/>
        </a:spcBef>
        <a:spcAft>
          <a:spcPct val="0"/>
        </a:spcAft>
        <a:defRPr sz="3600">
          <a:solidFill>
            <a:srgbClr val="5B9BD6"/>
          </a:solidFill>
          <a:latin typeface="Calibri" pitchFamily="34" charset="0"/>
        </a:defRPr>
      </a:lvl8pPr>
      <a:lvl9pPr marL="1828581" algn="ctr" rtl="0" fontAlgn="base">
        <a:spcBef>
          <a:spcPct val="0"/>
        </a:spcBef>
        <a:spcAft>
          <a:spcPct val="0"/>
        </a:spcAft>
        <a:defRPr sz="3600">
          <a:solidFill>
            <a:srgbClr val="5B9BD6"/>
          </a:solidFill>
          <a:latin typeface="Calibri" pitchFamily="34" charset="0"/>
        </a:defRPr>
      </a:lvl9pPr>
    </p:titleStyle>
    <p:bodyStyle>
      <a:lvl1pPr marL="342858" indent="-342858"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860" indent="-285716"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2862" indent="-228573" algn="l" rtl="0" fontAlgn="base">
        <a:spcBef>
          <a:spcPct val="20000"/>
        </a:spcBef>
        <a:spcAft>
          <a:spcPct val="0"/>
        </a:spcAft>
        <a:buFont typeface="Arial" charset="0"/>
        <a:buChar char="•"/>
        <a:defRPr kern="1200">
          <a:solidFill>
            <a:schemeClr val="tx1"/>
          </a:solidFill>
          <a:latin typeface="+mn-lt"/>
          <a:ea typeface="+mn-ea"/>
          <a:cs typeface="+mn-cs"/>
        </a:defRPr>
      </a:lvl3pPr>
      <a:lvl4pPr marL="1600008" indent="-228573"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154" indent="-228573"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299"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2"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291" rtl="0" eaLnBrk="1" latinLnBrk="0" hangingPunct="1">
        <a:defRPr sz="1800" kern="1200">
          <a:solidFill>
            <a:schemeClr val="tx1"/>
          </a:solidFill>
          <a:latin typeface="+mn-lt"/>
          <a:ea typeface="+mn-ea"/>
          <a:cs typeface="+mn-cs"/>
        </a:defRPr>
      </a:lvl1pPr>
      <a:lvl2pPr marL="457145" algn="l" defTabSz="914291" rtl="0" eaLnBrk="1" latinLnBrk="0" hangingPunct="1">
        <a:defRPr sz="1800" kern="1200">
          <a:solidFill>
            <a:schemeClr val="tx1"/>
          </a:solidFill>
          <a:latin typeface="+mn-lt"/>
          <a:ea typeface="+mn-ea"/>
          <a:cs typeface="+mn-cs"/>
        </a:defRPr>
      </a:lvl2pPr>
      <a:lvl3pPr marL="914291" algn="l" defTabSz="914291" rtl="0" eaLnBrk="1" latinLnBrk="0" hangingPunct="1">
        <a:defRPr sz="1800" kern="1200">
          <a:solidFill>
            <a:schemeClr val="tx1"/>
          </a:solidFill>
          <a:latin typeface="+mn-lt"/>
          <a:ea typeface="+mn-ea"/>
          <a:cs typeface="+mn-cs"/>
        </a:defRPr>
      </a:lvl3pPr>
      <a:lvl4pPr marL="1371435" algn="l" defTabSz="914291" rtl="0" eaLnBrk="1" latinLnBrk="0" hangingPunct="1">
        <a:defRPr sz="1800" kern="1200">
          <a:solidFill>
            <a:schemeClr val="tx1"/>
          </a:solidFill>
          <a:latin typeface="+mn-lt"/>
          <a:ea typeface="+mn-ea"/>
          <a:cs typeface="+mn-cs"/>
        </a:defRPr>
      </a:lvl4pPr>
      <a:lvl5pPr marL="1828581" algn="l" defTabSz="914291" rtl="0" eaLnBrk="1" latinLnBrk="0" hangingPunct="1">
        <a:defRPr sz="1800" kern="1200">
          <a:solidFill>
            <a:schemeClr val="tx1"/>
          </a:solidFill>
          <a:latin typeface="+mn-lt"/>
          <a:ea typeface="+mn-ea"/>
          <a:cs typeface="+mn-cs"/>
        </a:defRPr>
      </a:lvl5pPr>
      <a:lvl6pPr marL="2285725" algn="l" defTabSz="914291" rtl="0" eaLnBrk="1" latinLnBrk="0" hangingPunct="1">
        <a:defRPr sz="1800" kern="1200">
          <a:solidFill>
            <a:schemeClr val="tx1"/>
          </a:solidFill>
          <a:latin typeface="+mn-lt"/>
          <a:ea typeface="+mn-ea"/>
          <a:cs typeface="+mn-cs"/>
        </a:defRPr>
      </a:lvl6pPr>
      <a:lvl7pPr marL="2742870" algn="l" defTabSz="914291" rtl="0" eaLnBrk="1" latinLnBrk="0" hangingPunct="1">
        <a:defRPr sz="1800" kern="1200">
          <a:solidFill>
            <a:schemeClr val="tx1"/>
          </a:solidFill>
          <a:latin typeface="+mn-lt"/>
          <a:ea typeface="+mn-ea"/>
          <a:cs typeface="+mn-cs"/>
        </a:defRPr>
      </a:lvl7pPr>
      <a:lvl8pPr marL="3200016" algn="l" defTabSz="914291" rtl="0" eaLnBrk="1" latinLnBrk="0" hangingPunct="1">
        <a:defRPr sz="1800" kern="1200">
          <a:solidFill>
            <a:schemeClr val="tx1"/>
          </a:solidFill>
          <a:latin typeface="+mn-lt"/>
          <a:ea typeface="+mn-ea"/>
          <a:cs typeface="+mn-cs"/>
        </a:defRPr>
      </a:lvl8pPr>
      <a:lvl9pPr marL="3657162" algn="l" defTabSz="9142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1/26/2021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530527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91428" tIns="45714" rIns="91428" bIns="45714" rtlCol="0" anchor="ctr"/>
          <a:lstStyle>
            <a:lvl1pPr algn="l" fontAlgn="auto">
              <a:spcBef>
                <a:spcPts val="0"/>
              </a:spcBef>
              <a:spcAft>
                <a:spcPts val="0"/>
              </a:spcAft>
              <a:defRPr sz="1080" smtClean="0">
                <a:solidFill>
                  <a:schemeClr val="tx1">
                    <a:tint val="75000"/>
                  </a:schemeClr>
                </a:solidFill>
                <a:latin typeface="+mn-lt"/>
                <a:cs typeface="+mn-cs"/>
              </a:defRPr>
            </a:lvl1pPr>
          </a:lstStyle>
          <a:p>
            <a:pPr>
              <a:defRPr/>
            </a:pPr>
            <a:fld id="{029A97F4-0C21-46FD-9737-5579B2A2DE23}" type="datetimeFigureOut">
              <a:rPr lang="el-GR">
                <a:solidFill>
                  <a:prstClr val="black">
                    <a:tint val="75000"/>
                  </a:prstClr>
                </a:solidFill>
              </a:rPr>
              <a:pPr>
                <a:defRPr/>
              </a:pPr>
              <a:t>26/1/2021</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91428" tIns="45714" rIns="91428" bIns="45714" rtlCol="0" anchor="ctr"/>
          <a:lstStyle>
            <a:lvl1pPr algn="ctr" fontAlgn="auto">
              <a:spcBef>
                <a:spcPts val="0"/>
              </a:spcBef>
              <a:spcAft>
                <a:spcPts val="0"/>
              </a:spcAft>
              <a:defRPr sz="108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28" tIns="45714" rIns="91428" bIns="45714" rtlCol="0" anchor="ctr"/>
          <a:lstStyle>
            <a:lvl1pPr algn="r" fontAlgn="auto">
              <a:spcBef>
                <a:spcPts val="0"/>
              </a:spcBef>
              <a:spcAft>
                <a:spcPts val="0"/>
              </a:spcAft>
              <a:defRPr sz="1080" smtClean="0">
                <a:solidFill>
                  <a:schemeClr val="tx1">
                    <a:tint val="75000"/>
                  </a:schemeClr>
                </a:solidFill>
                <a:latin typeface="+mn-lt"/>
                <a:cs typeface="+mn-cs"/>
              </a:defRPr>
            </a:lvl1pPr>
          </a:lstStyle>
          <a:p>
            <a:pPr>
              <a:defRPr/>
            </a:pPr>
            <a:fld id="{8EE4B349-3E15-4BEA-8E7D-43843BA5E98F}"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4717072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3240" kern="1200">
          <a:solidFill>
            <a:srgbClr val="5B9BD6"/>
          </a:solidFill>
          <a:latin typeface="+mj-lt"/>
          <a:ea typeface="+mj-ea"/>
          <a:cs typeface="+mj-cs"/>
        </a:defRPr>
      </a:lvl1pPr>
      <a:lvl2pPr algn="ctr" rtl="0" fontAlgn="base">
        <a:spcBef>
          <a:spcPct val="0"/>
        </a:spcBef>
        <a:spcAft>
          <a:spcPct val="0"/>
        </a:spcAft>
        <a:defRPr sz="3240">
          <a:solidFill>
            <a:srgbClr val="5B9BD6"/>
          </a:solidFill>
          <a:latin typeface="Calibri" pitchFamily="34" charset="0"/>
        </a:defRPr>
      </a:lvl2pPr>
      <a:lvl3pPr algn="ctr" rtl="0" fontAlgn="base">
        <a:spcBef>
          <a:spcPct val="0"/>
        </a:spcBef>
        <a:spcAft>
          <a:spcPct val="0"/>
        </a:spcAft>
        <a:defRPr sz="3240">
          <a:solidFill>
            <a:srgbClr val="5B9BD6"/>
          </a:solidFill>
          <a:latin typeface="Calibri" pitchFamily="34" charset="0"/>
        </a:defRPr>
      </a:lvl3pPr>
      <a:lvl4pPr algn="ctr" rtl="0" fontAlgn="base">
        <a:spcBef>
          <a:spcPct val="0"/>
        </a:spcBef>
        <a:spcAft>
          <a:spcPct val="0"/>
        </a:spcAft>
        <a:defRPr sz="3240">
          <a:solidFill>
            <a:srgbClr val="5B9BD6"/>
          </a:solidFill>
          <a:latin typeface="Calibri" pitchFamily="34" charset="0"/>
        </a:defRPr>
      </a:lvl4pPr>
      <a:lvl5pPr algn="ctr" rtl="0" fontAlgn="base">
        <a:spcBef>
          <a:spcPct val="0"/>
        </a:spcBef>
        <a:spcAft>
          <a:spcPct val="0"/>
        </a:spcAft>
        <a:defRPr sz="3240">
          <a:solidFill>
            <a:srgbClr val="5B9BD6"/>
          </a:solidFill>
          <a:latin typeface="Calibri" pitchFamily="34" charset="0"/>
        </a:defRPr>
      </a:lvl5pPr>
      <a:lvl6pPr marL="411431" algn="ctr" rtl="0" fontAlgn="base">
        <a:spcBef>
          <a:spcPct val="0"/>
        </a:spcBef>
        <a:spcAft>
          <a:spcPct val="0"/>
        </a:spcAft>
        <a:defRPr sz="3240">
          <a:solidFill>
            <a:srgbClr val="5B9BD6"/>
          </a:solidFill>
          <a:latin typeface="Calibri" pitchFamily="34" charset="0"/>
        </a:defRPr>
      </a:lvl6pPr>
      <a:lvl7pPr marL="822862" algn="ctr" rtl="0" fontAlgn="base">
        <a:spcBef>
          <a:spcPct val="0"/>
        </a:spcBef>
        <a:spcAft>
          <a:spcPct val="0"/>
        </a:spcAft>
        <a:defRPr sz="3240">
          <a:solidFill>
            <a:srgbClr val="5B9BD6"/>
          </a:solidFill>
          <a:latin typeface="Calibri" pitchFamily="34" charset="0"/>
        </a:defRPr>
      </a:lvl7pPr>
      <a:lvl8pPr marL="1234292" algn="ctr" rtl="0" fontAlgn="base">
        <a:spcBef>
          <a:spcPct val="0"/>
        </a:spcBef>
        <a:spcAft>
          <a:spcPct val="0"/>
        </a:spcAft>
        <a:defRPr sz="3240">
          <a:solidFill>
            <a:srgbClr val="5B9BD6"/>
          </a:solidFill>
          <a:latin typeface="Calibri" pitchFamily="34" charset="0"/>
        </a:defRPr>
      </a:lvl8pPr>
      <a:lvl9pPr marL="1645723" algn="ctr" rtl="0" fontAlgn="base">
        <a:spcBef>
          <a:spcPct val="0"/>
        </a:spcBef>
        <a:spcAft>
          <a:spcPct val="0"/>
        </a:spcAft>
        <a:defRPr sz="3240">
          <a:solidFill>
            <a:srgbClr val="5B9BD6"/>
          </a:solidFill>
          <a:latin typeface="Calibri" pitchFamily="34" charset="0"/>
        </a:defRPr>
      </a:lvl9pPr>
    </p:titleStyle>
    <p:bodyStyle>
      <a:lvl1pPr marL="308573" indent="-308573" algn="l" rtl="0" fontAlgn="base">
        <a:spcBef>
          <a:spcPct val="20000"/>
        </a:spcBef>
        <a:spcAft>
          <a:spcPct val="0"/>
        </a:spcAft>
        <a:buFont typeface="Arial" charset="0"/>
        <a:buChar char="•"/>
        <a:defRPr sz="2160" kern="1200">
          <a:solidFill>
            <a:schemeClr val="tx1"/>
          </a:solidFill>
          <a:latin typeface="+mn-lt"/>
          <a:ea typeface="+mn-ea"/>
          <a:cs typeface="+mn-cs"/>
        </a:defRPr>
      </a:lvl1pPr>
      <a:lvl2pPr marL="668574" indent="-257144" algn="l" rtl="0" fontAlgn="base">
        <a:spcBef>
          <a:spcPct val="20000"/>
        </a:spcBef>
        <a:spcAft>
          <a:spcPct val="0"/>
        </a:spcAft>
        <a:buFont typeface="Arial" charset="0"/>
        <a:buChar char="–"/>
        <a:defRPr sz="1800" kern="1200">
          <a:solidFill>
            <a:schemeClr val="tx1"/>
          </a:solidFill>
          <a:latin typeface="+mn-lt"/>
          <a:ea typeface="+mn-ea"/>
          <a:cs typeface="+mn-cs"/>
        </a:defRPr>
      </a:lvl2pPr>
      <a:lvl3pPr marL="1028576" indent="-205716" algn="l" rtl="0" fontAlgn="base">
        <a:spcBef>
          <a:spcPct val="20000"/>
        </a:spcBef>
        <a:spcAft>
          <a:spcPct val="0"/>
        </a:spcAft>
        <a:buFont typeface="Arial" charset="0"/>
        <a:buChar char="•"/>
        <a:defRPr kern="1200">
          <a:solidFill>
            <a:schemeClr val="tx1"/>
          </a:solidFill>
          <a:latin typeface="+mn-lt"/>
          <a:ea typeface="+mn-ea"/>
          <a:cs typeface="+mn-cs"/>
        </a:defRPr>
      </a:lvl3pPr>
      <a:lvl4pPr marL="1440008" indent="-205716" algn="l" rtl="0" fontAlgn="base">
        <a:spcBef>
          <a:spcPct val="20000"/>
        </a:spcBef>
        <a:spcAft>
          <a:spcPct val="0"/>
        </a:spcAft>
        <a:buFont typeface="Arial" charset="0"/>
        <a:buChar char="–"/>
        <a:defRPr sz="1440" kern="1200">
          <a:solidFill>
            <a:schemeClr val="tx1"/>
          </a:solidFill>
          <a:latin typeface="+mn-lt"/>
          <a:ea typeface="+mn-ea"/>
          <a:cs typeface="+mn-cs"/>
        </a:defRPr>
      </a:lvl4pPr>
      <a:lvl5pPr marL="1851439" indent="-205716" algn="l" rtl="0" fontAlgn="base">
        <a:spcBef>
          <a:spcPct val="20000"/>
        </a:spcBef>
        <a:spcAft>
          <a:spcPct val="0"/>
        </a:spcAft>
        <a:buFont typeface="Arial" charset="0"/>
        <a:buChar char="»"/>
        <a:defRPr sz="1440" kern="1200">
          <a:solidFill>
            <a:schemeClr val="tx1"/>
          </a:solidFill>
          <a:latin typeface="+mn-lt"/>
          <a:ea typeface="+mn-ea"/>
          <a:cs typeface="+mn-cs"/>
        </a:defRPr>
      </a:lvl5pPr>
      <a:lvl6pPr marL="226286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29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5730"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15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822862" rtl="0" eaLnBrk="1" latinLnBrk="0" hangingPunct="1">
        <a:defRPr sz="1620" kern="1200">
          <a:solidFill>
            <a:schemeClr val="tx1"/>
          </a:solidFill>
          <a:latin typeface="+mn-lt"/>
          <a:ea typeface="+mn-ea"/>
          <a:cs typeface="+mn-cs"/>
        </a:defRPr>
      </a:lvl1pPr>
      <a:lvl2pPr marL="411431" algn="l" defTabSz="822862" rtl="0" eaLnBrk="1" latinLnBrk="0" hangingPunct="1">
        <a:defRPr sz="1620" kern="1200">
          <a:solidFill>
            <a:schemeClr val="tx1"/>
          </a:solidFill>
          <a:latin typeface="+mn-lt"/>
          <a:ea typeface="+mn-ea"/>
          <a:cs typeface="+mn-cs"/>
        </a:defRPr>
      </a:lvl2pPr>
      <a:lvl3pPr marL="822862" algn="l" defTabSz="822862" rtl="0" eaLnBrk="1" latinLnBrk="0" hangingPunct="1">
        <a:defRPr sz="1620" kern="1200">
          <a:solidFill>
            <a:schemeClr val="tx1"/>
          </a:solidFill>
          <a:latin typeface="+mn-lt"/>
          <a:ea typeface="+mn-ea"/>
          <a:cs typeface="+mn-cs"/>
        </a:defRPr>
      </a:lvl3pPr>
      <a:lvl4pPr marL="1234292" algn="l" defTabSz="822862" rtl="0" eaLnBrk="1" latinLnBrk="0" hangingPunct="1">
        <a:defRPr sz="1620" kern="1200">
          <a:solidFill>
            <a:schemeClr val="tx1"/>
          </a:solidFill>
          <a:latin typeface="+mn-lt"/>
          <a:ea typeface="+mn-ea"/>
          <a:cs typeface="+mn-cs"/>
        </a:defRPr>
      </a:lvl4pPr>
      <a:lvl5pPr marL="1645723" algn="l" defTabSz="822862" rtl="0" eaLnBrk="1" latinLnBrk="0" hangingPunct="1">
        <a:defRPr sz="1620" kern="1200">
          <a:solidFill>
            <a:schemeClr val="tx1"/>
          </a:solidFill>
          <a:latin typeface="+mn-lt"/>
          <a:ea typeface="+mn-ea"/>
          <a:cs typeface="+mn-cs"/>
        </a:defRPr>
      </a:lvl5pPr>
      <a:lvl6pPr marL="2057153" algn="l" defTabSz="822862" rtl="0" eaLnBrk="1" latinLnBrk="0" hangingPunct="1">
        <a:defRPr sz="1620" kern="1200">
          <a:solidFill>
            <a:schemeClr val="tx1"/>
          </a:solidFill>
          <a:latin typeface="+mn-lt"/>
          <a:ea typeface="+mn-ea"/>
          <a:cs typeface="+mn-cs"/>
        </a:defRPr>
      </a:lvl6pPr>
      <a:lvl7pPr marL="2468583" algn="l" defTabSz="822862" rtl="0" eaLnBrk="1" latinLnBrk="0" hangingPunct="1">
        <a:defRPr sz="1620" kern="1200">
          <a:solidFill>
            <a:schemeClr val="tx1"/>
          </a:solidFill>
          <a:latin typeface="+mn-lt"/>
          <a:ea typeface="+mn-ea"/>
          <a:cs typeface="+mn-cs"/>
        </a:defRPr>
      </a:lvl7pPr>
      <a:lvl8pPr marL="2880014" algn="l" defTabSz="822862" rtl="0" eaLnBrk="1" latinLnBrk="0" hangingPunct="1">
        <a:defRPr sz="1620" kern="1200">
          <a:solidFill>
            <a:schemeClr val="tx1"/>
          </a:solidFill>
          <a:latin typeface="+mn-lt"/>
          <a:ea typeface="+mn-ea"/>
          <a:cs typeface="+mn-cs"/>
        </a:defRPr>
      </a:lvl8pPr>
      <a:lvl9pPr marL="3291446" algn="l" defTabSz="822862"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117207" tIns="58603" rIns="117207" bIns="58603"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117207" tIns="58603" rIns="117207" bIns="58603"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117207" tIns="58603" rIns="117207" bIns="58603" rtlCol="0" anchor="ctr"/>
          <a:lstStyle>
            <a:lvl1pPr algn="l" fontAlgn="auto">
              <a:spcBef>
                <a:spcPts val="0"/>
              </a:spcBef>
              <a:spcAft>
                <a:spcPts val="0"/>
              </a:spcAft>
              <a:defRPr sz="1125" smtClean="0">
                <a:solidFill>
                  <a:schemeClr val="tx1">
                    <a:tint val="75000"/>
                  </a:schemeClr>
                </a:solidFill>
                <a:latin typeface="+mn-lt"/>
                <a:cs typeface="+mn-cs"/>
              </a:defRPr>
            </a:lvl1pPr>
          </a:lstStyle>
          <a:p>
            <a:pPr>
              <a:defRPr/>
            </a:pPr>
            <a:fld id="{029A97F4-0C21-46FD-9737-5579B2A2DE23}" type="datetimeFigureOut">
              <a:rPr lang="el-GR"/>
              <a:pPr>
                <a:defRPr/>
              </a:pPr>
              <a:t>26/1/2021</a:t>
            </a:fld>
            <a:endParaRPr lang="el-G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117207" tIns="58603" rIns="117207" bIns="58603" rtlCol="0" anchor="ctr"/>
          <a:lstStyle>
            <a:lvl1pPr algn="ctr" fontAlgn="auto">
              <a:spcBef>
                <a:spcPts val="0"/>
              </a:spcBef>
              <a:spcAft>
                <a:spcPts val="0"/>
              </a:spcAft>
              <a:defRPr sz="1125">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117207" tIns="58603" rIns="117207" bIns="58603" rtlCol="0" anchor="ctr"/>
          <a:lstStyle>
            <a:lvl1pPr algn="r" fontAlgn="auto">
              <a:spcBef>
                <a:spcPts val="0"/>
              </a:spcBef>
              <a:spcAft>
                <a:spcPts val="0"/>
              </a:spcAft>
              <a:defRPr sz="1125" smtClean="0">
                <a:solidFill>
                  <a:schemeClr val="tx1">
                    <a:tint val="75000"/>
                  </a:schemeClr>
                </a:solidFill>
                <a:latin typeface="+mn-lt"/>
                <a:cs typeface="+mn-cs"/>
              </a:defRPr>
            </a:lvl1pPr>
          </a:lstStyle>
          <a:p>
            <a:pPr>
              <a:defRPr/>
            </a:pPr>
            <a:fld id="{8EE4B349-3E15-4BEA-8E7D-43843BA5E98F}" type="slidenum">
              <a:rPr lang="el-GR"/>
              <a:pPr>
                <a:defRPr/>
              </a:pPr>
              <a:t>‹#›</a:t>
            </a:fld>
            <a:endParaRPr lang="el-GR"/>
          </a:p>
        </p:txBody>
      </p:sp>
    </p:spTree>
    <p:extLst>
      <p:ext uri="{BB962C8B-B14F-4D97-AF65-F5344CB8AC3E}">
        <p14:creationId xmlns:p14="http://schemas.microsoft.com/office/powerpoint/2010/main" val="17486690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3450" kern="1200">
          <a:solidFill>
            <a:srgbClr val="5B9BD6"/>
          </a:solidFill>
          <a:latin typeface="+mj-lt"/>
          <a:ea typeface="+mj-ea"/>
          <a:cs typeface="+mj-cs"/>
        </a:defRPr>
      </a:lvl1pPr>
      <a:lvl2pPr algn="ctr" rtl="0" fontAlgn="base">
        <a:spcBef>
          <a:spcPct val="0"/>
        </a:spcBef>
        <a:spcAft>
          <a:spcPct val="0"/>
        </a:spcAft>
        <a:defRPr sz="3450">
          <a:solidFill>
            <a:srgbClr val="5B9BD6"/>
          </a:solidFill>
          <a:latin typeface="Calibri" pitchFamily="34" charset="0"/>
        </a:defRPr>
      </a:lvl2pPr>
      <a:lvl3pPr algn="ctr" rtl="0" fontAlgn="base">
        <a:spcBef>
          <a:spcPct val="0"/>
        </a:spcBef>
        <a:spcAft>
          <a:spcPct val="0"/>
        </a:spcAft>
        <a:defRPr sz="3450">
          <a:solidFill>
            <a:srgbClr val="5B9BD6"/>
          </a:solidFill>
          <a:latin typeface="Calibri" pitchFamily="34" charset="0"/>
        </a:defRPr>
      </a:lvl3pPr>
      <a:lvl4pPr algn="ctr" rtl="0" fontAlgn="base">
        <a:spcBef>
          <a:spcPct val="0"/>
        </a:spcBef>
        <a:spcAft>
          <a:spcPct val="0"/>
        </a:spcAft>
        <a:defRPr sz="3450">
          <a:solidFill>
            <a:srgbClr val="5B9BD6"/>
          </a:solidFill>
          <a:latin typeface="Calibri" pitchFamily="34" charset="0"/>
        </a:defRPr>
      </a:lvl4pPr>
      <a:lvl5pPr algn="ctr" rtl="0" fontAlgn="base">
        <a:spcBef>
          <a:spcPct val="0"/>
        </a:spcBef>
        <a:spcAft>
          <a:spcPct val="0"/>
        </a:spcAft>
        <a:defRPr sz="3450">
          <a:solidFill>
            <a:srgbClr val="5B9BD6"/>
          </a:solidFill>
          <a:latin typeface="Calibri" pitchFamily="34" charset="0"/>
        </a:defRPr>
      </a:lvl5pPr>
      <a:lvl6pPr marL="439528" algn="ctr" rtl="0" fontAlgn="base">
        <a:spcBef>
          <a:spcPct val="0"/>
        </a:spcBef>
        <a:spcAft>
          <a:spcPct val="0"/>
        </a:spcAft>
        <a:defRPr sz="3450">
          <a:solidFill>
            <a:srgbClr val="5B9BD6"/>
          </a:solidFill>
          <a:latin typeface="Calibri" pitchFamily="34" charset="0"/>
        </a:defRPr>
      </a:lvl6pPr>
      <a:lvl7pPr marL="879056" algn="ctr" rtl="0" fontAlgn="base">
        <a:spcBef>
          <a:spcPct val="0"/>
        </a:spcBef>
        <a:spcAft>
          <a:spcPct val="0"/>
        </a:spcAft>
        <a:defRPr sz="3450">
          <a:solidFill>
            <a:srgbClr val="5B9BD6"/>
          </a:solidFill>
          <a:latin typeface="Calibri" pitchFamily="34" charset="0"/>
        </a:defRPr>
      </a:lvl7pPr>
      <a:lvl8pPr marL="1318582" algn="ctr" rtl="0" fontAlgn="base">
        <a:spcBef>
          <a:spcPct val="0"/>
        </a:spcBef>
        <a:spcAft>
          <a:spcPct val="0"/>
        </a:spcAft>
        <a:defRPr sz="3450">
          <a:solidFill>
            <a:srgbClr val="5B9BD6"/>
          </a:solidFill>
          <a:latin typeface="Calibri" pitchFamily="34" charset="0"/>
        </a:defRPr>
      </a:lvl8pPr>
      <a:lvl9pPr marL="1758110" algn="ctr" rtl="0" fontAlgn="base">
        <a:spcBef>
          <a:spcPct val="0"/>
        </a:spcBef>
        <a:spcAft>
          <a:spcPct val="0"/>
        </a:spcAft>
        <a:defRPr sz="3450">
          <a:solidFill>
            <a:srgbClr val="5B9BD6"/>
          </a:solidFill>
          <a:latin typeface="Calibri" pitchFamily="34" charset="0"/>
        </a:defRPr>
      </a:lvl9pPr>
    </p:titleStyle>
    <p:bodyStyle>
      <a:lvl1pPr marL="329645" indent="-329645" algn="l" rtl="0" fontAlgn="base">
        <a:spcBef>
          <a:spcPct val="20000"/>
        </a:spcBef>
        <a:spcAft>
          <a:spcPct val="0"/>
        </a:spcAft>
        <a:buFont typeface="Arial" charset="0"/>
        <a:buChar char="•"/>
        <a:defRPr sz="2325" kern="1200">
          <a:solidFill>
            <a:schemeClr val="tx1"/>
          </a:solidFill>
          <a:latin typeface="+mn-lt"/>
          <a:ea typeface="+mn-ea"/>
          <a:cs typeface="+mn-cs"/>
        </a:defRPr>
      </a:lvl1pPr>
      <a:lvl2pPr marL="714232" indent="-274706" algn="l" rtl="0" fontAlgn="base">
        <a:spcBef>
          <a:spcPct val="20000"/>
        </a:spcBef>
        <a:spcAft>
          <a:spcPct val="0"/>
        </a:spcAft>
        <a:buFont typeface="Arial" charset="0"/>
        <a:buChar char="–"/>
        <a:defRPr sz="1950" kern="1200">
          <a:solidFill>
            <a:schemeClr val="tx1"/>
          </a:solidFill>
          <a:latin typeface="+mn-lt"/>
          <a:ea typeface="+mn-ea"/>
          <a:cs typeface="+mn-cs"/>
        </a:defRPr>
      </a:lvl2pPr>
      <a:lvl3pPr marL="1098818" indent="-219764" algn="l" rtl="0" fontAlgn="base">
        <a:spcBef>
          <a:spcPct val="20000"/>
        </a:spcBef>
        <a:spcAft>
          <a:spcPct val="0"/>
        </a:spcAft>
        <a:buFont typeface="Arial" charset="0"/>
        <a:buChar char="•"/>
        <a:defRPr kern="1200">
          <a:solidFill>
            <a:schemeClr val="tx1"/>
          </a:solidFill>
          <a:latin typeface="+mn-lt"/>
          <a:ea typeface="+mn-ea"/>
          <a:cs typeface="+mn-cs"/>
        </a:defRPr>
      </a:lvl3pPr>
      <a:lvl4pPr marL="1538346" indent="-219764" algn="l" rtl="0" fontAlgn="base">
        <a:spcBef>
          <a:spcPct val="20000"/>
        </a:spcBef>
        <a:spcAft>
          <a:spcPct val="0"/>
        </a:spcAft>
        <a:buFont typeface="Arial" charset="0"/>
        <a:buChar char="–"/>
        <a:defRPr sz="1575" kern="1200">
          <a:solidFill>
            <a:schemeClr val="tx1"/>
          </a:solidFill>
          <a:latin typeface="+mn-lt"/>
          <a:ea typeface="+mn-ea"/>
          <a:cs typeface="+mn-cs"/>
        </a:defRPr>
      </a:lvl4pPr>
      <a:lvl5pPr marL="1977874" indent="-219764" algn="l" rtl="0" fontAlgn="base">
        <a:spcBef>
          <a:spcPct val="20000"/>
        </a:spcBef>
        <a:spcAft>
          <a:spcPct val="0"/>
        </a:spcAft>
        <a:buFont typeface="Arial" charset="0"/>
        <a:buChar char="»"/>
        <a:defRPr sz="1575" kern="1200">
          <a:solidFill>
            <a:schemeClr val="tx1"/>
          </a:solidFill>
          <a:latin typeface="+mn-lt"/>
          <a:ea typeface="+mn-ea"/>
          <a:cs typeface="+mn-cs"/>
        </a:defRPr>
      </a:lvl5pPr>
      <a:lvl6pPr marL="2417402"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6pPr>
      <a:lvl7pPr marL="2856928"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7pPr>
      <a:lvl8pPr marL="3296456"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8pPr>
      <a:lvl9pPr marL="3735981"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9pPr>
    </p:bodyStyle>
    <p:otherStyle>
      <a:defPPr>
        <a:defRPr lang="el-GR"/>
      </a:defPPr>
      <a:lvl1pPr marL="0" algn="l" defTabSz="879056" rtl="0" eaLnBrk="1" latinLnBrk="0" hangingPunct="1">
        <a:defRPr sz="1725" kern="1200">
          <a:solidFill>
            <a:schemeClr val="tx1"/>
          </a:solidFill>
          <a:latin typeface="+mn-lt"/>
          <a:ea typeface="+mn-ea"/>
          <a:cs typeface="+mn-cs"/>
        </a:defRPr>
      </a:lvl1pPr>
      <a:lvl2pPr marL="439528" algn="l" defTabSz="879056" rtl="0" eaLnBrk="1" latinLnBrk="0" hangingPunct="1">
        <a:defRPr sz="1725" kern="1200">
          <a:solidFill>
            <a:schemeClr val="tx1"/>
          </a:solidFill>
          <a:latin typeface="+mn-lt"/>
          <a:ea typeface="+mn-ea"/>
          <a:cs typeface="+mn-cs"/>
        </a:defRPr>
      </a:lvl2pPr>
      <a:lvl3pPr marL="879056" algn="l" defTabSz="879056" rtl="0" eaLnBrk="1" latinLnBrk="0" hangingPunct="1">
        <a:defRPr sz="1725" kern="1200">
          <a:solidFill>
            <a:schemeClr val="tx1"/>
          </a:solidFill>
          <a:latin typeface="+mn-lt"/>
          <a:ea typeface="+mn-ea"/>
          <a:cs typeface="+mn-cs"/>
        </a:defRPr>
      </a:lvl3pPr>
      <a:lvl4pPr marL="1318582" algn="l" defTabSz="879056" rtl="0" eaLnBrk="1" latinLnBrk="0" hangingPunct="1">
        <a:defRPr sz="1725" kern="1200">
          <a:solidFill>
            <a:schemeClr val="tx1"/>
          </a:solidFill>
          <a:latin typeface="+mn-lt"/>
          <a:ea typeface="+mn-ea"/>
          <a:cs typeface="+mn-cs"/>
        </a:defRPr>
      </a:lvl4pPr>
      <a:lvl5pPr marL="1758110" algn="l" defTabSz="879056" rtl="0" eaLnBrk="1" latinLnBrk="0" hangingPunct="1">
        <a:defRPr sz="1725" kern="1200">
          <a:solidFill>
            <a:schemeClr val="tx1"/>
          </a:solidFill>
          <a:latin typeface="+mn-lt"/>
          <a:ea typeface="+mn-ea"/>
          <a:cs typeface="+mn-cs"/>
        </a:defRPr>
      </a:lvl5pPr>
      <a:lvl6pPr marL="2197637" algn="l" defTabSz="879056" rtl="0" eaLnBrk="1" latinLnBrk="0" hangingPunct="1">
        <a:defRPr sz="1725" kern="1200">
          <a:solidFill>
            <a:schemeClr val="tx1"/>
          </a:solidFill>
          <a:latin typeface="+mn-lt"/>
          <a:ea typeface="+mn-ea"/>
          <a:cs typeface="+mn-cs"/>
        </a:defRPr>
      </a:lvl6pPr>
      <a:lvl7pPr marL="2637164" algn="l" defTabSz="879056" rtl="0" eaLnBrk="1" latinLnBrk="0" hangingPunct="1">
        <a:defRPr sz="1725" kern="1200">
          <a:solidFill>
            <a:schemeClr val="tx1"/>
          </a:solidFill>
          <a:latin typeface="+mn-lt"/>
          <a:ea typeface="+mn-ea"/>
          <a:cs typeface="+mn-cs"/>
        </a:defRPr>
      </a:lvl7pPr>
      <a:lvl8pPr marL="3076692" algn="l" defTabSz="879056" rtl="0" eaLnBrk="1" latinLnBrk="0" hangingPunct="1">
        <a:defRPr sz="1725" kern="1200">
          <a:solidFill>
            <a:schemeClr val="tx1"/>
          </a:solidFill>
          <a:latin typeface="+mn-lt"/>
          <a:ea typeface="+mn-ea"/>
          <a:cs typeface="+mn-cs"/>
        </a:defRPr>
      </a:lvl8pPr>
      <a:lvl9pPr marL="3516221" algn="l" defTabSz="879056" rtl="0" eaLnBrk="1" latinLnBrk="0" hangingPunct="1">
        <a:defRPr sz="1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Θέση εικόνας" descr="axiologisi_dimosio_aftodioikisi.jpg"/>
          <p:cNvPicPr>
            <a:picLocks noGrp="1" noChangeAspect="1"/>
          </p:cNvPicPr>
          <p:nvPr>
            <p:ph type="pic" sz="quarter" idx="11"/>
          </p:nvPr>
        </p:nvPicPr>
        <p:blipFill>
          <a:blip r:embed="rId2"/>
          <a:srcRect t="7703" b="7703"/>
          <a:stretch>
            <a:fillRect/>
          </a:stretch>
        </p:blipFill>
        <p:spPr/>
      </p:pic>
      <p:sp>
        <p:nvSpPr>
          <p:cNvPr id="42" name="Freeform: Shape 41">
            <a:extLst>
              <a:ext uri="{FF2B5EF4-FFF2-40B4-BE49-F238E27FC236}">
                <a16:creationId xmlns:a16="http://schemas.microsoft.com/office/drawing/2014/main" id="{F924DA64-AB3B-4205-B94C-4B27FD09C701}"/>
              </a:ext>
            </a:extLst>
          </p:cNvPr>
          <p:cNvSpPr/>
          <p:nvPr/>
        </p:nvSpPr>
        <p:spPr>
          <a:xfrm>
            <a:off x="21744" y="109079"/>
            <a:ext cx="9144000" cy="5143500"/>
          </a:xfrm>
          <a:custGeom>
            <a:avLst/>
            <a:gdLst>
              <a:gd name="connsiteX0" fmla="*/ 10244184 w 18288000"/>
              <a:gd name="connsiteY0" fmla="*/ 8746079 h 10287000"/>
              <a:gd name="connsiteX1" fmla="*/ 9974184 w 18288000"/>
              <a:gd name="connsiteY1" fmla="*/ 9016079 h 10287000"/>
              <a:gd name="connsiteX2" fmla="*/ 10244184 w 18288000"/>
              <a:gd name="connsiteY2" fmla="*/ 9286079 h 10287000"/>
              <a:gd name="connsiteX3" fmla="*/ 10616757 w 18288000"/>
              <a:gd name="connsiteY3" fmla="*/ 9286079 h 10287000"/>
              <a:gd name="connsiteX4" fmla="*/ 10886757 w 18288000"/>
              <a:gd name="connsiteY4" fmla="*/ 9016079 h 10287000"/>
              <a:gd name="connsiteX5" fmla="*/ 10616757 w 18288000"/>
              <a:gd name="connsiteY5" fmla="*/ 8746079 h 10287000"/>
              <a:gd name="connsiteX6" fmla="*/ 7916068 w 18288000"/>
              <a:gd name="connsiteY6" fmla="*/ 7111157 h 10287000"/>
              <a:gd name="connsiteX7" fmla="*/ 7646066 w 18288000"/>
              <a:gd name="connsiteY7" fmla="*/ 7381156 h 10287000"/>
              <a:gd name="connsiteX8" fmla="*/ 7916068 w 18288000"/>
              <a:gd name="connsiteY8" fmla="*/ 7651156 h 10287000"/>
              <a:gd name="connsiteX9" fmla="*/ 8288640 w 18288000"/>
              <a:gd name="connsiteY9" fmla="*/ 7651156 h 10287000"/>
              <a:gd name="connsiteX10" fmla="*/ 8558639 w 18288000"/>
              <a:gd name="connsiteY10" fmla="*/ 7381156 h 10287000"/>
              <a:gd name="connsiteX11" fmla="*/ 8288640 w 18288000"/>
              <a:gd name="connsiteY11" fmla="*/ 7111157 h 10287000"/>
              <a:gd name="connsiteX12" fmla="*/ 17857466 w 18288000"/>
              <a:gd name="connsiteY12" fmla="*/ 6599630 h 10287000"/>
              <a:gd name="connsiteX13" fmla="*/ 18288000 w 18288000"/>
              <a:gd name="connsiteY13" fmla="*/ 6599630 h 10287000"/>
              <a:gd name="connsiteX14" fmla="*/ 18288000 w 18288000"/>
              <a:gd name="connsiteY14" fmla="*/ 6601285 h 10287000"/>
              <a:gd name="connsiteX15" fmla="*/ 17856710 w 18288000"/>
              <a:gd name="connsiteY15" fmla="*/ 6601285 h 10287000"/>
              <a:gd name="connsiteX16" fmla="*/ 18166506 w 18288000"/>
              <a:gd name="connsiteY16" fmla="*/ 5474738 h 10287000"/>
              <a:gd name="connsiteX17" fmla="*/ 18288000 w 18288000"/>
              <a:gd name="connsiteY17" fmla="*/ 5474738 h 10287000"/>
              <a:gd name="connsiteX18" fmla="*/ 18288000 w 18288000"/>
              <a:gd name="connsiteY18" fmla="*/ 6059630 h 10287000"/>
              <a:gd name="connsiteX19" fmla="*/ 18046092 w 18288000"/>
              <a:gd name="connsiteY19" fmla="*/ 6059630 h 10287000"/>
              <a:gd name="connsiteX20" fmla="*/ 18152328 w 18288000"/>
              <a:gd name="connsiteY20" fmla="*/ 5588224 h 10287000"/>
              <a:gd name="connsiteX21" fmla="*/ 18219124 w 18288000"/>
              <a:gd name="connsiteY21" fmla="*/ 4929623 h 10287000"/>
              <a:gd name="connsiteX22" fmla="*/ 18288000 w 18288000"/>
              <a:gd name="connsiteY22" fmla="*/ 4929623 h 10287000"/>
              <a:gd name="connsiteX23" fmla="*/ 18288000 w 18288000"/>
              <a:gd name="connsiteY23" fmla="*/ 4934738 h 10287000"/>
              <a:gd name="connsiteX24" fmla="*/ 18218968 w 18288000"/>
              <a:gd name="connsiteY24" fmla="*/ 4934738 h 10287000"/>
              <a:gd name="connsiteX25" fmla="*/ 18217220 w 18288000"/>
              <a:gd name="connsiteY25" fmla="*/ 4384510 h 10287000"/>
              <a:gd name="connsiteX26" fmla="*/ 18288000 w 18288000"/>
              <a:gd name="connsiteY26" fmla="*/ 4384510 h 10287000"/>
              <a:gd name="connsiteX27" fmla="*/ 18288000 w 18288000"/>
              <a:gd name="connsiteY27" fmla="*/ 4389625 h 10287000"/>
              <a:gd name="connsiteX28" fmla="*/ 18217532 w 18288000"/>
              <a:gd name="connsiteY28" fmla="*/ 4389625 h 10287000"/>
              <a:gd name="connsiteX29" fmla="*/ 5999551 w 18288000"/>
              <a:gd name="connsiteY29" fmla="*/ 4361301 h 10287000"/>
              <a:gd name="connsiteX30" fmla="*/ 5729552 w 18288000"/>
              <a:gd name="connsiteY30" fmla="*/ 4631301 h 10287000"/>
              <a:gd name="connsiteX31" fmla="*/ 5999551 w 18288000"/>
              <a:gd name="connsiteY31" fmla="*/ 4901301 h 10287000"/>
              <a:gd name="connsiteX32" fmla="*/ 6228135 w 18288000"/>
              <a:gd name="connsiteY32" fmla="*/ 4901301 h 10287000"/>
              <a:gd name="connsiteX33" fmla="*/ 6498136 w 18288000"/>
              <a:gd name="connsiteY33" fmla="*/ 4631301 h 10287000"/>
              <a:gd name="connsiteX34" fmla="*/ 6228135 w 18288000"/>
              <a:gd name="connsiteY34" fmla="*/ 4361301 h 10287000"/>
              <a:gd name="connsiteX35" fmla="*/ 18163112 w 18288000"/>
              <a:gd name="connsiteY35" fmla="*/ 3839395 h 10287000"/>
              <a:gd name="connsiteX36" fmla="*/ 18288000 w 18288000"/>
              <a:gd name="connsiteY36" fmla="*/ 3839395 h 10287000"/>
              <a:gd name="connsiteX37" fmla="*/ 18288000 w 18288000"/>
              <a:gd name="connsiteY37" fmla="*/ 3844510 h 10287000"/>
              <a:gd name="connsiteX38" fmla="*/ 18163882 w 18288000"/>
              <a:gd name="connsiteY38" fmla="*/ 3844510 h 10287000"/>
              <a:gd name="connsiteX39" fmla="*/ 18057438 w 18288000"/>
              <a:gd name="connsiteY39" fmla="*/ 3294280 h 10287000"/>
              <a:gd name="connsiteX40" fmla="*/ 18288000 w 18288000"/>
              <a:gd name="connsiteY40" fmla="*/ 3294280 h 10287000"/>
              <a:gd name="connsiteX41" fmla="*/ 18288000 w 18288000"/>
              <a:gd name="connsiteY41" fmla="*/ 3299395 h 10287000"/>
              <a:gd name="connsiteX42" fmla="*/ 18058674 w 18288000"/>
              <a:gd name="connsiteY42" fmla="*/ 3299395 h 10287000"/>
              <a:gd name="connsiteX43" fmla="*/ 17899292 w 18288000"/>
              <a:gd name="connsiteY43" fmla="*/ 2749163 h 10287000"/>
              <a:gd name="connsiteX44" fmla="*/ 18288000 w 18288000"/>
              <a:gd name="connsiteY44" fmla="*/ 2749163 h 10287000"/>
              <a:gd name="connsiteX45" fmla="*/ 18288000 w 18288000"/>
              <a:gd name="connsiteY45" fmla="*/ 2754280 h 10287000"/>
              <a:gd name="connsiteX46" fmla="*/ 17901006 w 18288000"/>
              <a:gd name="connsiteY46" fmla="*/ 2754280 h 10287000"/>
              <a:gd name="connsiteX47" fmla="*/ 17686150 w 18288000"/>
              <a:gd name="connsiteY47" fmla="*/ 2204051 h 10287000"/>
              <a:gd name="connsiteX48" fmla="*/ 18288000 w 18288000"/>
              <a:gd name="connsiteY48" fmla="*/ 2204051 h 10287000"/>
              <a:gd name="connsiteX49" fmla="*/ 18288000 w 18288000"/>
              <a:gd name="connsiteY49" fmla="*/ 2209166 h 10287000"/>
              <a:gd name="connsiteX50" fmla="*/ 17688366 w 18288000"/>
              <a:gd name="connsiteY50" fmla="*/ 2209166 h 10287000"/>
              <a:gd name="connsiteX51" fmla="*/ 6720629 w 18288000"/>
              <a:gd name="connsiteY51" fmla="*/ 1635726 h 10287000"/>
              <a:gd name="connsiteX52" fmla="*/ 6450628 w 18288000"/>
              <a:gd name="connsiteY52" fmla="*/ 1905726 h 10287000"/>
              <a:gd name="connsiteX53" fmla="*/ 6720629 w 18288000"/>
              <a:gd name="connsiteY53" fmla="*/ 2175726 h 10287000"/>
              <a:gd name="connsiteX54" fmla="*/ 6949216 w 18288000"/>
              <a:gd name="connsiteY54" fmla="*/ 2175726 h 10287000"/>
              <a:gd name="connsiteX55" fmla="*/ 7219212 w 18288000"/>
              <a:gd name="connsiteY55" fmla="*/ 1905726 h 10287000"/>
              <a:gd name="connsiteX56" fmla="*/ 6949216 w 18288000"/>
              <a:gd name="connsiteY56" fmla="*/ 1635726 h 10287000"/>
              <a:gd name="connsiteX57" fmla="*/ 18288000 w 18288000"/>
              <a:gd name="connsiteY57" fmla="*/ 39423 h 10287000"/>
              <a:gd name="connsiteX58" fmla="*/ 18288000 w 18288000"/>
              <a:gd name="connsiteY58" fmla="*/ 1664051 h 10287000"/>
              <a:gd name="connsiteX59" fmla="*/ 17416408 w 18288000"/>
              <a:gd name="connsiteY59" fmla="*/ 1664051 h 10287000"/>
              <a:gd name="connsiteX60" fmla="*/ 17413652 w 18288000"/>
              <a:gd name="connsiteY60" fmla="*/ 1658936 h 10287000"/>
              <a:gd name="connsiteX61" fmla="*/ 17817372 w 18288000"/>
              <a:gd name="connsiteY61" fmla="*/ 1658936 h 10287000"/>
              <a:gd name="connsiteX62" fmla="*/ 18087372 w 18288000"/>
              <a:gd name="connsiteY62" fmla="*/ 1388936 h 10287000"/>
              <a:gd name="connsiteX63" fmla="*/ 17817372 w 18288000"/>
              <a:gd name="connsiteY63" fmla="*/ 1118936 h 10287000"/>
              <a:gd name="connsiteX64" fmla="*/ 17125628 w 18288000"/>
              <a:gd name="connsiteY64" fmla="*/ 1118936 h 10287000"/>
              <a:gd name="connsiteX65" fmla="*/ 17125628 w 18288000"/>
              <a:gd name="connsiteY65" fmla="*/ 1089147 h 10287000"/>
              <a:gd name="connsiteX66" fmla="*/ 17144716 w 18288000"/>
              <a:gd name="connsiteY66" fmla="*/ 1081652 h 10287000"/>
              <a:gd name="connsiteX67" fmla="*/ 17274712 w 18288000"/>
              <a:gd name="connsiteY67" fmla="*/ 850742 h 10287000"/>
              <a:gd name="connsiteX68" fmla="*/ 17144716 w 18288000"/>
              <a:gd name="connsiteY68" fmla="*/ 619830 h 10287000"/>
              <a:gd name="connsiteX69" fmla="*/ 17125628 w 18288000"/>
              <a:gd name="connsiteY69" fmla="*/ 610351 h 10287000"/>
              <a:gd name="connsiteX70" fmla="*/ 17125628 w 18288000"/>
              <a:gd name="connsiteY70" fmla="*/ 582035 h 10287000"/>
              <a:gd name="connsiteX71" fmla="*/ 17626964 w 18288000"/>
              <a:gd name="connsiteY71" fmla="*/ 582035 h 10287000"/>
              <a:gd name="connsiteX72" fmla="*/ 17896964 w 18288000"/>
              <a:gd name="connsiteY72" fmla="*/ 312035 h 10287000"/>
              <a:gd name="connsiteX73" fmla="*/ 17681380 w 18288000"/>
              <a:gd name="connsiteY73" fmla="*/ 47521 h 10287000"/>
              <a:gd name="connsiteX74" fmla="*/ 17639832 w 18288000"/>
              <a:gd name="connsiteY74" fmla="*/ 43333 h 10287000"/>
              <a:gd name="connsiteX75" fmla="*/ 18249218 w 18288000"/>
              <a:gd name="connsiteY75" fmla="*/ 43333 h 10287000"/>
              <a:gd name="connsiteX76" fmla="*/ 0 w 18288000"/>
              <a:gd name="connsiteY76" fmla="*/ 0 h 10287000"/>
              <a:gd name="connsiteX77" fmla="*/ 8764198 w 18288000"/>
              <a:gd name="connsiteY77" fmla="*/ 0 h 10287000"/>
              <a:gd name="connsiteX78" fmla="*/ 8774225 w 18288000"/>
              <a:gd name="connsiteY78" fmla="*/ 3113 h 10287000"/>
              <a:gd name="connsiteX79" fmla="*/ 8828639 w 18288000"/>
              <a:gd name="connsiteY79" fmla="*/ 8598 h 10287000"/>
              <a:gd name="connsiteX80" fmla="*/ 9329976 w 18288000"/>
              <a:gd name="connsiteY80" fmla="*/ 8598 h 10287000"/>
              <a:gd name="connsiteX81" fmla="*/ 9329976 w 18288000"/>
              <a:gd name="connsiteY81" fmla="*/ 36914 h 10287000"/>
              <a:gd name="connsiteX82" fmla="*/ 9310888 w 18288000"/>
              <a:gd name="connsiteY82" fmla="*/ 46393 h 10287000"/>
              <a:gd name="connsiteX83" fmla="*/ 9180892 w 18288000"/>
              <a:gd name="connsiteY83" fmla="*/ 277305 h 10287000"/>
              <a:gd name="connsiteX84" fmla="*/ 9310888 w 18288000"/>
              <a:gd name="connsiteY84" fmla="*/ 508215 h 10287000"/>
              <a:gd name="connsiteX85" fmla="*/ 9329976 w 18288000"/>
              <a:gd name="connsiteY85" fmla="*/ 515710 h 10287000"/>
              <a:gd name="connsiteX86" fmla="*/ 9329976 w 18288000"/>
              <a:gd name="connsiteY86" fmla="*/ 545499 h 10287000"/>
              <a:gd name="connsiteX87" fmla="*/ 8638232 w 18288000"/>
              <a:gd name="connsiteY87" fmla="*/ 545499 h 10287000"/>
              <a:gd name="connsiteX88" fmla="*/ 8368234 w 18288000"/>
              <a:gd name="connsiteY88" fmla="*/ 815499 h 10287000"/>
              <a:gd name="connsiteX89" fmla="*/ 8533137 w 18288000"/>
              <a:gd name="connsiteY89" fmla="*/ 1064281 h 10287000"/>
              <a:gd name="connsiteX90" fmla="*/ 8542736 w 18288000"/>
              <a:gd name="connsiteY90" fmla="*/ 1067261 h 10287000"/>
              <a:gd name="connsiteX91" fmla="*/ 8542736 w 18288000"/>
              <a:gd name="connsiteY91" fmla="*/ 1090614 h 10287000"/>
              <a:gd name="connsiteX92" fmla="*/ 7596088 w 18288000"/>
              <a:gd name="connsiteY92" fmla="*/ 1090614 h 10287000"/>
              <a:gd name="connsiteX93" fmla="*/ 7326086 w 18288000"/>
              <a:gd name="connsiteY93" fmla="*/ 1360614 h 10287000"/>
              <a:gd name="connsiteX94" fmla="*/ 7596088 w 18288000"/>
              <a:gd name="connsiteY94" fmla="*/ 1630614 h 10287000"/>
              <a:gd name="connsiteX95" fmla="*/ 8074616 w 18288000"/>
              <a:gd name="connsiteY95" fmla="*/ 1630614 h 10287000"/>
              <a:gd name="connsiteX96" fmla="*/ 8074616 w 18288000"/>
              <a:gd name="connsiteY96" fmla="*/ 1640018 h 10287000"/>
              <a:gd name="connsiteX97" fmla="*/ 8062746 w 18288000"/>
              <a:gd name="connsiteY97" fmla="*/ 1641215 h 10287000"/>
              <a:gd name="connsiteX98" fmla="*/ 7847163 w 18288000"/>
              <a:gd name="connsiteY98" fmla="*/ 1905728 h 10287000"/>
              <a:gd name="connsiteX99" fmla="*/ 8062746 w 18288000"/>
              <a:gd name="connsiteY99" fmla="*/ 2170241 h 10287000"/>
              <a:gd name="connsiteX100" fmla="*/ 8074616 w 18288000"/>
              <a:gd name="connsiteY100" fmla="*/ 2171438 h 10287000"/>
              <a:gd name="connsiteX101" fmla="*/ 8074616 w 18288000"/>
              <a:gd name="connsiteY101" fmla="*/ 2180843 h 10287000"/>
              <a:gd name="connsiteX102" fmla="*/ 7095184 w 18288000"/>
              <a:gd name="connsiteY102" fmla="*/ 2180843 h 10287000"/>
              <a:gd name="connsiteX103" fmla="*/ 6825183 w 18288000"/>
              <a:gd name="connsiteY103" fmla="*/ 2450844 h 10287000"/>
              <a:gd name="connsiteX104" fmla="*/ 6990089 w 18288000"/>
              <a:gd name="connsiteY104" fmla="*/ 2699625 h 10287000"/>
              <a:gd name="connsiteX105" fmla="*/ 7039401 w 18288000"/>
              <a:gd name="connsiteY105" fmla="*/ 2714933 h 10287000"/>
              <a:gd name="connsiteX106" fmla="*/ 7039401 w 18288000"/>
              <a:gd name="connsiteY106" fmla="*/ 2725958 h 10287000"/>
              <a:gd name="connsiteX107" fmla="*/ 6073207 w 18288000"/>
              <a:gd name="connsiteY107" fmla="*/ 2725958 h 10287000"/>
              <a:gd name="connsiteX108" fmla="*/ 5803205 w 18288000"/>
              <a:gd name="connsiteY108" fmla="*/ 2995958 h 10287000"/>
              <a:gd name="connsiteX109" fmla="*/ 6073207 w 18288000"/>
              <a:gd name="connsiteY109" fmla="*/ 3265958 h 10287000"/>
              <a:gd name="connsiteX110" fmla="*/ 7039401 w 18288000"/>
              <a:gd name="connsiteY110" fmla="*/ 3265958 h 10287000"/>
              <a:gd name="connsiteX111" fmla="*/ 7039401 w 18288000"/>
              <a:gd name="connsiteY111" fmla="*/ 3287420 h 10287000"/>
              <a:gd name="connsiteX112" fmla="*/ 7023707 w 18288000"/>
              <a:gd name="connsiteY112" fmla="*/ 3292291 h 10287000"/>
              <a:gd name="connsiteX113" fmla="*/ 6858804 w 18288000"/>
              <a:gd name="connsiteY113" fmla="*/ 3541073 h 10287000"/>
              <a:gd name="connsiteX114" fmla="*/ 7128803 w 18288000"/>
              <a:gd name="connsiteY114" fmla="*/ 3811073 h 10287000"/>
              <a:gd name="connsiteX115" fmla="*/ 7322948 w 18288000"/>
              <a:gd name="connsiteY115" fmla="*/ 3811073 h 10287000"/>
              <a:gd name="connsiteX116" fmla="*/ 7322948 w 18288000"/>
              <a:gd name="connsiteY116" fmla="*/ 3856909 h 10287000"/>
              <a:gd name="connsiteX117" fmla="*/ 7313016 w 18288000"/>
              <a:gd name="connsiteY117" fmla="*/ 3862300 h 10287000"/>
              <a:gd name="connsiteX118" fmla="*/ 7193976 w 18288000"/>
              <a:gd name="connsiteY118" fmla="*/ 4086188 h 10287000"/>
              <a:gd name="connsiteX119" fmla="*/ 7313016 w 18288000"/>
              <a:gd name="connsiteY119" fmla="*/ 4310075 h 10287000"/>
              <a:gd name="connsiteX120" fmla="*/ 7322948 w 18288000"/>
              <a:gd name="connsiteY120" fmla="*/ 4315466 h 10287000"/>
              <a:gd name="connsiteX121" fmla="*/ 7322948 w 18288000"/>
              <a:gd name="connsiteY121" fmla="*/ 4361301 h 10287000"/>
              <a:gd name="connsiteX122" fmla="*/ 6911642 w 18288000"/>
              <a:gd name="connsiteY122" fmla="*/ 4361301 h 10287000"/>
              <a:gd name="connsiteX123" fmla="*/ 6641641 w 18288000"/>
              <a:gd name="connsiteY123" fmla="*/ 4631301 h 10287000"/>
              <a:gd name="connsiteX124" fmla="*/ 6911642 w 18288000"/>
              <a:gd name="connsiteY124" fmla="*/ 4901301 h 10287000"/>
              <a:gd name="connsiteX125" fmla="*/ 7497020 w 18288000"/>
              <a:gd name="connsiteY125" fmla="*/ 4901301 h 10287000"/>
              <a:gd name="connsiteX126" fmla="*/ 7475152 w 18288000"/>
              <a:gd name="connsiteY126" fmla="*/ 4903506 h 10287000"/>
              <a:gd name="connsiteX127" fmla="*/ 7237711 w 18288000"/>
              <a:gd name="connsiteY127" fmla="*/ 5194837 h 10287000"/>
              <a:gd name="connsiteX128" fmla="*/ 7475152 w 18288000"/>
              <a:gd name="connsiteY128" fmla="*/ 5486169 h 10287000"/>
              <a:gd name="connsiteX129" fmla="*/ 7475396 w 18288000"/>
              <a:gd name="connsiteY129" fmla="*/ 5486193 h 10287000"/>
              <a:gd name="connsiteX130" fmla="*/ 7307327 w 18288000"/>
              <a:gd name="connsiteY130" fmla="*/ 5486193 h 10287000"/>
              <a:gd name="connsiteX131" fmla="*/ 7037325 w 18288000"/>
              <a:gd name="connsiteY131" fmla="*/ 5756193 h 10287000"/>
              <a:gd name="connsiteX132" fmla="*/ 7307327 w 18288000"/>
              <a:gd name="connsiteY132" fmla="*/ 6026193 h 10287000"/>
              <a:gd name="connsiteX133" fmla="*/ 7318375 w 18288000"/>
              <a:gd name="connsiteY133" fmla="*/ 6026193 h 10287000"/>
              <a:gd name="connsiteX134" fmla="*/ 7318375 w 18288000"/>
              <a:gd name="connsiteY134" fmla="*/ 6027848 h 10287000"/>
              <a:gd name="connsiteX135" fmla="*/ 6408381 w 18288000"/>
              <a:gd name="connsiteY135" fmla="*/ 6027848 h 10287000"/>
              <a:gd name="connsiteX136" fmla="*/ 6138377 w 18288000"/>
              <a:gd name="connsiteY136" fmla="*/ 6297848 h 10287000"/>
              <a:gd name="connsiteX137" fmla="*/ 6408381 w 18288000"/>
              <a:gd name="connsiteY137" fmla="*/ 6567848 h 10287000"/>
              <a:gd name="connsiteX138" fmla="*/ 8870297 w 18288000"/>
              <a:gd name="connsiteY138" fmla="*/ 6567848 h 10287000"/>
              <a:gd name="connsiteX139" fmla="*/ 8871286 w 18288000"/>
              <a:gd name="connsiteY139" fmla="*/ 6569502 h 10287000"/>
              <a:gd name="connsiteX140" fmla="*/ 8638232 w 18288000"/>
              <a:gd name="connsiteY140" fmla="*/ 6569502 h 10287000"/>
              <a:gd name="connsiteX141" fmla="*/ 8368234 w 18288000"/>
              <a:gd name="connsiteY141" fmla="*/ 6839502 h 10287000"/>
              <a:gd name="connsiteX142" fmla="*/ 8638232 w 18288000"/>
              <a:gd name="connsiteY142" fmla="*/ 7109502 h 10287000"/>
              <a:gd name="connsiteX143" fmla="*/ 9244996 w 18288000"/>
              <a:gd name="connsiteY143" fmla="*/ 7109502 h 10287000"/>
              <a:gd name="connsiteX144" fmla="*/ 9246258 w 18288000"/>
              <a:gd name="connsiteY144" fmla="*/ 7111157 h 10287000"/>
              <a:gd name="connsiteX145" fmla="*/ 9012182 w 18288000"/>
              <a:gd name="connsiteY145" fmla="*/ 7111157 h 10287000"/>
              <a:gd name="connsiteX146" fmla="*/ 8742182 w 18288000"/>
              <a:gd name="connsiteY146" fmla="*/ 7381156 h 10287000"/>
              <a:gd name="connsiteX147" fmla="*/ 9012182 w 18288000"/>
              <a:gd name="connsiteY147" fmla="*/ 7651156 h 10287000"/>
              <a:gd name="connsiteX148" fmla="*/ 9787950 w 18288000"/>
              <a:gd name="connsiteY148" fmla="*/ 7651156 h 10287000"/>
              <a:gd name="connsiteX149" fmla="*/ 9789989 w 18288000"/>
              <a:gd name="connsiteY149" fmla="*/ 7652811 h 10287000"/>
              <a:gd name="connsiteX150" fmla="*/ 9369905 w 18288000"/>
              <a:gd name="connsiteY150" fmla="*/ 7652811 h 10287000"/>
              <a:gd name="connsiteX151" fmla="*/ 9099905 w 18288000"/>
              <a:gd name="connsiteY151" fmla="*/ 7922811 h 10287000"/>
              <a:gd name="connsiteX152" fmla="*/ 9369905 w 18288000"/>
              <a:gd name="connsiteY152" fmla="*/ 8192811 h 10287000"/>
              <a:gd name="connsiteX153" fmla="*/ 10001360 w 18288000"/>
              <a:gd name="connsiteY153" fmla="*/ 8192811 h 10287000"/>
              <a:gd name="connsiteX154" fmla="*/ 9929062 w 18288000"/>
              <a:gd name="connsiteY154" fmla="*/ 8207408 h 10287000"/>
              <a:gd name="connsiteX155" fmla="*/ 9764158 w 18288000"/>
              <a:gd name="connsiteY155" fmla="*/ 8456190 h 10287000"/>
              <a:gd name="connsiteX156" fmla="*/ 10034158 w 18288000"/>
              <a:gd name="connsiteY156" fmla="*/ 8726190 h 10287000"/>
              <a:gd name="connsiteX157" fmla="*/ 10800374 w 18288000"/>
              <a:gd name="connsiteY157" fmla="*/ 8726190 h 10287000"/>
              <a:gd name="connsiteX158" fmla="*/ 10804019 w 18288000"/>
              <a:gd name="connsiteY158" fmla="*/ 8728169 h 10287000"/>
              <a:gd name="connsiteX159" fmla="*/ 10909116 w 18288000"/>
              <a:gd name="connsiteY159" fmla="*/ 8749387 h 10287000"/>
              <a:gd name="connsiteX160" fmla="*/ 11573053 w 18288000"/>
              <a:gd name="connsiteY160" fmla="*/ 8749387 h 10287000"/>
              <a:gd name="connsiteX161" fmla="*/ 11526544 w 18288000"/>
              <a:gd name="connsiteY161" fmla="*/ 8777605 h 10287000"/>
              <a:gd name="connsiteX162" fmla="*/ 11502236 w 18288000"/>
              <a:gd name="connsiteY162" fmla="*/ 8804357 h 10287000"/>
              <a:gd name="connsiteX163" fmla="*/ 11499689 w 18288000"/>
              <a:gd name="connsiteY163" fmla="*/ 8805739 h 10287000"/>
              <a:gd name="connsiteX164" fmla="*/ 11380649 w 18288000"/>
              <a:gd name="connsiteY164" fmla="*/ 9029627 h 10287000"/>
              <a:gd name="connsiteX165" fmla="*/ 11650649 w 18288000"/>
              <a:gd name="connsiteY165" fmla="*/ 9299627 h 10287000"/>
              <a:gd name="connsiteX166" fmla="*/ 12043679 w 18288000"/>
              <a:gd name="connsiteY166" fmla="*/ 9299627 h 10287000"/>
              <a:gd name="connsiteX167" fmla="*/ 11989305 w 18288000"/>
              <a:gd name="connsiteY167" fmla="*/ 9310605 h 10287000"/>
              <a:gd name="connsiteX168" fmla="*/ 11824401 w 18288000"/>
              <a:gd name="connsiteY168" fmla="*/ 9559387 h 10287000"/>
              <a:gd name="connsiteX169" fmla="*/ 12039987 w 18288000"/>
              <a:gd name="connsiteY169" fmla="*/ 9823901 h 10287000"/>
              <a:gd name="connsiteX170" fmla="*/ 12080875 w 18288000"/>
              <a:gd name="connsiteY170" fmla="*/ 9828023 h 10287000"/>
              <a:gd name="connsiteX171" fmla="*/ 14770840 w 18288000"/>
              <a:gd name="connsiteY171" fmla="*/ 9828023 h 10287000"/>
              <a:gd name="connsiteX172" fmla="*/ 14811729 w 18288000"/>
              <a:gd name="connsiteY172" fmla="*/ 9823901 h 10287000"/>
              <a:gd name="connsiteX173" fmla="*/ 15027315 w 18288000"/>
              <a:gd name="connsiteY173" fmla="*/ 9559387 h 10287000"/>
              <a:gd name="connsiteX174" fmla="*/ 14862411 w 18288000"/>
              <a:gd name="connsiteY174" fmla="*/ 9310605 h 10287000"/>
              <a:gd name="connsiteX175" fmla="*/ 14808034 w 18288000"/>
              <a:gd name="connsiteY175" fmla="*/ 9299627 h 10287000"/>
              <a:gd name="connsiteX176" fmla="*/ 16421446 w 18288000"/>
              <a:gd name="connsiteY176" fmla="*/ 9299627 h 10287000"/>
              <a:gd name="connsiteX177" fmla="*/ 16691446 w 18288000"/>
              <a:gd name="connsiteY177" fmla="*/ 9029627 h 10287000"/>
              <a:gd name="connsiteX178" fmla="*/ 16526542 w 18288000"/>
              <a:gd name="connsiteY178" fmla="*/ 8780845 h 10287000"/>
              <a:gd name="connsiteX179" fmla="*/ 16454244 w 18288000"/>
              <a:gd name="connsiteY179" fmla="*/ 8766248 h 10287000"/>
              <a:gd name="connsiteX180" fmla="*/ 17085700 w 18288000"/>
              <a:gd name="connsiteY180" fmla="*/ 8766248 h 10287000"/>
              <a:gd name="connsiteX181" fmla="*/ 17355700 w 18288000"/>
              <a:gd name="connsiteY181" fmla="*/ 8496248 h 10287000"/>
              <a:gd name="connsiteX182" fmla="*/ 17085700 w 18288000"/>
              <a:gd name="connsiteY182" fmla="*/ 8226248 h 10287000"/>
              <a:gd name="connsiteX183" fmla="*/ 16665615 w 18288000"/>
              <a:gd name="connsiteY183" fmla="*/ 8226248 h 10287000"/>
              <a:gd name="connsiteX184" fmla="*/ 16667654 w 18288000"/>
              <a:gd name="connsiteY184" fmla="*/ 8224593 h 10287000"/>
              <a:gd name="connsiteX185" fmla="*/ 17443422 w 18288000"/>
              <a:gd name="connsiteY185" fmla="*/ 8224593 h 10287000"/>
              <a:gd name="connsiteX186" fmla="*/ 17713422 w 18288000"/>
              <a:gd name="connsiteY186" fmla="*/ 7954593 h 10287000"/>
              <a:gd name="connsiteX187" fmla="*/ 17443422 w 18288000"/>
              <a:gd name="connsiteY187" fmla="*/ 7684594 h 10287000"/>
              <a:gd name="connsiteX188" fmla="*/ 17209346 w 18288000"/>
              <a:gd name="connsiteY188" fmla="*/ 7684594 h 10287000"/>
              <a:gd name="connsiteX189" fmla="*/ 17210608 w 18288000"/>
              <a:gd name="connsiteY189" fmla="*/ 7682939 h 10287000"/>
              <a:gd name="connsiteX190" fmla="*/ 17817372 w 18288000"/>
              <a:gd name="connsiteY190" fmla="*/ 7682939 h 10287000"/>
              <a:gd name="connsiteX191" fmla="*/ 18087372 w 18288000"/>
              <a:gd name="connsiteY191" fmla="*/ 7412939 h 10287000"/>
              <a:gd name="connsiteX192" fmla="*/ 17817372 w 18288000"/>
              <a:gd name="connsiteY192" fmla="*/ 7142939 h 10287000"/>
              <a:gd name="connsiteX193" fmla="*/ 17584318 w 18288000"/>
              <a:gd name="connsiteY193" fmla="*/ 7142939 h 10287000"/>
              <a:gd name="connsiteX194" fmla="*/ 17585308 w 18288000"/>
              <a:gd name="connsiteY194" fmla="*/ 7141285 h 10287000"/>
              <a:gd name="connsiteX195" fmla="*/ 18288000 w 18288000"/>
              <a:gd name="connsiteY195" fmla="*/ 7141285 h 10287000"/>
              <a:gd name="connsiteX196" fmla="*/ 18288000 w 18288000"/>
              <a:gd name="connsiteY196" fmla="*/ 7684594 h 10287000"/>
              <a:gd name="connsiteX197" fmla="*/ 18166964 w 18288000"/>
              <a:gd name="connsiteY197" fmla="*/ 7684594 h 10287000"/>
              <a:gd name="connsiteX198" fmla="*/ 17896964 w 18288000"/>
              <a:gd name="connsiteY198" fmla="*/ 7954593 h 10287000"/>
              <a:gd name="connsiteX199" fmla="*/ 18166964 w 18288000"/>
              <a:gd name="connsiteY199" fmla="*/ 8224593 h 10287000"/>
              <a:gd name="connsiteX200" fmla="*/ 18288000 w 18288000"/>
              <a:gd name="connsiteY200" fmla="*/ 8224593 h 10287000"/>
              <a:gd name="connsiteX201" fmla="*/ 18288000 w 18288000"/>
              <a:gd name="connsiteY201" fmla="*/ 10287000 h 10287000"/>
              <a:gd name="connsiteX202" fmla="*/ 0 w 18288000"/>
              <a:gd name="connsiteY20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8288000" h="10287000">
                <a:moveTo>
                  <a:pt x="10244184" y="8746079"/>
                </a:moveTo>
                <a:cubicBezTo>
                  <a:pt x="10095066" y="8746079"/>
                  <a:pt x="9974184" y="8866963"/>
                  <a:pt x="9974184" y="9016079"/>
                </a:cubicBezTo>
                <a:cubicBezTo>
                  <a:pt x="9974184" y="9165195"/>
                  <a:pt x="10095066" y="9286079"/>
                  <a:pt x="10244184" y="9286079"/>
                </a:cubicBezTo>
                <a:lnTo>
                  <a:pt x="10616757" y="9286079"/>
                </a:lnTo>
                <a:cubicBezTo>
                  <a:pt x="10765875" y="9286079"/>
                  <a:pt x="10886757" y="9165195"/>
                  <a:pt x="10886757" y="9016079"/>
                </a:cubicBezTo>
                <a:cubicBezTo>
                  <a:pt x="10886757" y="8866963"/>
                  <a:pt x="10765875" y="8746079"/>
                  <a:pt x="10616757" y="8746079"/>
                </a:cubicBezTo>
                <a:close/>
                <a:moveTo>
                  <a:pt x="7916068" y="7111157"/>
                </a:moveTo>
                <a:cubicBezTo>
                  <a:pt x="7766950" y="7111157"/>
                  <a:pt x="7646066" y="7232040"/>
                  <a:pt x="7646066" y="7381156"/>
                </a:cubicBezTo>
                <a:cubicBezTo>
                  <a:pt x="7646066" y="7530273"/>
                  <a:pt x="7766950" y="7651156"/>
                  <a:pt x="7916068" y="7651156"/>
                </a:cubicBezTo>
                <a:lnTo>
                  <a:pt x="8288640" y="7651156"/>
                </a:lnTo>
                <a:cubicBezTo>
                  <a:pt x="8437756" y="7651156"/>
                  <a:pt x="8558639" y="7530273"/>
                  <a:pt x="8558639" y="7381156"/>
                </a:cubicBezTo>
                <a:cubicBezTo>
                  <a:pt x="8558639" y="7232040"/>
                  <a:pt x="8437756" y="7111157"/>
                  <a:pt x="8288640" y="7111157"/>
                </a:cubicBezTo>
                <a:close/>
                <a:moveTo>
                  <a:pt x="17857466" y="6599630"/>
                </a:moveTo>
                <a:lnTo>
                  <a:pt x="18288000" y="6599630"/>
                </a:lnTo>
                <a:lnTo>
                  <a:pt x="18288000" y="6601285"/>
                </a:lnTo>
                <a:lnTo>
                  <a:pt x="17856710" y="6601285"/>
                </a:lnTo>
                <a:close/>
                <a:moveTo>
                  <a:pt x="18166506" y="5474738"/>
                </a:moveTo>
                <a:lnTo>
                  <a:pt x="18288000" y="5474738"/>
                </a:lnTo>
                <a:lnTo>
                  <a:pt x="18288000" y="6059630"/>
                </a:lnTo>
                <a:lnTo>
                  <a:pt x="18046092" y="6059630"/>
                </a:lnTo>
                <a:lnTo>
                  <a:pt x="18152328" y="5588224"/>
                </a:lnTo>
                <a:close/>
                <a:moveTo>
                  <a:pt x="18219124" y="4929623"/>
                </a:moveTo>
                <a:lnTo>
                  <a:pt x="18288000" y="4929623"/>
                </a:lnTo>
                <a:lnTo>
                  <a:pt x="18288000" y="4934738"/>
                </a:lnTo>
                <a:lnTo>
                  <a:pt x="18218968" y="4934738"/>
                </a:lnTo>
                <a:close/>
                <a:moveTo>
                  <a:pt x="18217220" y="4384510"/>
                </a:moveTo>
                <a:lnTo>
                  <a:pt x="18288000" y="4384510"/>
                </a:lnTo>
                <a:lnTo>
                  <a:pt x="18288000" y="4389625"/>
                </a:lnTo>
                <a:lnTo>
                  <a:pt x="18217532" y="4389625"/>
                </a:lnTo>
                <a:close/>
                <a:moveTo>
                  <a:pt x="5999551" y="4361301"/>
                </a:moveTo>
                <a:cubicBezTo>
                  <a:pt x="5850435" y="4361301"/>
                  <a:pt x="5729552" y="4482185"/>
                  <a:pt x="5729552" y="4631301"/>
                </a:cubicBezTo>
                <a:cubicBezTo>
                  <a:pt x="5729552" y="4780418"/>
                  <a:pt x="5850435" y="4901301"/>
                  <a:pt x="5999551" y="4901301"/>
                </a:cubicBezTo>
                <a:lnTo>
                  <a:pt x="6228135" y="4901301"/>
                </a:lnTo>
                <a:cubicBezTo>
                  <a:pt x="6377253" y="4901301"/>
                  <a:pt x="6498136" y="4780418"/>
                  <a:pt x="6498136" y="4631301"/>
                </a:cubicBezTo>
                <a:cubicBezTo>
                  <a:pt x="6498136" y="4482185"/>
                  <a:pt x="6377253" y="4361301"/>
                  <a:pt x="6228135" y="4361301"/>
                </a:cubicBezTo>
                <a:close/>
                <a:moveTo>
                  <a:pt x="18163112" y="3839395"/>
                </a:moveTo>
                <a:lnTo>
                  <a:pt x="18288000" y="3839395"/>
                </a:lnTo>
                <a:lnTo>
                  <a:pt x="18288000" y="3844510"/>
                </a:lnTo>
                <a:lnTo>
                  <a:pt x="18163882" y="3844510"/>
                </a:lnTo>
                <a:close/>
                <a:moveTo>
                  <a:pt x="18057438" y="3294280"/>
                </a:moveTo>
                <a:lnTo>
                  <a:pt x="18288000" y="3294280"/>
                </a:lnTo>
                <a:lnTo>
                  <a:pt x="18288000" y="3299395"/>
                </a:lnTo>
                <a:lnTo>
                  <a:pt x="18058674" y="3299395"/>
                </a:lnTo>
                <a:close/>
                <a:moveTo>
                  <a:pt x="17899292" y="2749163"/>
                </a:moveTo>
                <a:lnTo>
                  <a:pt x="18288000" y="2749163"/>
                </a:lnTo>
                <a:lnTo>
                  <a:pt x="18288000" y="2754280"/>
                </a:lnTo>
                <a:lnTo>
                  <a:pt x="17901006" y="2754280"/>
                </a:lnTo>
                <a:close/>
                <a:moveTo>
                  <a:pt x="17686150" y="2204051"/>
                </a:moveTo>
                <a:lnTo>
                  <a:pt x="18288000" y="2204051"/>
                </a:lnTo>
                <a:lnTo>
                  <a:pt x="18288000" y="2209166"/>
                </a:lnTo>
                <a:lnTo>
                  <a:pt x="17688366" y="2209166"/>
                </a:lnTo>
                <a:close/>
                <a:moveTo>
                  <a:pt x="6720629" y="1635726"/>
                </a:moveTo>
                <a:cubicBezTo>
                  <a:pt x="6571511" y="1635726"/>
                  <a:pt x="6450628" y="1756610"/>
                  <a:pt x="6450628" y="1905726"/>
                </a:cubicBezTo>
                <a:cubicBezTo>
                  <a:pt x="6450628" y="2054843"/>
                  <a:pt x="6571511" y="2175726"/>
                  <a:pt x="6720629" y="2175726"/>
                </a:cubicBezTo>
                <a:lnTo>
                  <a:pt x="6949216" y="2175726"/>
                </a:lnTo>
                <a:cubicBezTo>
                  <a:pt x="7098331" y="2175726"/>
                  <a:pt x="7219212" y="2054843"/>
                  <a:pt x="7219212" y="1905726"/>
                </a:cubicBezTo>
                <a:cubicBezTo>
                  <a:pt x="7219212" y="1756610"/>
                  <a:pt x="7098331" y="1635726"/>
                  <a:pt x="6949216" y="1635726"/>
                </a:cubicBezTo>
                <a:close/>
                <a:moveTo>
                  <a:pt x="18288000" y="39423"/>
                </a:moveTo>
                <a:lnTo>
                  <a:pt x="18288000" y="1664051"/>
                </a:lnTo>
                <a:lnTo>
                  <a:pt x="17416408" y="1664051"/>
                </a:lnTo>
                <a:lnTo>
                  <a:pt x="17413652" y="1658936"/>
                </a:lnTo>
                <a:lnTo>
                  <a:pt x="17817372" y="1658936"/>
                </a:lnTo>
                <a:cubicBezTo>
                  <a:pt x="17966488" y="1658936"/>
                  <a:pt x="18087372" y="1538053"/>
                  <a:pt x="18087372" y="1388936"/>
                </a:cubicBezTo>
                <a:cubicBezTo>
                  <a:pt x="18087372" y="1239820"/>
                  <a:pt x="17966488" y="1118936"/>
                  <a:pt x="17817372" y="1118936"/>
                </a:cubicBezTo>
                <a:lnTo>
                  <a:pt x="17125628" y="1118936"/>
                </a:lnTo>
                <a:lnTo>
                  <a:pt x="17125628" y="1089147"/>
                </a:lnTo>
                <a:lnTo>
                  <a:pt x="17144716" y="1081652"/>
                </a:lnTo>
                <a:cubicBezTo>
                  <a:pt x="17222652" y="1034297"/>
                  <a:pt x="17274712" y="948599"/>
                  <a:pt x="17274712" y="850742"/>
                </a:cubicBezTo>
                <a:cubicBezTo>
                  <a:pt x="17274712" y="752884"/>
                  <a:pt x="17222652" y="667185"/>
                  <a:pt x="17144716" y="619830"/>
                </a:cubicBezTo>
                <a:lnTo>
                  <a:pt x="17125628" y="610351"/>
                </a:lnTo>
                <a:lnTo>
                  <a:pt x="17125628" y="582035"/>
                </a:lnTo>
                <a:lnTo>
                  <a:pt x="17626964" y="582035"/>
                </a:lnTo>
                <a:cubicBezTo>
                  <a:pt x="17776082" y="582035"/>
                  <a:pt x="17896964" y="461152"/>
                  <a:pt x="17896964" y="312035"/>
                </a:cubicBezTo>
                <a:cubicBezTo>
                  <a:pt x="17896964" y="181558"/>
                  <a:pt x="17804414" y="72697"/>
                  <a:pt x="17681380" y="47521"/>
                </a:cubicBezTo>
                <a:lnTo>
                  <a:pt x="17639832" y="43333"/>
                </a:lnTo>
                <a:lnTo>
                  <a:pt x="18249218" y="43333"/>
                </a:lnTo>
                <a:close/>
                <a:moveTo>
                  <a:pt x="0" y="0"/>
                </a:moveTo>
                <a:lnTo>
                  <a:pt x="8764198" y="0"/>
                </a:lnTo>
                <a:lnTo>
                  <a:pt x="8774225" y="3113"/>
                </a:lnTo>
                <a:cubicBezTo>
                  <a:pt x="8791801" y="6709"/>
                  <a:pt x="8810000" y="8598"/>
                  <a:pt x="8828639" y="8598"/>
                </a:cubicBezTo>
                <a:lnTo>
                  <a:pt x="9329976" y="8598"/>
                </a:lnTo>
                <a:lnTo>
                  <a:pt x="9329976" y="36914"/>
                </a:lnTo>
                <a:lnTo>
                  <a:pt x="9310888" y="46393"/>
                </a:lnTo>
                <a:cubicBezTo>
                  <a:pt x="9232952" y="93749"/>
                  <a:pt x="9180892" y="179447"/>
                  <a:pt x="9180892" y="277305"/>
                </a:cubicBezTo>
                <a:cubicBezTo>
                  <a:pt x="9180892" y="375162"/>
                  <a:pt x="9232952" y="460860"/>
                  <a:pt x="9310888" y="508215"/>
                </a:cubicBezTo>
                <a:lnTo>
                  <a:pt x="9329976" y="515710"/>
                </a:lnTo>
                <a:lnTo>
                  <a:pt x="9329976" y="545499"/>
                </a:lnTo>
                <a:lnTo>
                  <a:pt x="8638232" y="545499"/>
                </a:lnTo>
                <a:cubicBezTo>
                  <a:pt x="8489116" y="545499"/>
                  <a:pt x="8368234" y="666383"/>
                  <a:pt x="8368234" y="815499"/>
                </a:cubicBezTo>
                <a:cubicBezTo>
                  <a:pt x="8368234" y="927337"/>
                  <a:pt x="8436230" y="1023293"/>
                  <a:pt x="8533137" y="1064281"/>
                </a:cubicBezTo>
                <a:lnTo>
                  <a:pt x="8542736" y="1067261"/>
                </a:lnTo>
                <a:lnTo>
                  <a:pt x="8542736" y="1090614"/>
                </a:lnTo>
                <a:lnTo>
                  <a:pt x="7596088" y="1090614"/>
                </a:lnTo>
                <a:cubicBezTo>
                  <a:pt x="7446970" y="1090614"/>
                  <a:pt x="7326086" y="1211498"/>
                  <a:pt x="7326086" y="1360614"/>
                </a:cubicBezTo>
                <a:cubicBezTo>
                  <a:pt x="7326086" y="1509731"/>
                  <a:pt x="7446970" y="1630614"/>
                  <a:pt x="7596088" y="1630614"/>
                </a:cubicBezTo>
                <a:lnTo>
                  <a:pt x="8074616" y="1630614"/>
                </a:lnTo>
                <a:lnTo>
                  <a:pt x="8074616" y="1640018"/>
                </a:lnTo>
                <a:lnTo>
                  <a:pt x="8062746" y="1641215"/>
                </a:lnTo>
                <a:cubicBezTo>
                  <a:pt x="7939714" y="1666391"/>
                  <a:pt x="7847163" y="1775253"/>
                  <a:pt x="7847163" y="1905728"/>
                </a:cubicBezTo>
                <a:cubicBezTo>
                  <a:pt x="7847163" y="2036206"/>
                  <a:pt x="7939714" y="2145065"/>
                  <a:pt x="8062746" y="2170241"/>
                </a:cubicBezTo>
                <a:lnTo>
                  <a:pt x="8074616" y="2171438"/>
                </a:lnTo>
                <a:lnTo>
                  <a:pt x="8074616" y="2180843"/>
                </a:lnTo>
                <a:lnTo>
                  <a:pt x="7095184" y="2180843"/>
                </a:lnTo>
                <a:cubicBezTo>
                  <a:pt x="6946069" y="2180843"/>
                  <a:pt x="6825183" y="2301726"/>
                  <a:pt x="6825183" y="2450844"/>
                </a:cubicBezTo>
                <a:cubicBezTo>
                  <a:pt x="6825183" y="2562681"/>
                  <a:pt x="6893182" y="2658637"/>
                  <a:pt x="6990089" y="2699625"/>
                </a:cubicBezTo>
                <a:lnTo>
                  <a:pt x="7039401" y="2714933"/>
                </a:lnTo>
                <a:lnTo>
                  <a:pt x="7039401" y="2725958"/>
                </a:lnTo>
                <a:lnTo>
                  <a:pt x="6073207" y="2725958"/>
                </a:lnTo>
                <a:cubicBezTo>
                  <a:pt x="5924094" y="2725958"/>
                  <a:pt x="5803205" y="2846841"/>
                  <a:pt x="5803205" y="2995958"/>
                </a:cubicBezTo>
                <a:cubicBezTo>
                  <a:pt x="5803205" y="3145074"/>
                  <a:pt x="5924094" y="3265958"/>
                  <a:pt x="6073207" y="3265958"/>
                </a:cubicBezTo>
                <a:lnTo>
                  <a:pt x="7039401" y="3265958"/>
                </a:lnTo>
                <a:lnTo>
                  <a:pt x="7039401" y="3287420"/>
                </a:lnTo>
                <a:lnTo>
                  <a:pt x="7023707" y="3292291"/>
                </a:lnTo>
                <a:cubicBezTo>
                  <a:pt x="6926801" y="3333279"/>
                  <a:pt x="6858804" y="3429236"/>
                  <a:pt x="6858804" y="3541073"/>
                </a:cubicBezTo>
                <a:cubicBezTo>
                  <a:pt x="6858804" y="3690189"/>
                  <a:pt x="6979687" y="3811073"/>
                  <a:pt x="7128803" y="3811073"/>
                </a:cubicBezTo>
                <a:lnTo>
                  <a:pt x="7322948" y="3811073"/>
                </a:lnTo>
                <a:lnTo>
                  <a:pt x="7322948" y="3856909"/>
                </a:lnTo>
                <a:lnTo>
                  <a:pt x="7313016" y="3862300"/>
                </a:lnTo>
                <a:cubicBezTo>
                  <a:pt x="7241197" y="3910820"/>
                  <a:pt x="7193976" y="3992990"/>
                  <a:pt x="7193976" y="4086188"/>
                </a:cubicBezTo>
                <a:cubicBezTo>
                  <a:pt x="7193976" y="4179385"/>
                  <a:pt x="7241197" y="4261554"/>
                  <a:pt x="7313016" y="4310075"/>
                </a:cubicBezTo>
                <a:lnTo>
                  <a:pt x="7322948" y="4315466"/>
                </a:lnTo>
                <a:lnTo>
                  <a:pt x="7322948" y="4361301"/>
                </a:lnTo>
                <a:lnTo>
                  <a:pt x="6911642" y="4361301"/>
                </a:lnTo>
                <a:cubicBezTo>
                  <a:pt x="6762524" y="4361301"/>
                  <a:pt x="6641641" y="4482185"/>
                  <a:pt x="6641641" y="4631301"/>
                </a:cubicBezTo>
                <a:cubicBezTo>
                  <a:pt x="6641641" y="4780418"/>
                  <a:pt x="6762524" y="4901301"/>
                  <a:pt x="6911642" y="4901301"/>
                </a:cubicBezTo>
                <a:lnTo>
                  <a:pt x="7497020" y="4901301"/>
                </a:lnTo>
                <a:lnTo>
                  <a:pt x="7475152" y="4903506"/>
                </a:lnTo>
                <a:cubicBezTo>
                  <a:pt x="7339644" y="4931235"/>
                  <a:pt x="7237711" y="5051132"/>
                  <a:pt x="7237711" y="5194837"/>
                </a:cubicBezTo>
                <a:cubicBezTo>
                  <a:pt x="7237711" y="5338543"/>
                  <a:pt x="7339644" y="5458440"/>
                  <a:pt x="7475152" y="5486169"/>
                </a:cubicBezTo>
                <a:lnTo>
                  <a:pt x="7475396" y="5486193"/>
                </a:lnTo>
                <a:lnTo>
                  <a:pt x="7307327" y="5486193"/>
                </a:lnTo>
                <a:cubicBezTo>
                  <a:pt x="7158208" y="5486193"/>
                  <a:pt x="7037325" y="5607077"/>
                  <a:pt x="7037325" y="5756193"/>
                </a:cubicBezTo>
                <a:cubicBezTo>
                  <a:pt x="7037325" y="5905310"/>
                  <a:pt x="7158208" y="6026193"/>
                  <a:pt x="7307327" y="6026193"/>
                </a:cubicBezTo>
                <a:lnTo>
                  <a:pt x="7318375" y="6026193"/>
                </a:lnTo>
                <a:lnTo>
                  <a:pt x="7318375" y="6027848"/>
                </a:lnTo>
                <a:lnTo>
                  <a:pt x="6408381" y="6027848"/>
                </a:lnTo>
                <a:cubicBezTo>
                  <a:pt x="6259266" y="6027848"/>
                  <a:pt x="6138377" y="6148731"/>
                  <a:pt x="6138377" y="6297848"/>
                </a:cubicBezTo>
                <a:cubicBezTo>
                  <a:pt x="6138377" y="6446964"/>
                  <a:pt x="6259266" y="6567848"/>
                  <a:pt x="6408381" y="6567848"/>
                </a:cubicBezTo>
                <a:lnTo>
                  <a:pt x="8870297" y="6567848"/>
                </a:lnTo>
                <a:lnTo>
                  <a:pt x="8871286" y="6569502"/>
                </a:lnTo>
                <a:lnTo>
                  <a:pt x="8638232" y="6569502"/>
                </a:lnTo>
                <a:cubicBezTo>
                  <a:pt x="8489116" y="6569502"/>
                  <a:pt x="8368234" y="6690386"/>
                  <a:pt x="8368234" y="6839502"/>
                </a:cubicBezTo>
                <a:cubicBezTo>
                  <a:pt x="8368234" y="6988619"/>
                  <a:pt x="8489116" y="7109502"/>
                  <a:pt x="8638232" y="7109502"/>
                </a:cubicBezTo>
                <a:lnTo>
                  <a:pt x="9244996" y="7109502"/>
                </a:lnTo>
                <a:lnTo>
                  <a:pt x="9246258" y="7111157"/>
                </a:lnTo>
                <a:lnTo>
                  <a:pt x="9012182" y="7111157"/>
                </a:lnTo>
                <a:cubicBezTo>
                  <a:pt x="8863066" y="7111157"/>
                  <a:pt x="8742182" y="7232040"/>
                  <a:pt x="8742182" y="7381156"/>
                </a:cubicBezTo>
                <a:cubicBezTo>
                  <a:pt x="8742182" y="7530273"/>
                  <a:pt x="8863066" y="7651156"/>
                  <a:pt x="9012182" y="7651156"/>
                </a:cubicBezTo>
                <a:lnTo>
                  <a:pt x="9787950" y="7651156"/>
                </a:lnTo>
                <a:lnTo>
                  <a:pt x="9789989" y="7652811"/>
                </a:lnTo>
                <a:lnTo>
                  <a:pt x="9369905" y="7652811"/>
                </a:lnTo>
                <a:cubicBezTo>
                  <a:pt x="9220788" y="7652811"/>
                  <a:pt x="9099905" y="7773694"/>
                  <a:pt x="9099905" y="7922811"/>
                </a:cubicBezTo>
                <a:cubicBezTo>
                  <a:pt x="9099905" y="8071928"/>
                  <a:pt x="9220788" y="8192811"/>
                  <a:pt x="9369905" y="8192811"/>
                </a:cubicBezTo>
                <a:lnTo>
                  <a:pt x="10001360" y="8192811"/>
                </a:lnTo>
                <a:lnTo>
                  <a:pt x="9929062" y="8207408"/>
                </a:lnTo>
                <a:cubicBezTo>
                  <a:pt x="9832156" y="8248396"/>
                  <a:pt x="9764158" y="8344353"/>
                  <a:pt x="9764158" y="8456190"/>
                </a:cubicBezTo>
                <a:cubicBezTo>
                  <a:pt x="9764158" y="8605306"/>
                  <a:pt x="9885041" y="8726190"/>
                  <a:pt x="10034158" y="8726190"/>
                </a:cubicBezTo>
                <a:lnTo>
                  <a:pt x="10800374" y="8726190"/>
                </a:lnTo>
                <a:lnTo>
                  <a:pt x="10804019" y="8728169"/>
                </a:lnTo>
                <a:cubicBezTo>
                  <a:pt x="10836322" y="8741832"/>
                  <a:pt x="10871836" y="8749387"/>
                  <a:pt x="10909116" y="8749387"/>
                </a:cubicBezTo>
                <a:lnTo>
                  <a:pt x="11573053" y="8749387"/>
                </a:lnTo>
                <a:lnTo>
                  <a:pt x="11526544" y="8777605"/>
                </a:lnTo>
                <a:lnTo>
                  <a:pt x="11502236" y="8804357"/>
                </a:lnTo>
                <a:lnTo>
                  <a:pt x="11499689" y="8805739"/>
                </a:lnTo>
                <a:cubicBezTo>
                  <a:pt x="11427869" y="8854260"/>
                  <a:pt x="11380649" y="8936430"/>
                  <a:pt x="11380649" y="9029627"/>
                </a:cubicBezTo>
                <a:cubicBezTo>
                  <a:pt x="11380649" y="9178743"/>
                  <a:pt x="11501532" y="9299627"/>
                  <a:pt x="11650649" y="9299627"/>
                </a:cubicBezTo>
                <a:lnTo>
                  <a:pt x="12043679" y="9299627"/>
                </a:lnTo>
                <a:lnTo>
                  <a:pt x="11989305" y="9310605"/>
                </a:lnTo>
                <a:cubicBezTo>
                  <a:pt x="11892397" y="9351593"/>
                  <a:pt x="11824401" y="9447549"/>
                  <a:pt x="11824401" y="9559387"/>
                </a:cubicBezTo>
                <a:cubicBezTo>
                  <a:pt x="11824401" y="9689864"/>
                  <a:pt x="11916953" y="9798725"/>
                  <a:pt x="12039987" y="9823901"/>
                </a:cubicBezTo>
                <a:lnTo>
                  <a:pt x="12080875" y="9828023"/>
                </a:lnTo>
                <a:lnTo>
                  <a:pt x="14770840" y="9828023"/>
                </a:lnTo>
                <a:lnTo>
                  <a:pt x="14811729" y="9823901"/>
                </a:lnTo>
                <a:cubicBezTo>
                  <a:pt x="14934764" y="9798725"/>
                  <a:pt x="15027315" y="9689864"/>
                  <a:pt x="15027315" y="9559387"/>
                </a:cubicBezTo>
                <a:cubicBezTo>
                  <a:pt x="15027315" y="9447549"/>
                  <a:pt x="14959318" y="9351593"/>
                  <a:pt x="14862411" y="9310605"/>
                </a:cubicBezTo>
                <a:lnTo>
                  <a:pt x="14808034" y="9299627"/>
                </a:lnTo>
                <a:lnTo>
                  <a:pt x="16421446" y="9299627"/>
                </a:lnTo>
                <a:cubicBezTo>
                  <a:pt x="16570563" y="9299627"/>
                  <a:pt x="16691446" y="9178743"/>
                  <a:pt x="16691446" y="9029627"/>
                </a:cubicBezTo>
                <a:cubicBezTo>
                  <a:pt x="16691446" y="8917790"/>
                  <a:pt x="16623448" y="8821833"/>
                  <a:pt x="16526542" y="8780845"/>
                </a:cubicBezTo>
                <a:lnTo>
                  <a:pt x="16454244" y="8766248"/>
                </a:lnTo>
                <a:lnTo>
                  <a:pt x="17085700" y="8766248"/>
                </a:lnTo>
                <a:cubicBezTo>
                  <a:pt x="17234816" y="8766248"/>
                  <a:pt x="17355700" y="8645365"/>
                  <a:pt x="17355700" y="8496248"/>
                </a:cubicBezTo>
                <a:cubicBezTo>
                  <a:pt x="17355700" y="8347131"/>
                  <a:pt x="17234816" y="8226248"/>
                  <a:pt x="17085700" y="8226248"/>
                </a:cubicBezTo>
                <a:lnTo>
                  <a:pt x="16665615" y="8226248"/>
                </a:lnTo>
                <a:lnTo>
                  <a:pt x="16667654" y="8224593"/>
                </a:lnTo>
                <a:lnTo>
                  <a:pt x="17443422" y="8224593"/>
                </a:lnTo>
                <a:cubicBezTo>
                  <a:pt x="17592538" y="8224593"/>
                  <a:pt x="17713422" y="8103710"/>
                  <a:pt x="17713422" y="7954593"/>
                </a:cubicBezTo>
                <a:cubicBezTo>
                  <a:pt x="17713422" y="7805477"/>
                  <a:pt x="17592538" y="7684594"/>
                  <a:pt x="17443422" y="7684594"/>
                </a:cubicBezTo>
                <a:lnTo>
                  <a:pt x="17209346" y="7684594"/>
                </a:lnTo>
                <a:lnTo>
                  <a:pt x="17210608" y="7682939"/>
                </a:lnTo>
                <a:lnTo>
                  <a:pt x="17817372" y="7682939"/>
                </a:lnTo>
                <a:cubicBezTo>
                  <a:pt x="17966488" y="7682939"/>
                  <a:pt x="18087372" y="7562056"/>
                  <a:pt x="18087372" y="7412939"/>
                </a:cubicBezTo>
                <a:cubicBezTo>
                  <a:pt x="18087372" y="7263823"/>
                  <a:pt x="17966488" y="7142939"/>
                  <a:pt x="17817372" y="7142939"/>
                </a:cubicBezTo>
                <a:lnTo>
                  <a:pt x="17584318" y="7142939"/>
                </a:lnTo>
                <a:lnTo>
                  <a:pt x="17585308" y="7141285"/>
                </a:lnTo>
                <a:lnTo>
                  <a:pt x="18288000" y="7141285"/>
                </a:lnTo>
                <a:lnTo>
                  <a:pt x="18288000" y="7684594"/>
                </a:lnTo>
                <a:lnTo>
                  <a:pt x="18166964" y="7684594"/>
                </a:lnTo>
                <a:cubicBezTo>
                  <a:pt x="18017848" y="7684594"/>
                  <a:pt x="17896964" y="7805477"/>
                  <a:pt x="17896964" y="7954593"/>
                </a:cubicBezTo>
                <a:cubicBezTo>
                  <a:pt x="17896964" y="8103710"/>
                  <a:pt x="18017848" y="8224593"/>
                  <a:pt x="18166964" y="8224593"/>
                </a:cubicBezTo>
                <a:lnTo>
                  <a:pt x="18288000" y="8224593"/>
                </a:lnTo>
                <a:lnTo>
                  <a:pt x="18288000" y="10287000"/>
                </a:lnTo>
                <a:lnTo>
                  <a:pt x="0" y="10287000"/>
                </a:lnTo>
                <a:close/>
              </a:path>
            </a:pathLst>
          </a:custGeom>
          <a:solidFill>
            <a:srgbClr val="507C8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87" fontAlgn="auto">
              <a:spcBef>
                <a:spcPts val="0"/>
              </a:spcBef>
              <a:spcAft>
                <a:spcPts val="0"/>
              </a:spcAft>
            </a:pPr>
            <a:endParaRPr lang="en-US" sz="900">
              <a:solidFill>
                <a:prstClr val="white"/>
              </a:solidFill>
              <a:latin typeface="Calibri"/>
            </a:endParaRPr>
          </a:p>
        </p:txBody>
      </p:sp>
      <p:grpSp>
        <p:nvGrpSpPr>
          <p:cNvPr id="2" name="그룹 40">
            <a:extLst>
              <a:ext uri="{FF2B5EF4-FFF2-40B4-BE49-F238E27FC236}">
                <a16:creationId xmlns:a16="http://schemas.microsoft.com/office/drawing/2014/main" id="{ECE7333D-F3AB-4CFD-B800-3D9711F4D434}"/>
              </a:ext>
            </a:extLst>
          </p:cNvPr>
          <p:cNvGrpSpPr/>
          <p:nvPr/>
        </p:nvGrpSpPr>
        <p:grpSpPr>
          <a:xfrm>
            <a:off x="139148" y="2201891"/>
            <a:ext cx="3833285" cy="2256096"/>
            <a:chOff x="6975881" y="3736778"/>
            <a:chExt cx="9723350" cy="3008126"/>
          </a:xfrm>
        </p:grpSpPr>
        <p:sp>
          <p:nvSpPr>
            <p:cNvPr id="47" name="TextBox 46">
              <a:extLst>
                <a:ext uri="{FF2B5EF4-FFF2-40B4-BE49-F238E27FC236}">
                  <a16:creationId xmlns:a16="http://schemas.microsoft.com/office/drawing/2014/main" id="{6B7D741D-253B-47A8-98DB-4765F950F536}"/>
                </a:ext>
              </a:extLst>
            </p:cNvPr>
            <p:cNvSpPr txBox="1"/>
            <p:nvPr/>
          </p:nvSpPr>
          <p:spPr>
            <a:xfrm>
              <a:off x="6975881" y="4405804"/>
              <a:ext cx="9723350" cy="2339100"/>
            </a:xfrm>
            <a:prstGeom prst="rect">
              <a:avLst/>
            </a:prstGeom>
            <a:noFill/>
          </p:spPr>
          <p:txBody>
            <a:bodyPr wrap="square" rtlCol="0">
              <a:spAutoFit/>
            </a:bodyPr>
            <a:lstStyle/>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«Το Σύστημα Εσωτερικού Ελέγχου στους φορείς της Γενικής</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Κυβέρνησης. Ο ρόλος των </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Μονάδων Εσωτερικού Ελέγχου. </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Ο Σύμβουλος Ακεραιότητας στην Ελληνική Δημόσια Διοίκηση».</a:t>
              </a:r>
              <a:endParaRPr lang="ko-KR" altLang="en-US" b="1" dirty="0">
                <a:solidFill>
                  <a:schemeClr val="bg1"/>
                </a:solidFill>
                <a:latin typeface="Calibri"/>
                <a:ea typeface="맑은 고딕" panose="020B0503020000020004" pitchFamily="34" charset="-127"/>
                <a:cs typeface="Arial" pitchFamily="34" charset="0"/>
              </a:endParaRPr>
            </a:p>
          </p:txBody>
        </p:sp>
        <p:sp>
          <p:nvSpPr>
            <p:cNvPr id="48" name="TextBox 47">
              <a:extLst>
                <a:ext uri="{FF2B5EF4-FFF2-40B4-BE49-F238E27FC236}">
                  <a16:creationId xmlns:a16="http://schemas.microsoft.com/office/drawing/2014/main" id="{B574C850-A39E-4B89-AB60-1D6E7407CEC1}"/>
                </a:ext>
              </a:extLst>
            </p:cNvPr>
            <p:cNvSpPr txBox="1"/>
            <p:nvPr/>
          </p:nvSpPr>
          <p:spPr>
            <a:xfrm>
              <a:off x="6975884" y="3736778"/>
              <a:ext cx="5588712" cy="553997"/>
            </a:xfrm>
            <a:prstGeom prst="rect">
              <a:avLst/>
            </a:prstGeom>
            <a:noFill/>
          </p:spPr>
          <p:txBody>
            <a:bodyPr wrap="square" rtlCol="0">
              <a:spAutoFit/>
            </a:bodyPr>
            <a:lstStyle/>
            <a:p>
              <a:pPr defTabSz="685687" fontAlgn="auto">
                <a:spcBef>
                  <a:spcPts val="0"/>
                </a:spcBef>
                <a:spcAft>
                  <a:spcPts val="0"/>
                </a:spcAft>
              </a:pPr>
              <a:r>
                <a:rPr lang="el-GR" altLang="ko-KR" sz="2100" b="1" dirty="0">
                  <a:solidFill>
                    <a:schemeClr val="bg1"/>
                  </a:solidFill>
                  <a:latin typeface="Calibri"/>
                  <a:ea typeface="맑은 고딕" panose="020B0503020000020004" pitchFamily="34" charset="-127"/>
                  <a:cs typeface="Arial" pitchFamily="34" charset="0"/>
                </a:rPr>
                <a:t>ΣΧΕΔΙΟ ΝΟΜΟΥ</a:t>
              </a:r>
              <a:endParaRPr lang="ko-KR" altLang="en-US" sz="2100" b="1" dirty="0">
                <a:solidFill>
                  <a:schemeClr val="bg1"/>
                </a:solidFill>
                <a:latin typeface="Calibri"/>
                <a:ea typeface="맑은 고딕" panose="020B0503020000020004" pitchFamily="34" charset="-127"/>
                <a:cs typeface="Arial" pitchFamily="34" charset="0"/>
              </a:endParaRPr>
            </a:p>
          </p:txBody>
        </p:sp>
      </p:grpSp>
      <p:pic>
        <p:nvPicPr>
          <p:cNvPr id="11"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31" y="738766"/>
            <a:ext cx="1637558" cy="1266454"/>
          </a:xfrm>
          <a:prstGeom prst="rect">
            <a:avLst/>
          </a:prstGeom>
        </p:spPr>
      </p:pic>
      <p:sp>
        <p:nvSpPr>
          <p:cNvPr id="12" name="11 - TextBox"/>
          <p:cNvSpPr txBox="1"/>
          <p:nvPr/>
        </p:nvSpPr>
        <p:spPr>
          <a:xfrm>
            <a:off x="377687" y="4962136"/>
            <a:ext cx="4999383" cy="300082"/>
          </a:xfrm>
          <a:prstGeom prst="rect">
            <a:avLst/>
          </a:prstGeom>
          <a:noFill/>
        </p:spPr>
        <p:txBody>
          <a:bodyPr wrap="square" rtlCol="0">
            <a:spAutoFit/>
          </a:bodyPr>
          <a:lstStyle/>
          <a:p>
            <a:pPr defTabSz="685687" fontAlgn="auto">
              <a:spcBef>
                <a:spcPts val="0"/>
              </a:spcBef>
              <a:spcAft>
                <a:spcPts val="0"/>
              </a:spcAft>
            </a:pPr>
            <a:r>
              <a:rPr lang="el-GR" sz="1350" b="1" i="1" dirty="0">
                <a:solidFill>
                  <a:srgbClr val="2857A7">
                    <a:lumMod val="75000"/>
                  </a:srgbClr>
                </a:solidFill>
                <a:latin typeface="Calibri"/>
                <a:cs typeface="+mn-cs"/>
              </a:rPr>
              <a:t>Γενική Διεύθυνση Ακεραιότητας &amp; Λογοδοσίας</a:t>
            </a:r>
            <a:endParaRPr lang="en-US" sz="1350" b="1" i="1" dirty="0">
              <a:solidFill>
                <a:srgbClr val="2857A7">
                  <a:lumMod val="75000"/>
                </a:srgbClr>
              </a:solidFill>
              <a:latin typeface="Calibri"/>
              <a:cs typeface="+mn-cs"/>
            </a:endParaRPr>
          </a:p>
        </p:txBody>
      </p:sp>
    </p:spTree>
    <p:extLst>
      <p:ext uri="{BB962C8B-B14F-4D97-AF65-F5344CB8AC3E}">
        <p14:creationId xmlns:p14="http://schemas.microsoft.com/office/powerpoint/2010/main" val="192067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300" b="1" dirty="0"/>
              <a:t>Σύστημα Εσωτερικού Ελέγχου - Μοντέλο τριών γραμμών ρόλων</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471968970"/>
              </p:ext>
            </p:extLst>
          </p:nvPr>
        </p:nvGraphicFramePr>
        <p:xfrm>
          <a:off x="1043608" y="1009755"/>
          <a:ext cx="7560840" cy="451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 Βέλος προς τα επάνω"/>
          <p:cNvSpPr/>
          <p:nvPr/>
        </p:nvSpPr>
        <p:spPr>
          <a:xfrm>
            <a:off x="7668344" y="1718969"/>
            <a:ext cx="216024"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9" name="8 - Βέλος προς τα κάτω"/>
          <p:cNvSpPr/>
          <p:nvPr/>
        </p:nvSpPr>
        <p:spPr>
          <a:xfrm>
            <a:off x="3267797" y="1765707"/>
            <a:ext cx="216024" cy="324036"/>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0" name="9 - Βέλος προς τα κάτω"/>
          <p:cNvSpPr/>
          <p:nvPr/>
        </p:nvSpPr>
        <p:spPr>
          <a:xfrm>
            <a:off x="7326306" y="1751372"/>
            <a:ext cx="216024" cy="324036"/>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1" name="10 - Αριστερό-δεξιό βέλος"/>
          <p:cNvSpPr/>
          <p:nvPr/>
        </p:nvSpPr>
        <p:spPr>
          <a:xfrm>
            <a:off x="5505164" y="2462267"/>
            <a:ext cx="792088" cy="1296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2" name="11 - TextBox"/>
          <p:cNvSpPr txBox="1"/>
          <p:nvPr/>
        </p:nvSpPr>
        <p:spPr>
          <a:xfrm>
            <a:off x="1155072" y="1718520"/>
            <a:ext cx="2088232" cy="608152"/>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Ανάθεση καθηκόντων, κατευθύνσεις, πόρους και εποπτεία</a:t>
            </a:r>
          </a:p>
        </p:txBody>
      </p:sp>
      <p:sp>
        <p:nvSpPr>
          <p:cNvPr id="13" name="12 - Βέλος προς τα επάνω"/>
          <p:cNvSpPr/>
          <p:nvPr/>
        </p:nvSpPr>
        <p:spPr>
          <a:xfrm>
            <a:off x="3645839" y="1758523"/>
            <a:ext cx="216024"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5" name="14 - TextBox"/>
          <p:cNvSpPr txBox="1"/>
          <p:nvPr/>
        </p:nvSpPr>
        <p:spPr>
          <a:xfrm>
            <a:off x="4632854" y="1877678"/>
            <a:ext cx="1800200" cy="261903"/>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Λογοδοσία, αναφορά</a:t>
            </a:r>
          </a:p>
        </p:txBody>
      </p:sp>
      <p:sp>
        <p:nvSpPr>
          <p:cNvPr id="16" name="15 - TextBox"/>
          <p:cNvSpPr txBox="1"/>
          <p:nvPr/>
        </p:nvSpPr>
        <p:spPr>
          <a:xfrm>
            <a:off x="5393804" y="2606436"/>
            <a:ext cx="1080120" cy="608152"/>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Επικοινωνία,</a:t>
            </a:r>
          </a:p>
          <a:p>
            <a:pPr defTabSz="685687" fontAlgn="auto">
              <a:spcBef>
                <a:spcPts val="0"/>
              </a:spcBef>
              <a:spcAft>
                <a:spcPts val="0"/>
              </a:spcAft>
            </a:pPr>
            <a:r>
              <a:rPr lang="el-GR" sz="1125" dirty="0">
                <a:solidFill>
                  <a:prstClr val="black"/>
                </a:solidFill>
                <a:latin typeface="Calibri"/>
                <a:cs typeface="+mn-cs"/>
              </a:rPr>
              <a:t>συντονισμός, συνεργασία</a:t>
            </a:r>
          </a:p>
        </p:txBody>
      </p:sp>
      <p:sp>
        <p:nvSpPr>
          <p:cNvPr id="19" name="18 - Έλλειψη"/>
          <p:cNvSpPr/>
          <p:nvPr/>
        </p:nvSpPr>
        <p:spPr>
          <a:xfrm>
            <a:off x="6048165" y="2082560"/>
            <a:ext cx="2988332" cy="3212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7908" tIns="43954" rIns="87908" bIns="43954" rtlCol="0" anchor="ctr"/>
          <a:lstStyle/>
          <a:p>
            <a:pPr algn="ctr" defTabSz="685687" fontAlgn="auto">
              <a:spcBef>
                <a:spcPts val="0"/>
              </a:spcBef>
              <a:spcAft>
                <a:spcPts val="0"/>
              </a:spcAft>
            </a:pPr>
            <a:endParaRPr lang="el-GR" sz="1350">
              <a:solidFill>
                <a:prstClr val="white"/>
              </a:solidFill>
              <a:latin typeface="Calibri"/>
            </a:endParaRPr>
          </a:p>
        </p:txBody>
      </p:sp>
    </p:spTree>
    <p:extLst>
      <p:ext uri="{BB962C8B-B14F-4D97-AF65-F5344CB8AC3E}">
        <p14:creationId xmlns:p14="http://schemas.microsoft.com/office/powerpoint/2010/main" val="26560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Με τις προτεινόμενες ρυθμίσεις επιδιώκεται:</a:t>
            </a:r>
          </a:p>
        </p:txBody>
      </p:sp>
      <p:sp>
        <p:nvSpPr>
          <p:cNvPr id="5" name="Text Placeholder 1"/>
          <p:cNvSpPr txBox="1">
            <a:spLocks/>
          </p:cNvSpPr>
          <p:nvPr/>
        </p:nvSpPr>
        <p:spPr>
          <a:xfrm>
            <a:off x="636484" y="989155"/>
            <a:ext cx="6160760" cy="687732"/>
          </a:xfrm>
          <a:prstGeom prst="rect">
            <a:avLst/>
          </a:prstGeom>
          <a:solidFill>
            <a:srgbClr val="9CCCD2"/>
          </a:solidFill>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4050" b="0" kern="1200" baseline="0">
                <a:solidFill>
                  <a:schemeClr val="tx1">
                    <a:lumMod val="85000"/>
                    <a:lumOff val="15000"/>
                  </a:schemeClr>
                </a:solidFill>
                <a:latin typeface="+mj-lt"/>
                <a:ea typeface="+mn-ea"/>
                <a:cs typeface="Arial"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Η εφαρμογή ενός Συστήματος Εσωτερικού Ελέγχου (Internal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Control</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System</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και η λειτουργία της Μονάδας Εσωτερικού Ελέγχου (Internal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Audit</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Activity</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που θα συμβάλουν στην:</a:t>
            </a:r>
          </a:p>
        </p:txBody>
      </p:sp>
      <p:grpSp>
        <p:nvGrpSpPr>
          <p:cNvPr id="6" name="Group 2">
            <a:extLst>
              <a:ext uri="{FF2B5EF4-FFF2-40B4-BE49-F238E27FC236}">
                <a16:creationId xmlns:a16="http://schemas.microsoft.com/office/drawing/2014/main" id="{D4CF0065-2D44-476E-BF0C-CBB304A162C1}"/>
              </a:ext>
            </a:extLst>
          </p:cNvPr>
          <p:cNvGrpSpPr/>
          <p:nvPr/>
        </p:nvGrpSpPr>
        <p:grpSpPr>
          <a:xfrm>
            <a:off x="7469330" y="1464100"/>
            <a:ext cx="905933" cy="905933"/>
            <a:chOff x="1259632" y="1927684"/>
            <a:chExt cx="2005372" cy="2005372"/>
          </a:xfrm>
        </p:grpSpPr>
        <p:sp>
          <p:nvSpPr>
            <p:cNvPr id="7" name="Oval 3">
              <a:extLst>
                <a:ext uri="{FF2B5EF4-FFF2-40B4-BE49-F238E27FC236}">
                  <a16:creationId xmlns:a16="http://schemas.microsoft.com/office/drawing/2014/main" id="{67AFB316-C9D7-4FAA-95FE-8060A01E776B}"/>
                </a:ext>
              </a:extLst>
            </p:cNvPr>
            <p:cNvSpPr/>
            <p:nvPr/>
          </p:nvSpPr>
          <p:spPr>
            <a:xfrm>
              <a:off x="1541124" y="2209176"/>
              <a:ext cx="1442389" cy="1442389"/>
            </a:xfrm>
            <a:prstGeom prst="ellipse">
              <a:avLst/>
            </a:prstGeom>
            <a:noFill/>
            <a:ln w="127000" cap="flat" cmpd="sng" algn="ctr">
              <a:solidFill>
                <a:srgbClr val="507C89">
                  <a:lumMod val="40000"/>
                  <a:lumOff val="6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8" name="Oval 4">
              <a:extLst>
                <a:ext uri="{FF2B5EF4-FFF2-40B4-BE49-F238E27FC236}">
                  <a16:creationId xmlns:a16="http://schemas.microsoft.com/office/drawing/2014/main" id="{36CFEED7-51A5-499D-9F92-2D1722953066}"/>
                </a:ext>
              </a:extLst>
            </p:cNvPr>
            <p:cNvSpPr/>
            <p:nvPr/>
          </p:nvSpPr>
          <p:spPr>
            <a:xfrm>
              <a:off x="1832924" y="2500976"/>
              <a:ext cx="858789" cy="858789"/>
            </a:xfrm>
            <a:prstGeom prst="ellipse">
              <a:avLst/>
            </a:prstGeom>
            <a:noFill/>
            <a:ln w="127000" cap="flat" cmpd="sng" algn="ctr">
              <a:solidFill>
                <a:srgbClr val="507C89">
                  <a:lumMod val="60000"/>
                  <a:lumOff val="4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sp>
          <p:nvSpPr>
            <p:cNvPr id="9" name="Oval 5">
              <a:extLst>
                <a:ext uri="{FF2B5EF4-FFF2-40B4-BE49-F238E27FC236}">
                  <a16:creationId xmlns:a16="http://schemas.microsoft.com/office/drawing/2014/main" id="{EC48D793-06F6-49A5-AA05-6900ACB7D080}"/>
                </a:ext>
              </a:extLst>
            </p:cNvPr>
            <p:cNvSpPr/>
            <p:nvPr/>
          </p:nvSpPr>
          <p:spPr>
            <a:xfrm>
              <a:off x="1259632" y="1927684"/>
              <a:ext cx="2005372" cy="2005372"/>
            </a:xfrm>
            <a:prstGeom prst="ellipse">
              <a:avLst/>
            </a:prstGeom>
            <a:noFill/>
            <a:ln w="127000" cap="flat" cmpd="sng" algn="ctr">
              <a:solidFill>
                <a:srgbClr val="507C89">
                  <a:lumMod val="20000"/>
                  <a:lumOff val="8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grpSp>
      <p:grpSp>
        <p:nvGrpSpPr>
          <p:cNvPr id="10" name="Group 8">
            <a:extLst>
              <a:ext uri="{FF2B5EF4-FFF2-40B4-BE49-F238E27FC236}">
                <a16:creationId xmlns:a16="http://schemas.microsoft.com/office/drawing/2014/main" id="{A3808DF8-B4E3-43E0-ABBF-7AE65C003B0E}"/>
              </a:ext>
            </a:extLst>
          </p:cNvPr>
          <p:cNvGrpSpPr/>
          <p:nvPr/>
        </p:nvGrpSpPr>
        <p:grpSpPr>
          <a:xfrm>
            <a:off x="5794851" y="1825676"/>
            <a:ext cx="2623153" cy="2987729"/>
            <a:chOff x="5710368" y="1700808"/>
            <a:chExt cx="2528707" cy="4176464"/>
          </a:xfrm>
        </p:grpSpPr>
        <p:sp>
          <p:nvSpPr>
            <p:cNvPr id="11" name="Up Arrow 3">
              <a:extLst>
                <a:ext uri="{FF2B5EF4-FFF2-40B4-BE49-F238E27FC236}">
                  <a16:creationId xmlns:a16="http://schemas.microsoft.com/office/drawing/2014/main" id="{846E3308-1227-42F0-8615-87D6DB0D661D}"/>
                </a:ext>
              </a:extLst>
            </p:cNvPr>
            <p:cNvSpPr/>
            <p:nvPr/>
          </p:nvSpPr>
          <p:spPr>
            <a:xfrm>
              <a:off x="6870923" y="1700808"/>
              <a:ext cx="1368152" cy="2035274"/>
            </a:xfrm>
            <a:prstGeom prst="upArrow">
              <a:avLst/>
            </a:prstGeom>
            <a:gradFill flip="none" rotWithShape="1">
              <a:gsLst>
                <a:gs pos="99000">
                  <a:srgbClr val="507C89"/>
                </a:gs>
                <a:gs pos="0">
                  <a:srgbClr val="507C89">
                    <a:lumMod val="86000"/>
                  </a:srgbClr>
                </a:gs>
              </a:gsLst>
              <a:lin ang="162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2" name="Flowchart: Data 6">
              <a:extLst>
                <a:ext uri="{FF2B5EF4-FFF2-40B4-BE49-F238E27FC236}">
                  <a16:creationId xmlns:a16="http://schemas.microsoft.com/office/drawing/2014/main" id="{D7D28EAC-1166-4BD2-82CA-7EF427E63146}"/>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rgbClr val="507C89">
                    <a:lumMod val="48000"/>
                  </a:srgbClr>
                </a:gs>
                <a:gs pos="0">
                  <a:srgbClr val="507C89">
                    <a:lumMod val="90000"/>
                  </a:srgbClr>
                </a:gs>
              </a:gsLst>
              <a:lin ang="10800000" scaled="1"/>
            </a:gra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id="{F2EA0E56-E3E0-40AF-B652-92A41FF53E76}"/>
                </a:ext>
              </a:extLst>
            </p:cNvPr>
            <p:cNvSpPr/>
            <p:nvPr/>
          </p:nvSpPr>
          <p:spPr>
            <a:xfrm>
              <a:off x="6372200" y="3429000"/>
              <a:ext cx="720080" cy="1368152"/>
            </a:xfrm>
            <a:prstGeom prst="rect">
              <a:avLst/>
            </a:prstGeom>
            <a:gradFill flip="none" rotWithShape="1">
              <a:gsLst>
                <a:gs pos="99000">
                  <a:srgbClr val="507C89">
                    <a:lumMod val="73000"/>
                  </a:srgbClr>
                </a:gs>
                <a:gs pos="0">
                  <a:srgbClr val="507C89">
                    <a:lumMod val="94000"/>
                  </a:srgbClr>
                </a:gs>
              </a:gsLst>
              <a:lin ang="54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4" name="Flowchart: Data 6">
              <a:extLst>
                <a:ext uri="{FF2B5EF4-FFF2-40B4-BE49-F238E27FC236}">
                  <a16:creationId xmlns:a16="http://schemas.microsoft.com/office/drawing/2014/main" id="{ACC24D87-9F74-4C23-8546-CF7A6EB93527}"/>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rgbClr val="507C89">
                    <a:lumMod val="17000"/>
                  </a:srgbClr>
                </a:gs>
                <a:gs pos="0">
                  <a:srgbClr val="507C89">
                    <a:lumMod val="78000"/>
                  </a:srgbClr>
                </a:gs>
              </a:gsLst>
              <a:lin ang="10800000" scaled="1"/>
            </a:gra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5" name="Rectangle 14">
              <a:extLst>
                <a:ext uri="{FF2B5EF4-FFF2-40B4-BE49-F238E27FC236}">
                  <a16:creationId xmlns:a16="http://schemas.microsoft.com/office/drawing/2014/main" id="{52F10B8E-F981-4D58-B99F-780915BB8A7D}"/>
                </a:ext>
              </a:extLst>
            </p:cNvPr>
            <p:cNvSpPr/>
            <p:nvPr/>
          </p:nvSpPr>
          <p:spPr>
            <a:xfrm>
              <a:off x="5710368" y="4509120"/>
              <a:ext cx="720080" cy="1368152"/>
            </a:xfrm>
            <a:prstGeom prst="rect">
              <a:avLst/>
            </a:prstGeom>
            <a:gradFill flip="none" rotWithShape="1">
              <a:gsLst>
                <a:gs pos="99000">
                  <a:srgbClr val="507C89">
                    <a:lumMod val="62000"/>
                  </a:srgbClr>
                </a:gs>
                <a:gs pos="44000">
                  <a:srgbClr val="507C89">
                    <a:lumMod val="80000"/>
                  </a:srgbClr>
                </a:gs>
              </a:gsLst>
              <a:lin ang="54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grpSp>
      <p:cxnSp>
        <p:nvCxnSpPr>
          <p:cNvPr id="16" name="Straight Connector 15">
            <a:extLst>
              <a:ext uri="{FF2B5EF4-FFF2-40B4-BE49-F238E27FC236}">
                <a16:creationId xmlns:a16="http://schemas.microsoft.com/office/drawing/2014/main" id="{D79E7E77-EED8-4D23-9D6B-123D70480A6E}"/>
              </a:ext>
            </a:extLst>
          </p:cNvPr>
          <p:cNvCxnSpPr>
            <a:cxnSpLocks/>
          </p:cNvCxnSpPr>
          <p:nvPr/>
        </p:nvCxnSpPr>
        <p:spPr>
          <a:xfrm flipV="1">
            <a:off x="2761785" y="2596968"/>
            <a:ext cx="3834000" cy="7143"/>
          </a:xfrm>
          <a:prstGeom prst="line">
            <a:avLst/>
          </a:prstGeom>
          <a:noFill/>
          <a:ln w="12700" cap="flat" cmpd="sng" algn="ctr">
            <a:solidFill>
              <a:srgbClr val="507C89"/>
            </a:solidFill>
            <a:prstDash val="solid"/>
            <a:miter lim="800000"/>
            <a:tailEnd type="oval"/>
          </a:ln>
          <a:effectLst/>
        </p:spPr>
      </p:cxnSp>
      <p:sp>
        <p:nvSpPr>
          <p:cNvPr id="17" name="TextBox 16">
            <a:extLst>
              <a:ext uri="{FF2B5EF4-FFF2-40B4-BE49-F238E27FC236}">
                <a16:creationId xmlns:a16="http://schemas.microsoft.com/office/drawing/2014/main" id="{F835321F-C1E3-45BB-A66F-FF513EA1E712}"/>
              </a:ext>
            </a:extLst>
          </p:cNvPr>
          <p:cNvSpPr txBox="1"/>
          <p:nvPr/>
        </p:nvSpPr>
        <p:spPr>
          <a:xfrm>
            <a:off x="2753393" y="1887225"/>
            <a:ext cx="4673196" cy="623248"/>
          </a:xfrm>
          <a:prstGeom prst="rect">
            <a:avLst/>
          </a:prstGeom>
          <a:noFill/>
        </p:spPr>
        <p:txBody>
          <a:bodyPr wrap="square" rtlCol="0">
            <a:spAutoFit/>
          </a:bodyPr>
          <a:lstStyle/>
          <a:p>
            <a:pPr defTabSz="685715" fontAlgn="auto">
              <a:spcBef>
                <a:spcPts val="0"/>
              </a:spcBef>
              <a:spcAft>
                <a:spcPts val="0"/>
              </a:spcAft>
            </a:pPr>
            <a:endParaRPr lang="el-GR" altLang="ko-KR" sz="1050" dirty="0">
              <a:solidFill>
                <a:prstClr val="black">
                  <a:lumMod val="65000"/>
                  <a:lumOff val="35000"/>
                </a:prstClr>
              </a:solidFill>
              <a:latin typeface="Calibri" panose="020F0502020204030204" pitchFamily="34" charset="0"/>
              <a:cs typeface="Calibri" panose="020F0502020204030204" pitchFamily="34" charset="0"/>
            </a:endParaRPr>
          </a:p>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προστασία του δημοσίου συμφέροντος και παροχή ποιοτικών δημόσιων υπηρεσιών στους πολίτες </a:t>
            </a:r>
          </a:p>
        </p:txBody>
      </p:sp>
      <p:sp>
        <p:nvSpPr>
          <p:cNvPr id="18" name="Rectangle 19">
            <a:extLst>
              <a:ext uri="{FF2B5EF4-FFF2-40B4-BE49-F238E27FC236}">
                <a16:creationId xmlns:a16="http://schemas.microsoft.com/office/drawing/2014/main" id="{CB5D324A-7838-4B03-9577-D2AEE08BE6E8}"/>
              </a:ext>
            </a:extLst>
          </p:cNvPr>
          <p:cNvSpPr/>
          <p:nvPr/>
        </p:nvSpPr>
        <p:spPr>
          <a:xfrm>
            <a:off x="2113714" y="1963407"/>
            <a:ext cx="648072" cy="648000"/>
          </a:xfrm>
          <a:prstGeom prst="rect">
            <a:avLst/>
          </a:prstGeom>
          <a:solidFill>
            <a:srgbClr val="507C89"/>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cxnSp>
        <p:nvCxnSpPr>
          <p:cNvPr id="19" name="Straight Connector 20">
            <a:extLst>
              <a:ext uri="{FF2B5EF4-FFF2-40B4-BE49-F238E27FC236}">
                <a16:creationId xmlns:a16="http://schemas.microsoft.com/office/drawing/2014/main" id="{8EDA67A2-92CC-4C9A-A2AD-47E44C2B3215}"/>
              </a:ext>
            </a:extLst>
          </p:cNvPr>
          <p:cNvCxnSpPr>
            <a:cxnSpLocks/>
          </p:cNvCxnSpPr>
          <p:nvPr/>
        </p:nvCxnSpPr>
        <p:spPr>
          <a:xfrm flipV="1">
            <a:off x="2021528" y="3578364"/>
            <a:ext cx="3834000" cy="7143"/>
          </a:xfrm>
          <a:prstGeom prst="line">
            <a:avLst/>
          </a:prstGeom>
          <a:noFill/>
          <a:ln w="12700" cap="flat" cmpd="sng" algn="ctr">
            <a:solidFill>
              <a:srgbClr val="8CBABE"/>
            </a:solidFill>
            <a:prstDash val="solid"/>
            <a:miter lim="800000"/>
            <a:tailEnd type="oval"/>
          </a:ln>
          <a:effectLst/>
        </p:spPr>
      </p:cxnSp>
      <p:sp>
        <p:nvSpPr>
          <p:cNvPr id="20" name="TextBox 19">
            <a:extLst>
              <a:ext uri="{FF2B5EF4-FFF2-40B4-BE49-F238E27FC236}">
                <a16:creationId xmlns:a16="http://schemas.microsoft.com/office/drawing/2014/main" id="{5BEC23FC-3A32-4563-A580-B9992FE8C5AE}"/>
              </a:ext>
            </a:extLst>
          </p:cNvPr>
          <p:cNvSpPr txBox="1"/>
          <p:nvPr/>
        </p:nvSpPr>
        <p:spPr>
          <a:xfrm>
            <a:off x="2152605" y="3110890"/>
            <a:ext cx="3495026" cy="276999"/>
          </a:xfrm>
          <a:prstGeom prst="rect">
            <a:avLst/>
          </a:prstGeom>
          <a:noFill/>
        </p:spPr>
        <p:txBody>
          <a:bodyPr wrap="square" rtlCol="0">
            <a:spAutoFit/>
          </a:bodyPr>
          <a:lstStyle/>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επίτευξη των επιχειρησιακών στόχων του φορέα</a:t>
            </a:r>
          </a:p>
        </p:txBody>
      </p:sp>
      <p:sp>
        <p:nvSpPr>
          <p:cNvPr id="21" name="Rectangle 24">
            <a:extLst>
              <a:ext uri="{FF2B5EF4-FFF2-40B4-BE49-F238E27FC236}">
                <a16:creationId xmlns:a16="http://schemas.microsoft.com/office/drawing/2014/main" id="{CA58A2B4-BB60-4109-A1AF-8C26EF3ED9A5}"/>
              </a:ext>
            </a:extLst>
          </p:cNvPr>
          <p:cNvSpPr/>
          <p:nvPr/>
        </p:nvSpPr>
        <p:spPr>
          <a:xfrm>
            <a:off x="1426189" y="2944803"/>
            <a:ext cx="648000" cy="648000"/>
          </a:xfrm>
          <a:prstGeom prst="rect">
            <a:avLst/>
          </a:prstGeom>
          <a:solidFill>
            <a:srgbClr val="8CBABE"/>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cxnSp>
        <p:nvCxnSpPr>
          <p:cNvPr id="22" name="Straight Connector 25">
            <a:extLst>
              <a:ext uri="{FF2B5EF4-FFF2-40B4-BE49-F238E27FC236}">
                <a16:creationId xmlns:a16="http://schemas.microsoft.com/office/drawing/2014/main" id="{22D814C0-B88C-44B9-AF80-DD521D48B028}"/>
              </a:ext>
            </a:extLst>
          </p:cNvPr>
          <p:cNvCxnSpPr>
            <a:cxnSpLocks/>
          </p:cNvCxnSpPr>
          <p:nvPr/>
        </p:nvCxnSpPr>
        <p:spPr>
          <a:xfrm flipV="1">
            <a:off x="1334003" y="4559759"/>
            <a:ext cx="3834000" cy="7143"/>
          </a:xfrm>
          <a:prstGeom prst="line">
            <a:avLst/>
          </a:prstGeom>
          <a:noFill/>
          <a:ln w="12700" cap="flat" cmpd="sng" algn="ctr">
            <a:solidFill>
              <a:srgbClr val="9CCCD2"/>
            </a:solidFill>
            <a:prstDash val="solid"/>
            <a:miter lim="800000"/>
            <a:tailEnd type="oval"/>
          </a:ln>
          <a:effectLst/>
        </p:spPr>
      </p:cxnSp>
      <p:sp>
        <p:nvSpPr>
          <p:cNvPr id="23" name="TextBox 22">
            <a:extLst>
              <a:ext uri="{FF2B5EF4-FFF2-40B4-BE49-F238E27FC236}">
                <a16:creationId xmlns:a16="http://schemas.microsoft.com/office/drawing/2014/main" id="{82E9C9A0-8429-4121-B26A-09A1CF802D2C}"/>
              </a:ext>
            </a:extLst>
          </p:cNvPr>
          <p:cNvSpPr txBox="1"/>
          <p:nvPr/>
        </p:nvSpPr>
        <p:spPr>
          <a:xfrm>
            <a:off x="1454505" y="4053991"/>
            <a:ext cx="3495026" cy="461665"/>
          </a:xfrm>
          <a:prstGeom prst="rect">
            <a:avLst/>
          </a:prstGeom>
          <a:noFill/>
        </p:spPr>
        <p:txBody>
          <a:bodyPr wrap="square" rtlCol="0">
            <a:spAutoFit/>
          </a:bodyPr>
          <a:lstStyle/>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συνολική μείωση της πιθανότητας διάπραξης πράξεων απάτης και διαφθοράς</a:t>
            </a:r>
          </a:p>
        </p:txBody>
      </p:sp>
      <p:sp>
        <p:nvSpPr>
          <p:cNvPr id="24" name="Rectangle 29">
            <a:extLst>
              <a:ext uri="{FF2B5EF4-FFF2-40B4-BE49-F238E27FC236}">
                <a16:creationId xmlns:a16="http://schemas.microsoft.com/office/drawing/2014/main" id="{084B5AE1-D9C4-427F-BDA8-E5D4710E7C10}"/>
              </a:ext>
            </a:extLst>
          </p:cNvPr>
          <p:cNvSpPr/>
          <p:nvPr/>
        </p:nvSpPr>
        <p:spPr>
          <a:xfrm>
            <a:off x="743142" y="3926198"/>
            <a:ext cx="648000" cy="648000"/>
          </a:xfrm>
          <a:prstGeom prst="rect">
            <a:avLst/>
          </a:prstGeom>
          <a:solidFill>
            <a:srgbClr val="9CCCD2"/>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25" name="Freeform 57">
            <a:extLst>
              <a:ext uri="{FF2B5EF4-FFF2-40B4-BE49-F238E27FC236}">
                <a16:creationId xmlns:a16="http://schemas.microsoft.com/office/drawing/2014/main" id="{7DA24A4A-A9A7-41F8-A87C-7F427D6E6FB8}"/>
              </a:ext>
            </a:extLst>
          </p:cNvPr>
          <p:cNvSpPr/>
          <p:nvPr/>
        </p:nvSpPr>
        <p:spPr>
          <a:xfrm rot="21060000">
            <a:off x="5334933" y="4226130"/>
            <a:ext cx="3327638" cy="496694"/>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ysClr val="windowText" lastClr="000000">
              <a:lumMod val="50000"/>
              <a:lumOff val="50000"/>
              <a:alpha val="25000"/>
            </a:sysClr>
          </a:solidFill>
          <a:ln w="12700" cap="flat" cmpd="sng" algn="ctr">
            <a:noFill/>
            <a:prstDash val="solid"/>
            <a:miter lim="800000"/>
          </a:ln>
          <a:effectLst>
            <a:softEdge rad="114300"/>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mn-cs"/>
            </a:endParaRPr>
          </a:p>
        </p:txBody>
      </p:sp>
      <p:pic>
        <p:nvPicPr>
          <p:cNvPr id="26" name="Εικόνα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385" y="2007096"/>
            <a:ext cx="529631" cy="529631"/>
          </a:xfrm>
          <a:prstGeom prst="rect">
            <a:avLst/>
          </a:prstGeom>
        </p:spPr>
      </p:pic>
      <p:pic>
        <p:nvPicPr>
          <p:cNvPr id="27" name="Εικόνα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4505" y="2983595"/>
            <a:ext cx="562564" cy="562564"/>
          </a:xfrm>
          <a:prstGeom prst="rect">
            <a:avLst/>
          </a:prstGeom>
        </p:spPr>
      </p:pic>
      <p:pic>
        <p:nvPicPr>
          <p:cNvPr id="28" name="Εικόνα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984" y="4081217"/>
            <a:ext cx="386970" cy="365189"/>
          </a:xfrm>
          <a:prstGeom prst="rect">
            <a:avLst/>
          </a:prstGeom>
        </p:spPr>
      </p:pic>
      <p:sp>
        <p:nvSpPr>
          <p:cNvPr id="29" name="TextBox 28">
            <a:extLst>
              <a:ext uri="{FF2B5EF4-FFF2-40B4-BE49-F238E27FC236}">
                <a16:creationId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Tree>
    <p:extLst>
      <p:ext uri="{BB962C8B-B14F-4D97-AF65-F5344CB8AC3E}">
        <p14:creationId xmlns:p14="http://schemas.microsoft.com/office/powerpoint/2010/main" val="8757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par>
                                <p:cTn id="38" presetID="22" presetClass="entr" presetSubtype="1"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animBg="1"/>
      <p:bldP spid="20" grpId="0"/>
      <p:bldP spid="21" grpId="0" animBg="1"/>
      <p:bldP spid="23"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76086A-220D-4FC5-A652-2E837FBF5DE8}"/>
              </a:ext>
            </a:extLst>
          </p:cNvPr>
          <p:cNvSpPr>
            <a:spLocks noGrp="1"/>
          </p:cNvSpPr>
          <p:nvPr>
            <p:ph type="title"/>
          </p:nvPr>
        </p:nvSpPr>
        <p:spPr/>
        <p:txBody>
          <a:bodyPr/>
          <a:lstStyle/>
          <a:p>
            <a:r>
              <a:rPr lang="el-GR" sz="2400" dirty="0"/>
              <a:t>ΜΕΡΟΣ Β’</a:t>
            </a:r>
          </a:p>
        </p:txBody>
      </p:sp>
      <p:sp>
        <p:nvSpPr>
          <p:cNvPr id="3" name="Θέση περιεχομένου 2">
            <a:extLst>
              <a:ext uri="{FF2B5EF4-FFF2-40B4-BE49-F238E27FC236}">
                <a16:creationId xmlns:a16="http://schemas.microsoft.com/office/drawing/2014/main" id="{E0FE4460-9CBD-46B1-AB12-2CEAA1917FE6}"/>
              </a:ext>
            </a:extLst>
          </p:cNvPr>
          <p:cNvSpPr>
            <a:spLocks noGrp="1"/>
          </p:cNvSpPr>
          <p:nvPr>
            <p:ph idx="1"/>
          </p:nvPr>
        </p:nvSpPr>
        <p:spPr/>
        <p:txBody>
          <a:bodyPr/>
          <a:lstStyle/>
          <a:p>
            <a:pPr marL="0" indent="0" algn="ctr">
              <a:buNone/>
            </a:pPr>
            <a:endParaRPr lang="el-GR" dirty="0"/>
          </a:p>
          <a:p>
            <a:pPr marL="0" indent="0" algn="ctr">
              <a:buNone/>
            </a:pPr>
            <a:endParaRPr lang="el-GR" dirty="0"/>
          </a:p>
          <a:p>
            <a:pPr marL="0" indent="0" algn="ctr">
              <a:buNone/>
            </a:pPr>
            <a:endParaRPr lang="el-GR" sz="2200" dirty="0">
              <a:solidFill>
                <a:srgbClr val="002060"/>
              </a:solidFill>
            </a:endParaRPr>
          </a:p>
          <a:p>
            <a:pPr marL="0" indent="0" algn="ctr">
              <a:buNone/>
            </a:pPr>
            <a:r>
              <a:rPr lang="el-GR" sz="2200" dirty="0">
                <a:solidFill>
                  <a:srgbClr val="002060"/>
                </a:solidFill>
              </a:rPr>
              <a:t>Ο Σύμβουλος Ακεραιότητας </a:t>
            </a:r>
          </a:p>
          <a:p>
            <a:pPr marL="0" indent="0" algn="ctr">
              <a:buNone/>
            </a:pPr>
            <a:r>
              <a:rPr lang="el-GR" sz="2200" dirty="0">
                <a:solidFill>
                  <a:srgbClr val="002060"/>
                </a:solidFill>
              </a:rPr>
              <a:t>στην Ελληνική Δημόσια Διοίκηση</a:t>
            </a:r>
          </a:p>
        </p:txBody>
      </p:sp>
      <p:graphicFrame>
        <p:nvGraphicFramePr>
          <p:cNvPr id="4" name="Πίνακας 3">
            <a:extLst>
              <a:ext uri="{FF2B5EF4-FFF2-40B4-BE49-F238E27FC236}">
                <a16:creationId xmlns:a16="http://schemas.microsoft.com/office/drawing/2014/main" id="{ACBBB373-674C-4F1B-9A85-8760610BEFC1}"/>
              </a:ext>
            </a:extLst>
          </p:cNvPr>
          <p:cNvGraphicFramePr>
            <a:graphicFrameLocks noGrp="1"/>
          </p:cNvGraphicFramePr>
          <p:nvPr>
            <p:extLst>
              <p:ext uri="{D42A27DB-BD31-4B8C-83A1-F6EECF244321}">
                <p14:modId xmlns:p14="http://schemas.microsoft.com/office/powerpoint/2010/main" val="2591246134"/>
              </p:ext>
            </p:extLst>
          </p:nvPr>
        </p:nvGraphicFramePr>
        <p:xfrm>
          <a:off x="1403648" y="1201316"/>
          <a:ext cx="6480720" cy="3456384"/>
        </p:xfrm>
        <a:graphic>
          <a:graphicData uri="http://schemas.openxmlformats.org/drawingml/2006/table">
            <a:tbl>
              <a:tblPr firstRow="1" bandRow="1">
                <a:tableStyleId>{5C22544A-7EE6-4342-B048-85BDC9FD1C3A}</a:tableStyleId>
              </a:tblPr>
              <a:tblGrid>
                <a:gridCol w="6480720">
                  <a:extLst>
                    <a:ext uri="{9D8B030D-6E8A-4147-A177-3AD203B41FA5}">
                      <a16:colId xmlns:a16="http://schemas.microsoft.com/office/drawing/2014/main" val="2968802984"/>
                    </a:ext>
                  </a:extLst>
                </a:gridCol>
              </a:tblGrid>
              <a:tr h="3456384">
                <a:tc>
                  <a:txBody>
                    <a:bodyPr/>
                    <a:lstStyle/>
                    <a:p>
                      <a:endParaRPr lang="el-GR" dirty="0">
                        <a:solidFill>
                          <a:schemeClr val="bg1"/>
                        </a:solidFill>
                      </a:endParaRPr>
                    </a:p>
                    <a:p>
                      <a:endParaRPr lang="el-GR" dirty="0">
                        <a:solidFill>
                          <a:schemeClr val="bg1"/>
                        </a:solidFill>
                      </a:endParaRPr>
                    </a:p>
                    <a:p>
                      <a:endParaRPr lang="el-GR" dirty="0">
                        <a:solidFill>
                          <a:schemeClr val="bg1"/>
                        </a:solidFill>
                      </a:endParaRPr>
                    </a:p>
                    <a:p>
                      <a:endParaRPr lang="el-GR" dirty="0">
                        <a:solidFill>
                          <a:schemeClr val="bg1"/>
                        </a:solidFill>
                      </a:endParaRPr>
                    </a:p>
                    <a:p>
                      <a:pPr algn="ctr"/>
                      <a:r>
                        <a:rPr lang="el-GR" sz="2200" dirty="0">
                          <a:solidFill>
                            <a:schemeClr val="bg1"/>
                          </a:solidFill>
                        </a:rPr>
                        <a:t>Ο Σύμβουλος Ακεραιότητας</a:t>
                      </a:r>
                    </a:p>
                    <a:p>
                      <a:pPr algn="ctr"/>
                      <a:r>
                        <a:rPr lang="el-GR" sz="2200" dirty="0">
                          <a:solidFill>
                            <a:schemeClr val="bg1"/>
                          </a:solidFill>
                        </a:rPr>
                        <a:t>στην Ελληνική Δημόσια Διοίκηση</a:t>
                      </a:r>
                    </a:p>
                  </a:txBody>
                  <a:tcPr>
                    <a:solidFill>
                      <a:srgbClr val="507C89"/>
                    </a:solidFill>
                  </a:tcPr>
                </a:tc>
                <a:extLst>
                  <a:ext uri="{0D108BD9-81ED-4DB2-BD59-A6C34878D82A}">
                    <a16:rowId xmlns:a16="http://schemas.microsoft.com/office/drawing/2014/main" val="3446642255"/>
                  </a:ext>
                </a:extLst>
              </a:tr>
            </a:tbl>
          </a:graphicData>
        </a:graphic>
      </p:graphicFrame>
    </p:spTree>
    <p:extLst>
      <p:ext uri="{BB962C8B-B14F-4D97-AF65-F5344CB8AC3E}">
        <p14:creationId xmlns:p14="http://schemas.microsoft.com/office/powerpoint/2010/main" val="389789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Τι είναι ο Σύμβουλος Ακεραιότητας;</a:t>
            </a:r>
          </a:p>
        </p:txBody>
      </p:sp>
      <p:sp>
        <p:nvSpPr>
          <p:cNvPr id="3" name="Θέση περιεχομένου 2"/>
          <p:cNvSpPr>
            <a:spLocks noGrp="1"/>
          </p:cNvSpPr>
          <p:nvPr>
            <p:ph idx="1"/>
          </p:nvPr>
        </p:nvSpPr>
        <p:spPr>
          <a:xfrm>
            <a:off x="457200" y="841375"/>
            <a:ext cx="3970784" cy="4392389"/>
          </a:xfrm>
        </p:spPr>
        <p:txBody>
          <a:bodyPr anchor="ctr"/>
          <a:lstStyle/>
          <a:p>
            <a:pPr marL="0" indent="0" algn="ctr">
              <a:buNone/>
            </a:pPr>
            <a:r>
              <a:rPr lang="el-GR" sz="2000" dirty="0"/>
              <a:t>Ο </a:t>
            </a:r>
            <a:r>
              <a:rPr lang="el-GR" sz="2000" b="1" u="sng" dirty="0"/>
              <a:t>Σύμβουλος Ακεραιότητας </a:t>
            </a:r>
            <a:r>
              <a:rPr lang="el-GR" sz="2000" dirty="0"/>
              <a:t>αποτελεί ένα εμπιστευτικό σημείο επαφής για τους υπαλλήλους του φορέα, προκειμένου να αναζητήσουν υποστήριξη, ενημέρωση και συμβουλή σχετικά με θέματα ηθικής και ακεραιότητας στο χώρο εργασίας τους </a:t>
            </a:r>
          </a:p>
          <a:p>
            <a:pPr algn="ctr"/>
            <a:endParaRPr lang="el-GR" sz="2000" dirty="0"/>
          </a:p>
        </p:txBody>
      </p:sp>
      <p:sp>
        <p:nvSpPr>
          <p:cNvPr id="7" name="TextBox 6">
            <a:extLst>
              <a:ext uri="{FF2B5EF4-FFF2-40B4-BE49-F238E27FC236}">
                <a16:creationId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graphicFrame>
        <p:nvGraphicFramePr>
          <p:cNvPr id="4" name="Διάγραμμα 3">
            <a:extLst>
              <a:ext uri="{FF2B5EF4-FFF2-40B4-BE49-F238E27FC236}">
                <a16:creationId xmlns:a16="http://schemas.microsoft.com/office/drawing/2014/main" id="{E0F2A627-C437-48DA-97B6-668F3D92B9D0}"/>
              </a:ext>
            </a:extLst>
          </p:cNvPr>
          <p:cNvGraphicFramePr/>
          <p:nvPr>
            <p:extLst/>
          </p:nvPr>
        </p:nvGraphicFramePr>
        <p:xfrm>
          <a:off x="4541151" y="1353349"/>
          <a:ext cx="4464496" cy="3080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449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DCA71960-4458-4B0F-81AD-F674CC36C061}"/>
              </a:ext>
            </a:extLst>
          </p:cNvPr>
          <p:cNvSpPr>
            <a:spLocks noGrp="1"/>
          </p:cNvSpPr>
          <p:nvPr>
            <p:ph type="title"/>
          </p:nvPr>
        </p:nvSpPr>
        <p:spPr>
          <a:xfrm>
            <a:off x="457200" y="49213"/>
            <a:ext cx="8229600" cy="431800"/>
          </a:xfrm>
        </p:spPr>
        <p:txBody>
          <a:bodyPr/>
          <a:lstStyle/>
          <a:p>
            <a:r>
              <a:rPr lang="el-GR" sz="2400" b="1" dirty="0"/>
              <a:t>Ο ρόλος του Συμβούλου Ακεραιότητας</a:t>
            </a:r>
            <a:endParaRPr lang="el-GR" sz="2400" dirty="0"/>
          </a:p>
        </p:txBody>
      </p:sp>
      <p:grpSp>
        <p:nvGrpSpPr>
          <p:cNvPr id="63" name="Group 26">
            <a:extLst>
              <a:ext uri="{FF2B5EF4-FFF2-40B4-BE49-F238E27FC236}">
                <a16:creationId xmlns:a16="http://schemas.microsoft.com/office/drawing/2014/main" id="{A8FFC2F3-35E8-46E1-9B02-6BDCAA97BCDE}"/>
              </a:ext>
            </a:extLst>
          </p:cNvPr>
          <p:cNvGrpSpPr/>
          <p:nvPr/>
        </p:nvGrpSpPr>
        <p:grpSpPr>
          <a:xfrm>
            <a:off x="1979714" y="1597360"/>
            <a:ext cx="3728386" cy="3368208"/>
            <a:chOff x="1914525" y="1276351"/>
            <a:chExt cx="5333999" cy="4336841"/>
          </a:xfrm>
        </p:grpSpPr>
        <p:sp>
          <p:nvSpPr>
            <p:cNvPr id="64" name="Freeform 3">
              <a:extLst>
                <a:ext uri="{FF2B5EF4-FFF2-40B4-BE49-F238E27FC236}">
                  <a16:creationId xmlns:a16="http://schemas.microsoft.com/office/drawing/2014/main"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sp>
          <p:nvSpPr>
            <p:cNvPr id="65" name="Freeform 4">
              <a:extLst>
                <a:ext uri="{FF2B5EF4-FFF2-40B4-BE49-F238E27FC236}">
                  <a16:creationId xmlns:a16="http://schemas.microsoft.com/office/drawing/2014/main"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sp>
          <p:nvSpPr>
            <p:cNvPr id="66" name="Freeform 5">
              <a:extLst>
                <a:ext uri="{FF2B5EF4-FFF2-40B4-BE49-F238E27FC236}">
                  <a16:creationId xmlns:a16="http://schemas.microsoft.com/office/drawing/2014/main"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grpSp>
      <p:sp>
        <p:nvSpPr>
          <p:cNvPr id="67" name="Oval 30">
            <a:extLst>
              <a:ext uri="{FF2B5EF4-FFF2-40B4-BE49-F238E27FC236}">
                <a16:creationId xmlns:a16="http://schemas.microsoft.com/office/drawing/2014/main" id="{12E41B6F-1030-4813-8F0D-319FC9F31C44}"/>
              </a:ext>
            </a:extLst>
          </p:cNvPr>
          <p:cNvSpPr/>
          <p:nvPr/>
        </p:nvSpPr>
        <p:spPr>
          <a:xfrm>
            <a:off x="4131434" y="2527463"/>
            <a:ext cx="621069" cy="690077"/>
          </a:xfrm>
          <a:prstGeom prst="ellipse">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68" name="Oval 31">
            <a:extLst>
              <a:ext uri="{FF2B5EF4-FFF2-40B4-BE49-F238E27FC236}">
                <a16:creationId xmlns:a16="http://schemas.microsoft.com/office/drawing/2014/main" id="{CEE6E9BB-07C7-4550-B3FC-78A1BC3CBF1B}"/>
              </a:ext>
            </a:extLst>
          </p:cNvPr>
          <p:cNvSpPr/>
          <p:nvPr/>
        </p:nvSpPr>
        <p:spPr>
          <a:xfrm>
            <a:off x="2094827" y="3104461"/>
            <a:ext cx="621069" cy="690077"/>
          </a:xfrm>
          <a:prstGeom prst="ellipse">
            <a:avLst/>
          </a:prstGeom>
          <a:solidFill>
            <a:srgbClr val="8CBABE"/>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69" name="Oval 32">
            <a:extLst>
              <a:ext uri="{FF2B5EF4-FFF2-40B4-BE49-F238E27FC236}">
                <a16:creationId xmlns:a16="http://schemas.microsoft.com/office/drawing/2014/main" id="{D6699126-10DC-4C4C-A328-AD9EF92B4C8B}"/>
              </a:ext>
            </a:extLst>
          </p:cNvPr>
          <p:cNvSpPr/>
          <p:nvPr/>
        </p:nvSpPr>
        <p:spPr>
          <a:xfrm>
            <a:off x="3599892" y="4383282"/>
            <a:ext cx="621069" cy="690077"/>
          </a:xfrm>
          <a:prstGeom prst="ellipse">
            <a:avLst/>
          </a:prstGeom>
          <a:solidFill>
            <a:srgbClr val="90C1F6"/>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70" name="TextBox 33">
            <a:extLst>
              <a:ext uri="{FF2B5EF4-FFF2-40B4-BE49-F238E27FC236}">
                <a16:creationId xmlns:a16="http://schemas.microsoft.com/office/drawing/2014/main" id="{54305519-CF94-4073-AC6F-8E35010F8236}"/>
              </a:ext>
            </a:extLst>
          </p:cNvPr>
          <p:cNvSpPr txBox="1"/>
          <p:nvPr/>
        </p:nvSpPr>
        <p:spPr>
          <a:xfrm>
            <a:off x="4081843" y="1924904"/>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507C89"/>
                </a:solidFill>
                <a:latin typeface="Arial" pitchFamily="34" charset="0"/>
                <a:cs typeface="Arial" pitchFamily="34" charset="0"/>
              </a:rPr>
              <a:t>01</a:t>
            </a:r>
            <a:endParaRPr lang="ko-KR" altLang="en-US" sz="3400" b="1" dirty="0">
              <a:ln w="12700">
                <a:solidFill>
                  <a:schemeClr val="bg1"/>
                </a:solidFill>
              </a:ln>
              <a:solidFill>
                <a:srgbClr val="507C89"/>
              </a:solidFill>
              <a:latin typeface="Arial" pitchFamily="34" charset="0"/>
              <a:cs typeface="Arial" pitchFamily="34" charset="0"/>
            </a:endParaRPr>
          </a:p>
        </p:txBody>
      </p:sp>
      <p:grpSp>
        <p:nvGrpSpPr>
          <p:cNvPr id="71" name="Group 34">
            <a:extLst>
              <a:ext uri="{FF2B5EF4-FFF2-40B4-BE49-F238E27FC236}">
                <a16:creationId xmlns:a16="http://schemas.microsoft.com/office/drawing/2014/main" id="{518B41B4-CE16-414A-9465-02782372731C}"/>
              </a:ext>
            </a:extLst>
          </p:cNvPr>
          <p:cNvGrpSpPr/>
          <p:nvPr/>
        </p:nvGrpSpPr>
        <p:grpSpPr>
          <a:xfrm>
            <a:off x="2643174" y="571484"/>
            <a:ext cx="5000660" cy="1822801"/>
            <a:chOff x="1256236" y="4051658"/>
            <a:chExt cx="6596785" cy="3265689"/>
          </a:xfrm>
        </p:grpSpPr>
        <p:sp>
          <p:nvSpPr>
            <p:cNvPr id="72" name="TextBox 35">
              <a:extLst>
                <a:ext uri="{FF2B5EF4-FFF2-40B4-BE49-F238E27FC236}">
                  <a16:creationId xmlns:a16="http://schemas.microsoft.com/office/drawing/2014/main" id="{837C0E5A-1352-469D-880D-98C69DCA6318}"/>
                </a:ext>
              </a:extLst>
            </p:cNvPr>
            <p:cNvSpPr txBox="1"/>
            <p:nvPr/>
          </p:nvSpPr>
          <p:spPr>
            <a:xfrm>
              <a:off x="1256236" y="4560319"/>
              <a:ext cx="6596785" cy="2757028"/>
            </a:xfrm>
            <a:prstGeom prst="rect">
              <a:avLst/>
            </a:prstGeom>
            <a:noFill/>
          </p:spPr>
          <p:txBody>
            <a:bodyPr wrap="square" rtlCol="0">
              <a:spAutoFit/>
            </a:bodyPr>
            <a:lstStyle/>
            <a:p>
              <a:pPr lvl="0">
                <a:spcAft>
                  <a:spcPts val="1200"/>
                </a:spcAft>
              </a:pPr>
              <a:r>
                <a:rPr lang="el-GR" sz="1400" dirty="0">
                  <a:latin typeface="+mn-lt"/>
                  <a:sym typeface="Wingdings" panose="05000000000000000000" pitchFamily="2" charset="2"/>
                </a:rPr>
                <a:t>Παροχή συμβουλευτικής συνδρομής για ζητήματα ηθικής και δεοντολογίας.</a:t>
              </a:r>
            </a:p>
            <a:p>
              <a:r>
                <a:rPr lang="el-GR" sz="1400" dirty="0">
                  <a:latin typeface="+mn-lt"/>
                  <a:sym typeface="Wingdings" panose="05000000000000000000" pitchFamily="2" charset="2"/>
                </a:rPr>
                <a:t>Παραλαβή εμπιστευτικών ή μη αναφορών από υπαλλήλους του φορέα, για περιστατικά παραβίασης ακεραιότητας ή διαφθοράς.</a:t>
              </a:r>
            </a:p>
            <a:p>
              <a:pPr lvl="0"/>
              <a:endParaRPr lang="el-GR" sz="1400" dirty="0">
                <a:latin typeface="+mn-lt"/>
                <a:sym typeface="Wingdings" panose="05000000000000000000" pitchFamily="2" charset="2"/>
              </a:endParaRPr>
            </a:p>
            <a:p>
              <a:pPr lvl="0">
                <a:buFont typeface="Arial" pitchFamily="34" charset="0"/>
                <a:buChar char="•"/>
              </a:pPr>
              <a:endParaRPr lang="el-GR" sz="1400" dirty="0">
                <a:latin typeface="+mn-lt"/>
              </a:endParaRPr>
            </a:p>
          </p:txBody>
        </p:sp>
        <p:sp>
          <p:nvSpPr>
            <p:cNvPr id="73" name="TextBox 36">
              <a:extLst>
                <a:ext uri="{FF2B5EF4-FFF2-40B4-BE49-F238E27FC236}">
                  <a16:creationId xmlns:a16="http://schemas.microsoft.com/office/drawing/2014/main" id="{2283D18F-C03F-4C7D-BBF1-7B8CC7B92C63}"/>
                </a:ext>
              </a:extLst>
            </p:cNvPr>
            <p:cNvSpPr txBox="1"/>
            <p:nvPr/>
          </p:nvSpPr>
          <p:spPr>
            <a:xfrm>
              <a:off x="1256236" y="4051658"/>
              <a:ext cx="3023502" cy="443199"/>
            </a:xfrm>
            <a:prstGeom prst="rect">
              <a:avLst/>
            </a:prstGeom>
            <a:noFill/>
          </p:spPr>
          <p:txBody>
            <a:bodyPr wrap="square" rtlCol="0">
              <a:spAutoFit/>
            </a:bodyPr>
            <a:lstStyle/>
            <a:p>
              <a:r>
                <a:rPr lang="el-GR" altLang="ko-KR" b="1" dirty="0">
                  <a:solidFill>
                    <a:srgbClr val="507C89"/>
                  </a:solidFill>
                  <a:latin typeface="+mn-lt"/>
                  <a:cs typeface="Arial" pitchFamily="34" charset="0"/>
                </a:rPr>
                <a:t>Υποστηρικτικός</a:t>
              </a:r>
              <a:endParaRPr lang="ko-KR" altLang="en-US" b="1" dirty="0">
                <a:solidFill>
                  <a:srgbClr val="507C89"/>
                </a:solidFill>
                <a:latin typeface="+mn-lt"/>
                <a:cs typeface="Arial" pitchFamily="34" charset="0"/>
              </a:endParaRPr>
            </a:p>
          </p:txBody>
        </p:sp>
      </p:grpSp>
      <p:sp>
        <p:nvSpPr>
          <p:cNvPr id="74" name="TextBox 40">
            <a:extLst>
              <a:ext uri="{FF2B5EF4-FFF2-40B4-BE49-F238E27FC236}">
                <a16:creationId xmlns:a16="http://schemas.microsoft.com/office/drawing/2014/main" id="{C50E24A4-1921-4776-8154-9F29C65911EF}"/>
              </a:ext>
            </a:extLst>
          </p:cNvPr>
          <p:cNvSpPr txBox="1"/>
          <p:nvPr/>
        </p:nvSpPr>
        <p:spPr>
          <a:xfrm>
            <a:off x="2000232" y="4214822"/>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8CBABE"/>
                </a:solidFill>
                <a:latin typeface="Arial" pitchFamily="34" charset="0"/>
                <a:cs typeface="Arial" pitchFamily="34" charset="0"/>
              </a:rPr>
              <a:t>02</a:t>
            </a:r>
            <a:endParaRPr lang="ko-KR" altLang="en-US" sz="3400" b="1" dirty="0">
              <a:ln w="12700">
                <a:solidFill>
                  <a:schemeClr val="bg1"/>
                </a:solidFill>
              </a:ln>
              <a:solidFill>
                <a:srgbClr val="8CBABE"/>
              </a:solidFill>
              <a:latin typeface="Arial" pitchFamily="34" charset="0"/>
              <a:cs typeface="Arial" pitchFamily="34" charset="0"/>
            </a:endParaRPr>
          </a:p>
        </p:txBody>
      </p:sp>
      <p:sp>
        <p:nvSpPr>
          <p:cNvPr id="75" name="TextBox 41">
            <a:extLst>
              <a:ext uri="{FF2B5EF4-FFF2-40B4-BE49-F238E27FC236}">
                <a16:creationId xmlns:a16="http://schemas.microsoft.com/office/drawing/2014/main" id="{4426340A-617C-48B4-B292-2A9592B425F0}"/>
              </a:ext>
            </a:extLst>
          </p:cNvPr>
          <p:cNvSpPr txBox="1"/>
          <p:nvPr/>
        </p:nvSpPr>
        <p:spPr>
          <a:xfrm>
            <a:off x="4500562" y="4714888"/>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9CCCD2"/>
                </a:solidFill>
                <a:latin typeface="Arial" pitchFamily="34" charset="0"/>
                <a:cs typeface="Arial" pitchFamily="34" charset="0"/>
              </a:rPr>
              <a:t>03</a:t>
            </a:r>
            <a:endParaRPr lang="ko-KR" altLang="en-US" sz="3400" b="1" dirty="0">
              <a:ln w="12700">
                <a:solidFill>
                  <a:schemeClr val="bg1"/>
                </a:solidFill>
              </a:ln>
              <a:solidFill>
                <a:srgbClr val="9CCCD2"/>
              </a:solidFill>
              <a:latin typeface="Arial" pitchFamily="34" charset="0"/>
              <a:cs typeface="Arial" pitchFamily="34" charset="0"/>
            </a:endParaRPr>
          </a:p>
        </p:txBody>
      </p:sp>
      <p:grpSp>
        <p:nvGrpSpPr>
          <p:cNvPr id="76" name="Group 34">
            <a:extLst>
              <a:ext uri="{FF2B5EF4-FFF2-40B4-BE49-F238E27FC236}">
                <a16:creationId xmlns:a16="http://schemas.microsoft.com/office/drawing/2014/main" id="{518B41B4-CE16-414A-9465-02782372731C}"/>
              </a:ext>
            </a:extLst>
          </p:cNvPr>
          <p:cNvGrpSpPr/>
          <p:nvPr/>
        </p:nvGrpSpPr>
        <p:grpSpPr>
          <a:xfrm>
            <a:off x="0" y="1928806"/>
            <a:ext cx="2357454" cy="2396564"/>
            <a:chOff x="1256236" y="3795685"/>
            <a:chExt cx="3109913" cy="4293628"/>
          </a:xfrm>
        </p:grpSpPr>
        <p:sp>
          <p:nvSpPr>
            <p:cNvPr id="77" name="TextBox 35">
              <a:extLst>
                <a:ext uri="{FF2B5EF4-FFF2-40B4-BE49-F238E27FC236}">
                  <a16:creationId xmlns:a16="http://schemas.microsoft.com/office/drawing/2014/main" id="{837C0E5A-1352-469D-880D-98C69DCA6318}"/>
                </a:ext>
              </a:extLst>
            </p:cNvPr>
            <p:cNvSpPr txBox="1"/>
            <p:nvPr/>
          </p:nvSpPr>
          <p:spPr>
            <a:xfrm>
              <a:off x="1256236" y="4560319"/>
              <a:ext cx="3109913" cy="3528994"/>
            </a:xfrm>
            <a:prstGeom prst="rect">
              <a:avLst/>
            </a:prstGeom>
            <a:noFill/>
          </p:spPr>
          <p:txBody>
            <a:bodyPr wrap="square" rtlCol="0">
              <a:spAutoFit/>
            </a:bodyPr>
            <a:lstStyle/>
            <a:p>
              <a:pPr lvl="0">
                <a:spcAft>
                  <a:spcPts val="1200"/>
                </a:spcAft>
                <a:buFont typeface="Wingdings" panose="05000000000000000000" pitchFamily="2" charset="2"/>
                <a:buNone/>
              </a:pPr>
              <a:r>
                <a:rPr lang="el-GR" sz="1400" dirty="0">
                  <a:latin typeface="+mn-lt"/>
                  <a:sym typeface="Wingdings" panose="05000000000000000000" pitchFamily="2" charset="2"/>
                </a:rPr>
                <a:t>Παροχή ενημέρωσης στο προσωπικό του φορέα για θέματα ακεραιότητας.</a:t>
              </a:r>
              <a:endParaRPr lang="el-GR" sz="1400" dirty="0">
                <a:latin typeface="+mn-lt"/>
              </a:endParaRPr>
            </a:p>
            <a:p>
              <a:pPr lvl="0"/>
              <a:r>
                <a:rPr lang="el-GR" sz="1400" dirty="0">
                  <a:latin typeface="+mn-lt"/>
                </a:rPr>
                <a:t>Συμμετοχή στην ανάπτυξη εσωτερικών πολιτικών και εργαλείων για την ενίσχυση της ακεραιότητας και της διαφάνειας.</a:t>
              </a:r>
            </a:p>
          </p:txBody>
        </p:sp>
        <p:sp>
          <p:nvSpPr>
            <p:cNvPr id="78" name="TextBox 36">
              <a:extLst>
                <a:ext uri="{FF2B5EF4-FFF2-40B4-BE49-F238E27FC236}">
                  <a16:creationId xmlns:a16="http://schemas.microsoft.com/office/drawing/2014/main" id="{2283D18F-C03F-4C7D-BBF1-7B8CC7B92C63}"/>
                </a:ext>
              </a:extLst>
            </p:cNvPr>
            <p:cNvSpPr txBox="1"/>
            <p:nvPr/>
          </p:nvSpPr>
          <p:spPr>
            <a:xfrm>
              <a:off x="1256236" y="3795685"/>
              <a:ext cx="3023503" cy="661687"/>
            </a:xfrm>
            <a:prstGeom prst="rect">
              <a:avLst/>
            </a:prstGeom>
            <a:noFill/>
          </p:spPr>
          <p:txBody>
            <a:bodyPr wrap="square" rtlCol="0">
              <a:spAutoFit/>
            </a:bodyPr>
            <a:lstStyle/>
            <a:p>
              <a:r>
                <a:rPr lang="el-GR" altLang="ko-KR" b="1" dirty="0">
                  <a:solidFill>
                    <a:srgbClr val="507C89"/>
                  </a:solidFill>
                  <a:latin typeface="+mn-lt"/>
                  <a:cs typeface="Arial" pitchFamily="34" charset="0"/>
                </a:rPr>
                <a:t>Ενημερωτικός</a:t>
              </a:r>
              <a:endParaRPr lang="ko-KR" altLang="en-US" b="1" dirty="0">
                <a:solidFill>
                  <a:srgbClr val="507C89"/>
                </a:solidFill>
                <a:latin typeface="+mn-lt"/>
                <a:cs typeface="Arial" pitchFamily="34" charset="0"/>
              </a:endParaRPr>
            </a:p>
          </p:txBody>
        </p:sp>
      </p:grpSp>
      <p:grpSp>
        <p:nvGrpSpPr>
          <p:cNvPr id="79" name="Group 34">
            <a:extLst>
              <a:ext uri="{FF2B5EF4-FFF2-40B4-BE49-F238E27FC236}">
                <a16:creationId xmlns:a16="http://schemas.microsoft.com/office/drawing/2014/main" id="{518B41B4-CE16-414A-9465-02782372731C}"/>
              </a:ext>
            </a:extLst>
          </p:cNvPr>
          <p:cNvGrpSpPr/>
          <p:nvPr/>
        </p:nvGrpSpPr>
        <p:grpSpPr>
          <a:xfrm>
            <a:off x="5357818" y="3571880"/>
            <a:ext cx="3571900" cy="2181120"/>
            <a:chOff x="1256236" y="3795685"/>
            <a:chExt cx="6596785" cy="3907644"/>
          </a:xfrm>
        </p:grpSpPr>
        <p:sp>
          <p:nvSpPr>
            <p:cNvPr id="80" name="TextBox 35">
              <a:extLst>
                <a:ext uri="{FF2B5EF4-FFF2-40B4-BE49-F238E27FC236}">
                  <a16:creationId xmlns:a16="http://schemas.microsoft.com/office/drawing/2014/main" id="{837C0E5A-1352-469D-880D-98C69DCA6318}"/>
                </a:ext>
              </a:extLst>
            </p:cNvPr>
            <p:cNvSpPr txBox="1"/>
            <p:nvPr/>
          </p:nvSpPr>
          <p:spPr>
            <a:xfrm>
              <a:off x="1256236" y="4560319"/>
              <a:ext cx="6596785" cy="3143010"/>
            </a:xfrm>
            <a:prstGeom prst="rect">
              <a:avLst/>
            </a:prstGeom>
            <a:noFill/>
          </p:spPr>
          <p:txBody>
            <a:bodyPr wrap="square" rtlCol="0">
              <a:spAutoFit/>
            </a:bodyPr>
            <a:lstStyle/>
            <a:p>
              <a:pPr lvl="0">
                <a:spcAft>
                  <a:spcPts val="1200"/>
                </a:spcAft>
              </a:pPr>
              <a:r>
                <a:rPr lang="el-GR" sz="1400" dirty="0">
                  <a:latin typeface="+mn-lt"/>
                </a:rPr>
                <a:t>Συνεργασία με τη διοίκηση και τις υπηρεσίες του φορέα με σκοπό την προώθηση πολιτικών ακεραιότητας σε όλους τους τομείς.</a:t>
              </a:r>
            </a:p>
            <a:p>
              <a:pPr lvl="0"/>
              <a:r>
                <a:rPr lang="el-GR" sz="1400" dirty="0">
                  <a:latin typeface="+mn-lt"/>
                </a:rPr>
                <a:t>Σύνταξη ετήσιας έκθεσης για την αποτελεσματικότητα των πολιτικών και διαδικασιών ακεραιότητας του φορέα.</a:t>
              </a:r>
              <a:endParaRPr lang="el-GR" sz="1400" dirty="0">
                <a:latin typeface="+mn-lt"/>
                <a:sym typeface="Wingdings" panose="05000000000000000000" pitchFamily="2" charset="2"/>
              </a:endParaRPr>
            </a:p>
            <a:p>
              <a:pPr lvl="0">
                <a:buFont typeface="Arial" pitchFamily="34" charset="0"/>
                <a:buChar char="•"/>
              </a:pPr>
              <a:endParaRPr lang="el-GR" sz="1400" dirty="0">
                <a:latin typeface="+mn-lt"/>
              </a:endParaRPr>
            </a:p>
          </p:txBody>
        </p:sp>
        <p:sp>
          <p:nvSpPr>
            <p:cNvPr id="81" name="TextBox 36">
              <a:extLst>
                <a:ext uri="{FF2B5EF4-FFF2-40B4-BE49-F238E27FC236}">
                  <a16:creationId xmlns:a16="http://schemas.microsoft.com/office/drawing/2014/main" id="{2283D18F-C03F-4C7D-BBF1-7B8CC7B92C63}"/>
                </a:ext>
              </a:extLst>
            </p:cNvPr>
            <p:cNvSpPr txBox="1"/>
            <p:nvPr/>
          </p:nvSpPr>
          <p:spPr>
            <a:xfrm>
              <a:off x="1652043" y="3795685"/>
              <a:ext cx="3562264" cy="661687"/>
            </a:xfrm>
            <a:prstGeom prst="rect">
              <a:avLst/>
            </a:prstGeom>
            <a:noFill/>
          </p:spPr>
          <p:txBody>
            <a:bodyPr wrap="square" rtlCol="0">
              <a:spAutoFit/>
            </a:bodyPr>
            <a:lstStyle/>
            <a:p>
              <a:r>
                <a:rPr lang="el-GR" altLang="ko-KR" b="1" dirty="0">
                  <a:solidFill>
                    <a:srgbClr val="507C89"/>
                  </a:solidFill>
                  <a:latin typeface="+mn-lt"/>
                  <a:cs typeface="Arial" pitchFamily="34" charset="0"/>
                </a:rPr>
                <a:t>Συμβουλευτικός</a:t>
              </a:r>
              <a:endParaRPr lang="ko-KR" altLang="en-US" b="1" dirty="0">
                <a:solidFill>
                  <a:srgbClr val="507C89"/>
                </a:solidFill>
                <a:latin typeface="+mn-lt"/>
                <a:cs typeface="Arial" pitchFamily="34" charset="0"/>
              </a:endParaRPr>
            </a:p>
          </p:txBody>
        </p:sp>
      </p:grpSp>
      <p:pic>
        <p:nvPicPr>
          <p:cNvPr id="82" name="Picture 2" descr="C:\Users\user\Downloads\customer-service.png"/>
          <p:cNvPicPr>
            <a:picLocks noChangeAspect="1" noChangeArrowheads="1"/>
          </p:cNvPicPr>
          <p:nvPr/>
        </p:nvPicPr>
        <p:blipFill>
          <a:blip r:embed="rId2" cstate="print"/>
          <a:srcRect/>
          <a:stretch>
            <a:fillRect/>
          </a:stretch>
        </p:blipFill>
        <p:spPr bwMode="auto">
          <a:xfrm>
            <a:off x="4214810" y="2643186"/>
            <a:ext cx="447661" cy="447661"/>
          </a:xfrm>
          <a:prstGeom prst="rect">
            <a:avLst/>
          </a:prstGeom>
          <a:noFill/>
        </p:spPr>
      </p:pic>
      <p:pic>
        <p:nvPicPr>
          <p:cNvPr id="83" name="Picture 3" descr="C:\Users\user\Downloads\info.png"/>
          <p:cNvPicPr>
            <a:picLocks noChangeAspect="1" noChangeArrowheads="1"/>
          </p:cNvPicPr>
          <p:nvPr/>
        </p:nvPicPr>
        <p:blipFill>
          <a:blip r:embed="rId3" cstate="print"/>
          <a:srcRect/>
          <a:stretch>
            <a:fillRect/>
          </a:stretch>
        </p:blipFill>
        <p:spPr bwMode="auto">
          <a:xfrm>
            <a:off x="2214546" y="3214690"/>
            <a:ext cx="387334" cy="387334"/>
          </a:xfrm>
          <a:prstGeom prst="rect">
            <a:avLst/>
          </a:prstGeom>
          <a:noFill/>
        </p:spPr>
      </p:pic>
      <p:pic>
        <p:nvPicPr>
          <p:cNvPr id="84" name="Picture 4" descr="C:\Users\user\Downloads\online-business.png"/>
          <p:cNvPicPr>
            <a:picLocks noChangeAspect="1" noChangeArrowheads="1"/>
          </p:cNvPicPr>
          <p:nvPr/>
        </p:nvPicPr>
        <p:blipFill>
          <a:blip r:embed="rId4" cstate="print"/>
          <a:srcRect/>
          <a:stretch>
            <a:fillRect/>
          </a:stretch>
        </p:blipFill>
        <p:spPr bwMode="auto">
          <a:xfrm>
            <a:off x="3714744" y="4500574"/>
            <a:ext cx="366698" cy="3666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wipe(down)">
                                      <p:cBhvr>
                                        <p:cTn id="11" dur="500"/>
                                        <p:tgtEl>
                                          <p:spTgt spid="70">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down)">
                                      <p:cBhvr>
                                        <p:cTn id="14" dur="500"/>
                                        <p:tgtEl>
                                          <p:spTgt spid="67"/>
                                        </p:tgtEl>
                                      </p:cBhvr>
                                    </p:animEffect>
                                  </p:childTnLst>
                                </p:cTn>
                              </p:par>
                              <p:par>
                                <p:cTn id="15" presetID="22" presetClass="entr" presetSubtype="4"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up)">
                                      <p:cBhvr>
                                        <p:cTn id="21" dur="500"/>
                                        <p:tgtEl>
                                          <p:spTgt spid="7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wipe(down)">
                                      <p:cBhvr>
                                        <p:cTn id="25" dur="500"/>
                                        <p:tgtEl>
                                          <p:spTgt spid="74">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500"/>
                                        <p:tgtEl>
                                          <p:spTgt spid="68"/>
                                        </p:tgtEl>
                                      </p:cBhvr>
                                    </p:animEffect>
                                  </p:childTnLst>
                                </p:cTn>
                              </p:par>
                              <p:par>
                                <p:cTn id="30" presetID="22" presetClass="entr" presetSubtype="4"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down)">
                                      <p:cBhvr>
                                        <p:cTn id="32" dur="500"/>
                                        <p:tgtEl>
                                          <p:spTgt spid="83"/>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up)">
                                      <p:cBhvr>
                                        <p:cTn id="36" dur="500"/>
                                        <p:tgtEl>
                                          <p:spTgt spid="76"/>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75">
                                            <p:txEl>
                                              <p:pRg st="0" end="0"/>
                                            </p:txEl>
                                          </p:spTgt>
                                        </p:tgtEl>
                                        <p:attrNameLst>
                                          <p:attrName>style.visibility</p:attrName>
                                        </p:attrNameLst>
                                      </p:cBhvr>
                                      <p:to>
                                        <p:strVal val="visible"/>
                                      </p:to>
                                    </p:set>
                                    <p:animEffect transition="in" filter="wipe(down)">
                                      <p:cBhvr>
                                        <p:cTn id="40" dur="500"/>
                                        <p:tgtEl>
                                          <p:spTgt spid="75">
                                            <p:txEl>
                                              <p:pRg st="0" end="0"/>
                                            </p:txEl>
                                          </p:spTgt>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down)">
                                      <p:cBhvr>
                                        <p:cTn id="44" dur="500"/>
                                        <p:tgtEl>
                                          <p:spTgt spid="69"/>
                                        </p:tgtEl>
                                      </p:cBhvr>
                                    </p:animEffect>
                                  </p:childTnLst>
                                </p:cTn>
                              </p:par>
                              <p:par>
                                <p:cTn id="45" presetID="22" presetClass="entr" presetSubtype="4"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down)">
                                      <p:cBhvr>
                                        <p:cTn id="47" dur="500"/>
                                        <p:tgtEl>
                                          <p:spTgt spid="84"/>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build="allAtOnce"/>
      <p:bldP spid="74" grpId="0" build="allAtOnce"/>
      <p:bldP spid="7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875699" y="1062269"/>
            <a:ext cx="3360420" cy="1284126"/>
            <a:chOff x="632367" y="852705"/>
            <a:chExt cx="4480560" cy="1712168"/>
          </a:xfrm>
        </p:grpSpPr>
        <p:grpSp>
          <p:nvGrpSpPr>
            <p:cNvPr id="45" name="Group 44"/>
            <p:cNvGrpSpPr/>
            <p:nvPr/>
          </p:nvGrpSpPr>
          <p:grpSpPr>
            <a:xfrm>
              <a:off x="632367" y="852705"/>
              <a:ext cx="4480560" cy="1280160"/>
              <a:chOff x="1084060" y="1227279"/>
              <a:chExt cx="4480560" cy="1280160"/>
            </a:xfrm>
            <a:effectLst>
              <a:outerShdw blurRad="355600" dist="38100" dir="5400000" algn="t" rotWithShape="0">
                <a:prstClr val="black">
                  <a:alpha val="50000"/>
                </a:prstClr>
              </a:outerShdw>
            </a:effectLst>
          </p:grpSpPr>
          <p:sp>
            <p:nvSpPr>
              <p:cNvPr id="28" name="Freeform 27"/>
              <p:cNvSpPr/>
              <p:nvPr/>
            </p:nvSpPr>
            <p:spPr>
              <a:xfrm>
                <a:off x="1084060" y="1227279"/>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1268592" y="1455879"/>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9" name="Rectangle 68"/>
            <p:cNvSpPr/>
            <p:nvPr/>
          </p:nvSpPr>
          <p:spPr>
            <a:xfrm>
              <a:off x="1792927" y="1169620"/>
              <a:ext cx="3029916" cy="139525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Πιστοποίηση</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Σε συνεργασία με το ΕΚΔΔΑ</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5" name="Group 74"/>
          <p:cNvGrpSpPr/>
          <p:nvPr/>
        </p:nvGrpSpPr>
        <p:grpSpPr>
          <a:xfrm>
            <a:off x="4885967" y="1939050"/>
            <a:ext cx="3360420" cy="1499570"/>
            <a:chOff x="579789" y="2193313"/>
            <a:chExt cx="4480560" cy="1999427"/>
          </a:xfrm>
        </p:grpSpPr>
        <p:grpSp>
          <p:nvGrpSpPr>
            <p:cNvPr id="70" name="Group 69"/>
            <p:cNvGrpSpPr/>
            <p:nvPr/>
          </p:nvGrpSpPr>
          <p:grpSpPr>
            <a:xfrm>
              <a:off x="579789" y="2193313"/>
              <a:ext cx="4480560" cy="1280160"/>
              <a:chOff x="579789" y="2193313"/>
              <a:chExt cx="4480560" cy="1280160"/>
            </a:xfrm>
            <a:effectLst>
              <a:outerShdw blurRad="355600" dist="38100" dir="5400000" algn="t" rotWithShape="0">
                <a:prstClr val="black">
                  <a:alpha val="50000"/>
                </a:prstClr>
              </a:outerShdw>
            </a:effectLst>
          </p:grpSpPr>
          <p:sp>
            <p:nvSpPr>
              <p:cNvPr id="31" name="Freeform 30"/>
              <p:cNvSpPr/>
              <p:nvPr/>
            </p:nvSpPr>
            <p:spPr>
              <a:xfrm flipH="1">
                <a:off x="579789" y="2193313"/>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2" name="Group 51"/>
              <p:cNvGrpSpPr/>
              <p:nvPr/>
            </p:nvGrpSpPr>
            <p:grpSpPr>
              <a:xfrm flipH="1">
                <a:off x="3999883" y="2421913"/>
                <a:ext cx="822960" cy="822960"/>
                <a:chOff x="1279609" y="2799937"/>
                <a:chExt cx="822960" cy="822960"/>
              </a:xfrm>
            </p:grpSpPr>
            <p:sp>
              <p:nvSpPr>
                <p:cNvPr id="32" name="Oval 31"/>
                <p:cNvSpPr/>
                <p:nvPr/>
              </p:nvSpPr>
              <p:spPr>
                <a:xfrm>
                  <a:off x="1279609" y="2799937"/>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12"/>
                <p:cNvSpPr>
                  <a:spLocks noEditPoints="1"/>
                </p:cNvSpPr>
                <p:nvPr/>
              </p:nvSpPr>
              <p:spPr bwMode="auto">
                <a:xfrm>
                  <a:off x="1647857" y="3168429"/>
                  <a:ext cx="86464" cy="86220"/>
                </a:xfrm>
                <a:custGeom>
                  <a:avLst/>
                  <a:gdLst>
                    <a:gd name="T0" fmla="*/ 333 w 711"/>
                    <a:gd name="T1" fmla="*/ 271 h 710"/>
                    <a:gd name="T2" fmla="*/ 295 w 711"/>
                    <a:gd name="T3" fmla="*/ 294 h 710"/>
                    <a:gd name="T4" fmla="*/ 271 w 711"/>
                    <a:gd name="T5" fmla="*/ 332 h 710"/>
                    <a:gd name="T6" fmla="*/ 271 w 711"/>
                    <a:gd name="T7" fmla="*/ 378 h 710"/>
                    <a:gd name="T8" fmla="*/ 295 w 711"/>
                    <a:gd name="T9" fmla="*/ 417 h 710"/>
                    <a:gd name="T10" fmla="*/ 333 w 711"/>
                    <a:gd name="T11" fmla="*/ 439 h 710"/>
                    <a:gd name="T12" fmla="*/ 379 w 711"/>
                    <a:gd name="T13" fmla="*/ 439 h 710"/>
                    <a:gd name="T14" fmla="*/ 418 w 711"/>
                    <a:gd name="T15" fmla="*/ 417 h 710"/>
                    <a:gd name="T16" fmla="*/ 440 w 711"/>
                    <a:gd name="T17" fmla="*/ 378 h 710"/>
                    <a:gd name="T18" fmla="*/ 440 w 711"/>
                    <a:gd name="T19" fmla="*/ 332 h 710"/>
                    <a:gd name="T20" fmla="*/ 418 w 711"/>
                    <a:gd name="T21" fmla="*/ 294 h 710"/>
                    <a:gd name="T22" fmla="*/ 379 w 711"/>
                    <a:gd name="T23" fmla="*/ 271 h 710"/>
                    <a:gd name="T24" fmla="*/ 356 w 711"/>
                    <a:gd name="T25" fmla="*/ 0 h 710"/>
                    <a:gd name="T26" fmla="*/ 450 w 711"/>
                    <a:gd name="T27" fmla="*/ 13 h 710"/>
                    <a:gd name="T28" fmla="*/ 535 w 711"/>
                    <a:gd name="T29" fmla="*/ 49 h 710"/>
                    <a:gd name="T30" fmla="*/ 607 w 711"/>
                    <a:gd name="T31" fmla="*/ 103 h 710"/>
                    <a:gd name="T32" fmla="*/ 662 w 711"/>
                    <a:gd name="T33" fmla="*/ 175 h 710"/>
                    <a:gd name="T34" fmla="*/ 698 w 711"/>
                    <a:gd name="T35" fmla="*/ 261 h 710"/>
                    <a:gd name="T36" fmla="*/ 711 w 711"/>
                    <a:gd name="T37" fmla="*/ 355 h 710"/>
                    <a:gd name="T38" fmla="*/ 698 w 711"/>
                    <a:gd name="T39" fmla="*/ 449 h 710"/>
                    <a:gd name="T40" fmla="*/ 662 w 711"/>
                    <a:gd name="T41" fmla="*/ 534 h 710"/>
                    <a:gd name="T42" fmla="*/ 607 w 711"/>
                    <a:gd name="T43" fmla="*/ 606 h 710"/>
                    <a:gd name="T44" fmla="*/ 535 w 711"/>
                    <a:gd name="T45" fmla="*/ 661 h 710"/>
                    <a:gd name="T46" fmla="*/ 450 w 711"/>
                    <a:gd name="T47" fmla="*/ 697 h 710"/>
                    <a:gd name="T48" fmla="*/ 356 w 711"/>
                    <a:gd name="T49" fmla="*/ 710 h 710"/>
                    <a:gd name="T50" fmla="*/ 261 w 711"/>
                    <a:gd name="T51" fmla="*/ 697 h 710"/>
                    <a:gd name="T52" fmla="*/ 176 w 711"/>
                    <a:gd name="T53" fmla="*/ 661 h 710"/>
                    <a:gd name="T54" fmla="*/ 104 w 711"/>
                    <a:gd name="T55" fmla="*/ 606 h 710"/>
                    <a:gd name="T56" fmla="*/ 49 w 711"/>
                    <a:gd name="T57" fmla="*/ 534 h 710"/>
                    <a:gd name="T58" fmla="*/ 13 w 711"/>
                    <a:gd name="T59" fmla="*/ 449 h 710"/>
                    <a:gd name="T60" fmla="*/ 0 w 711"/>
                    <a:gd name="T61" fmla="*/ 355 h 710"/>
                    <a:gd name="T62" fmla="*/ 13 w 711"/>
                    <a:gd name="T63" fmla="*/ 261 h 710"/>
                    <a:gd name="T64" fmla="*/ 49 w 711"/>
                    <a:gd name="T65" fmla="*/ 175 h 710"/>
                    <a:gd name="T66" fmla="*/ 104 w 711"/>
                    <a:gd name="T67" fmla="*/ 103 h 710"/>
                    <a:gd name="T68" fmla="*/ 176 w 711"/>
                    <a:gd name="T69" fmla="*/ 49 h 710"/>
                    <a:gd name="T70" fmla="*/ 261 w 711"/>
                    <a:gd name="T71" fmla="*/ 13 h 710"/>
                    <a:gd name="T72" fmla="*/ 356 w 711"/>
                    <a:gd name="T73"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1" h="710">
                      <a:moveTo>
                        <a:pt x="356" y="268"/>
                      </a:moveTo>
                      <a:lnTo>
                        <a:pt x="333" y="271"/>
                      </a:lnTo>
                      <a:lnTo>
                        <a:pt x="312" y="280"/>
                      </a:lnTo>
                      <a:lnTo>
                        <a:pt x="295" y="294"/>
                      </a:lnTo>
                      <a:lnTo>
                        <a:pt x="281" y="311"/>
                      </a:lnTo>
                      <a:lnTo>
                        <a:pt x="271" y="332"/>
                      </a:lnTo>
                      <a:lnTo>
                        <a:pt x="269" y="355"/>
                      </a:lnTo>
                      <a:lnTo>
                        <a:pt x="271" y="378"/>
                      </a:lnTo>
                      <a:lnTo>
                        <a:pt x="281" y="399"/>
                      </a:lnTo>
                      <a:lnTo>
                        <a:pt x="295" y="417"/>
                      </a:lnTo>
                      <a:lnTo>
                        <a:pt x="312" y="431"/>
                      </a:lnTo>
                      <a:lnTo>
                        <a:pt x="333" y="439"/>
                      </a:lnTo>
                      <a:lnTo>
                        <a:pt x="356" y="442"/>
                      </a:lnTo>
                      <a:lnTo>
                        <a:pt x="379" y="439"/>
                      </a:lnTo>
                      <a:lnTo>
                        <a:pt x="399" y="431"/>
                      </a:lnTo>
                      <a:lnTo>
                        <a:pt x="418" y="417"/>
                      </a:lnTo>
                      <a:lnTo>
                        <a:pt x="430" y="399"/>
                      </a:lnTo>
                      <a:lnTo>
                        <a:pt x="440" y="378"/>
                      </a:lnTo>
                      <a:lnTo>
                        <a:pt x="443" y="355"/>
                      </a:lnTo>
                      <a:lnTo>
                        <a:pt x="440" y="332"/>
                      </a:lnTo>
                      <a:lnTo>
                        <a:pt x="430" y="311"/>
                      </a:lnTo>
                      <a:lnTo>
                        <a:pt x="418" y="294"/>
                      </a:lnTo>
                      <a:lnTo>
                        <a:pt x="399" y="280"/>
                      </a:lnTo>
                      <a:lnTo>
                        <a:pt x="379" y="271"/>
                      </a:lnTo>
                      <a:lnTo>
                        <a:pt x="356" y="268"/>
                      </a:lnTo>
                      <a:close/>
                      <a:moveTo>
                        <a:pt x="356" y="0"/>
                      </a:moveTo>
                      <a:lnTo>
                        <a:pt x="404" y="4"/>
                      </a:lnTo>
                      <a:lnTo>
                        <a:pt x="450" y="13"/>
                      </a:lnTo>
                      <a:lnTo>
                        <a:pt x="494" y="28"/>
                      </a:lnTo>
                      <a:lnTo>
                        <a:pt x="535" y="49"/>
                      </a:lnTo>
                      <a:lnTo>
                        <a:pt x="573" y="74"/>
                      </a:lnTo>
                      <a:lnTo>
                        <a:pt x="607" y="103"/>
                      </a:lnTo>
                      <a:lnTo>
                        <a:pt x="637" y="138"/>
                      </a:lnTo>
                      <a:lnTo>
                        <a:pt x="662" y="175"/>
                      </a:lnTo>
                      <a:lnTo>
                        <a:pt x="683" y="217"/>
                      </a:lnTo>
                      <a:lnTo>
                        <a:pt x="698" y="261"/>
                      </a:lnTo>
                      <a:lnTo>
                        <a:pt x="708" y="306"/>
                      </a:lnTo>
                      <a:lnTo>
                        <a:pt x="711" y="355"/>
                      </a:lnTo>
                      <a:lnTo>
                        <a:pt x="708" y="403"/>
                      </a:lnTo>
                      <a:lnTo>
                        <a:pt x="698" y="449"/>
                      </a:lnTo>
                      <a:lnTo>
                        <a:pt x="683" y="493"/>
                      </a:lnTo>
                      <a:lnTo>
                        <a:pt x="662" y="534"/>
                      </a:lnTo>
                      <a:lnTo>
                        <a:pt x="637" y="572"/>
                      </a:lnTo>
                      <a:lnTo>
                        <a:pt x="607" y="606"/>
                      </a:lnTo>
                      <a:lnTo>
                        <a:pt x="573" y="636"/>
                      </a:lnTo>
                      <a:lnTo>
                        <a:pt x="535" y="661"/>
                      </a:lnTo>
                      <a:lnTo>
                        <a:pt x="494" y="682"/>
                      </a:lnTo>
                      <a:lnTo>
                        <a:pt x="450" y="697"/>
                      </a:lnTo>
                      <a:lnTo>
                        <a:pt x="404" y="707"/>
                      </a:lnTo>
                      <a:lnTo>
                        <a:pt x="356" y="710"/>
                      </a:lnTo>
                      <a:lnTo>
                        <a:pt x="307" y="707"/>
                      </a:lnTo>
                      <a:lnTo>
                        <a:pt x="261" y="697"/>
                      </a:lnTo>
                      <a:lnTo>
                        <a:pt x="218" y="682"/>
                      </a:lnTo>
                      <a:lnTo>
                        <a:pt x="176" y="661"/>
                      </a:lnTo>
                      <a:lnTo>
                        <a:pt x="139" y="636"/>
                      </a:lnTo>
                      <a:lnTo>
                        <a:pt x="104" y="606"/>
                      </a:lnTo>
                      <a:lnTo>
                        <a:pt x="74" y="572"/>
                      </a:lnTo>
                      <a:lnTo>
                        <a:pt x="49" y="534"/>
                      </a:lnTo>
                      <a:lnTo>
                        <a:pt x="29" y="493"/>
                      </a:lnTo>
                      <a:lnTo>
                        <a:pt x="13" y="449"/>
                      </a:lnTo>
                      <a:lnTo>
                        <a:pt x="3" y="403"/>
                      </a:lnTo>
                      <a:lnTo>
                        <a:pt x="0" y="355"/>
                      </a:lnTo>
                      <a:lnTo>
                        <a:pt x="3" y="306"/>
                      </a:lnTo>
                      <a:lnTo>
                        <a:pt x="13" y="261"/>
                      </a:lnTo>
                      <a:lnTo>
                        <a:pt x="29" y="217"/>
                      </a:lnTo>
                      <a:lnTo>
                        <a:pt x="49" y="175"/>
                      </a:lnTo>
                      <a:lnTo>
                        <a:pt x="74" y="138"/>
                      </a:lnTo>
                      <a:lnTo>
                        <a:pt x="104" y="103"/>
                      </a:lnTo>
                      <a:lnTo>
                        <a:pt x="139" y="74"/>
                      </a:lnTo>
                      <a:lnTo>
                        <a:pt x="176" y="49"/>
                      </a:lnTo>
                      <a:lnTo>
                        <a:pt x="218" y="28"/>
                      </a:lnTo>
                      <a:lnTo>
                        <a:pt x="261" y="13"/>
                      </a:lnTo>
                      <a:lnTo>
                        <a:pt x="307" y="4"/>
                      </a:lnTo>
                      <a:lnTo>
                        <a:pt x="35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sp>
          <p:nvSpPr>
            <p:cNvPr id="72" name="Rectangle 71"/>
            <p:cNvSpPr/>
            <p:nvPr/>
          </p:nvSpPr>
          <p:spPr>
            <a:xfrm>
              <a:off x="805056" y="2510228"/>
              <a:ext cx="3029916" cy="1682512"/>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Μητρώο</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Εγγραφή στο Μητρώο Πιστοποιημένων Υπαλλήλων.</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8" name="Group 77"/>
          <p:cNvGrpSpPr/>
          <p:nvPr/>
        </p:nvGrpSpPr>
        <p:grpSpPr>
          <a:xfrm>
            <a:off x="875699" y="2899172"/>
            <a:ext cx="3360420" cy="1715014"/>
            <a:chOff x="632367" y="3505933"/>
            <a:chExt cx="4480560" cy="2286684"/>
          </a:xfrm>
        </p:grpSpPr>
        <p:grpSp>
          <p:nvGrpSpPr>
            <p:cNvPr id="60" name="Group 59"/>
            <p:cNvGrpSpPr/>
            <p:nvPr/>
          </p:nvGrpSpPr>
          <p:grpSpPr>
            <a:xfrm>
              <a:off x="632367" y="3505933"/>
              <a:ext cx="4480560" cy="1280160"/>
              <a:chOff x="1084060" y="3959463"/>
              <a:chExt cx="4480560" cy="1280160"/>
            </a:xfrm>
            <a:effectLst>
              <a:outerShdw blurRad="355600" dist="38100" dir="5400000" algn="t" rotWithShape="0">
                <a:prstClr val="black">
                  <a:alpha val="50000"/>
                </a:prstClr>
              </a:outerShdw>
            </a:effectLst>
          </p:grpSpPr>
          <p:sp>
            <p:nvSpPr>
              <p:cNvPr id="34" name="Freeform 33"/>
              <p:cNvSpPr/>
              <p:nvPr/>
            </p:nvSpPr>
            <p:spPr>
              <a:xfrm>
                <a:off x="1084060" y="3959463"/>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1268592" y="4188063"/>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3" name="Rectangle 72"/>
            <p:cNvSpPr/>
            <p:nvPr/>
          </p:nvSpPr>
          <p:spPr>
            <a:xfrm>
              <a:off x="1792927" y="3822847"/>
              <a:ext cx="3029916" cy="196977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Επιλογή</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Πρόσκληση από ΕΑΔ κι επιλογή από 3μελή επιτροπή (ΕΑΔ-ΥΠΕΣ-ΦΟΡΕΑΣ)</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6" name="Group 75"/>
          <p:cNvGrpSpPr/>
          <p:nvPr/>
        </p:nvGrpSpPr>
        <p:grpSpPr>
          <a:xfrm>
            <a:off x="4885967" y="3922103"/>
            <a:ext cx="3360420" cy="1284126"/>
            <a:chOff x="632367" y="4832546"/>
            <a:chExt cx="4480560" cy="1712169"/>
          </a:xfrm>
        </p:grpSpPr>
        <p:grpSp>
          <p:nvGrpSpPr>
            <p:cNvPr id="71" name="Group 70"/>
            <p:cNvGrpSpPr/>
            <p:nvPr/>
          </p:nvGrpSpPr>
          <p:grpSpPr>
            <a:xfrm>
              <a:off x="632367" y="4832546"/>
              <a:ext cx="4480560" cy="1280160"/>
              <a:chOff x="632367" y="4832546"/>
              <a:chExt cx="4480560" cy="1280160"/>
            </a:xfrm>
            <a:effectLst>
              <a:outerShdw blurRad="355600" dist="38100" dir="5400000" algn="t" rotWithShape="0">
                <a:prstClr val="black">
                  <a:alpha val="50000"/>
                </a:prstClr>
              </a:outerShdw>
            </a:effectLst>
          </p:grpSpPr>
          <p:sp>
            <p:nvSpPr>
              <p:cNvPr id="37" name="Freeform 36"/>
              <p:cNvSpPr/>
              <p:nvPr/>
            </p:nvSpPr>
            <p:spPr>
              <a:xfrm flipH="1">
                <a:off x="632367" y="4832546"/>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7" name="Group 66"/>
              <p:cNvGrpSpPr/>
              <p:nvPr/>
            </p:nvGrpSpPr>
            <p:grpSpPr>
              <a:xfrm flipH="1">
                <a:off x="4076214" y="5061146"/>
                <a:ext cx="822960" cy="822960"/>
                <a:chOff x="1147406" y="5443986"/>
                <a:chExt cx="822960" cy="822960"/>
              </a:xfrm>
            </p:grpSpPr>
            <p:sp>
              <p:nvSpPr>
                <p:cNvPr id="38" name="Oval 37"/>
                <p:cNvSpPr/>
                <p:nvPr/>
              </p:nvSpPr>
              <p:spPr>
                <a:xfrm>
                  <a:off x="1147406" y="5443986"/>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Freeform 23"/>
                <p:cNvSpPr>
                  <a:spLocks/>
                </p:cNvSpPr>
                <p:nvPr/>
              </p:nvSpPr>
              <p:spPr bwMode="auto">
                <a:xfrm>
                  <a:off x="1598681" y="5784403"/>
                  <a:ext cx="30795" cy="141179"/>
                </a:xfrm>
                <a:custGeom>
                  <a:avLst/>
                  <a:gdLst>
                    <a:gd name="T0" fmla="*/ 130 w 260"/>
                    <a:gd name="T1" fmla="*/ 0 h 1193"/>
                    <a:gd name="T2" fmla="*/ 159 w 260"/>
                    <a:gd name="T3" fmla="*/ 4 h 1193"/>
                    <a:gd name="T4" fmla="*/ 187 w 260"/>
                    <a:gd name="T5" fmla="*/ 13 h 1193"/>
                    <a:gd name="T6" fmla="*/ 211 w 260"/>
                    <a:gd name="T7" fmla="*/ 29 h 1193"/>
                    <a:gd name="T8" fmla="*/ 231 w 260"/>
                    <a:gd name="T9" fmla="*/ 49 h 1193"/>
                    <a:gd name="T10" fmla="*/ 246 w 260"/>
                    <a:gd name="T11" fmla="*/ 73 h 1193"/>
                    <a:gd name="T12" fmla="*/ 257 w 260"/>
                    <a:gd name="T13" fmla="*/ 100 h 1193"/>
                    <a:gd name="T14" fmla="*/ 260 w 260"/>
                    <a:gd name="T15" fmla="*/ 130 h 1193"/>
                    <a:gd name="T16" fmla="*/ 260 w 260"/>
                    <a:gd name="T17" fmla="*/ 1063 h 1193"/>
                    <a:gd name="T18" fmla="*/ 257 w 260"/>
                    <a:gd name="T19" fmla="*/ 1093 h 1193"/>
                    <a:gd name="T20" fmla="*/ 246 w 260"/>
                    <a:gd name="T21" fmla="*/ 1120 h 1193"/>
                    <a:gd name="T22" fmla="*/ 231 w 260"/>
                    <a:gd name="T23" fmla="*/ 1144 h 1193"/>
                    <a:gd name="T24" fmla="*/ 211 w 260"/>
                    <a:gd name="T25" fmla="*/ 1165 h 1193"/>
                    <a:gd name="T26" fmla="*/ 187 w 260"/>
                    <a:gd name="T27" fmla="*/ 1180 h 1193"/>
                    <a:gd name="T28" fmla="*/ 159 w 260"/>
                    <a:gd name="T29" fmla="*/ 1189 h 1193"/>
                    <a:gd name="T30" fmla="*/ 130 w 260"/>
                    <a:gd name="T31" fmla="*/ 1193 h 1193"/>
                    <a:gd name="T32" fmla="*/ 100 w 260"/>
                    <a:gd name="T33" fmla="*/ 1189 h 1193"/>
                    <a:gd name="T34" fmla="*/ 72 w 260"/>
                    <a:gd name="T35" fmla="*/ 1180 h 1193"/>
                    <a:gd name="T36" fmla="*/ 49 w 260"/>
                    <a:gd name="T37" fmla="*/ 1165 h 1193"/>
                    <a:gd name="T38" fmla="*/ 28 w 260"/>
                    <a:gd name="T39" fmla="*/ 1144 h 1193"/>
                    <a:gd name="T40" fmla="*/ 13 w 260"/>
                    <a:gd name="T41" fmla="*/ 1120 h 1193"/>
                    <a:gd name="T42" fmla="*/ 4 w 260"/>
                    <a:gd name="T43" fmla="*/ 1093 h 1193"/>
                    <a:gd name="T44" fmla="*/ 0 w 260"/>
                    <a:gd name="T45" fmla="*/ 1063 h 1193"/>
                    <a:gd name="T46" fmla="*/ 0 w 260"/>
                    <a:gd name="T47" fmla="*/ 130 h 1193"/>
                    <a:gd name="T48" fmla="*/ 4 w 260"/>
                    <a:gd name="T49" fmla="*/ 100 h 1193"/>
                    <a:gd name="T50" fmla="*/ 13 w 260"/>
                    <a:gd name="T51" fmla="*/ 73 h 1193"/>
                    <a:gd name="T52" fmla="*/ 28 w 260"/>
                    <a:gd name="T53" fmla="*/ 49 h 1193"/>
                    <a:gd name="T54" fmla="*/ 49 w 260"/>
                    <a:gd name="T55" fmla="*/ 29 h 1193"/>
                    <a:gd name="T56" fmla="*/ 72 w 260"/>
                    <a:gd name="T57" fmla="*/ 13 h 1193"/>
                    <a:gd name="T58" fmla="*/ 100 w 260"/>
                    <a:gd name="T59" fmla="*/ 4 h 1193"/>
                    <a:gd name="T60" fmla="*/ 130 w 260"/>
                    <a:gd name="T61"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 h="1193">
                      <a:moveTo>
                        <a:pt x="130" y="0"/>
                      </a:moveTo>
                      <a:lnTo>
                        <a:pt x="159" y="4"/>
                      </a:lnTo>
                      <a:lnTo>
                        <a:pt x="187" y="13"/>
                      </a:lnTo>
                      <a:lnTo>
                        <a:pt x="211" y="29"/>
                      </a:lnTo>
                      <a:lnTo>
                        <a:pt x="231" y="49"/>
                      </a:lnTo>
                      <a:lnTo>
                        <a:pt x="246" y="73"/>
                      </a:lnTo>
                      <a:lnTo>
                        <a:pt x="257" y="100"/>
                      </a:lnTo>
                      <a:lnTo>
                        <a:pt x="260" y="130"/>
                      </a:lnTo>
                      <a:lnTo>
                        <a:pt x="260" y="1063"/>
                      </a:lnTo>
                      <a:lnTo>
                        <a:pt x="257" y="1093"/>
                      </a:lnTo>
                      <a:lnTo>
                        <a:pt x="246" y="1120"/>
                      </a:lnTo>
                      <a:lnTo>
                        <a:pt x="231" y="1144"/>
                      </a:lnTo>
                      <a:lnTo>
                        <a:pt x="211" y="1165"/>
                      </a:lnTo>
                      <a:lnTo>
                        <a:pt x="187" y="1180"/>
                      </a:lnTo>
                      <a:lnTo>
                        <a:pt x="159" y="1189"/>
                      </a:lnTo>
                      <a:lnTo>
                        <a:pt x="130" y="1193"/>
                      </a:lnTo>
                      <a:lnTo>
                        <a:pt x="100" y="1189"/>
                      </a:lnTo>
                      <a:lnTo>
                        <a:pt x="72" y="1180"/>
                      </a:lnTo>
                      <a:lnTo>
                        <a:pt x="49" y="1165"/>
                      </a:lnTo>
                      <a:lnTo>
                        <a:pt x="28" y="1144"/>
                      </a:lnTo>
                      <a:lnTo>
                        <a:pt x="13" y="1120"/>
                      </a:lnTo>
                      <a:lnTo>
                        <a:pt x="4" y="1093"/>
                      </a:lnTo>
                      <a:lnTo>
                        <a:pt x="0" y="1063"/>
                      </a:lnTo>
                      <a:lnTo>
                        <a:pt x="0" y="130"/>
                      </a:lnTo>
                      <a:lnTo>
                        <a:pt x="4" y="100"/>
                      </a:lnTo>
                      <a:lnTo>
                        <a:pt x="13" y="73"/>
                      </a:lnTo>
                      <a:lnTo>
                        <a:pt x="28" y="49"/>
                      </a:lnTo>
                      <a:lnTo>
                        <a:pt x="49" y="29"/>
                      </a:lnTo>
                      <a:lnTo>
                        <a:pt x="72" y="13"/>
                      </a:lnTo>
                      <a:lnTo>
                        <a:pt x="100" y="4"/>
                      </a:lnTo>
                      <a:lnTo>
                        <a:pt x="13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sp>
          <p:nvSpPr>
            <p:cNvPr id="74" name="Rectangle 73"/>
            <p:cNvSpPr/>
            <p:nvPr/>
          </p:nvSpPr>
          <p:spPr>
            <a:xfrm>
              <a:off x="805055" y="5149461"/>
              <a:ext cx="3029916" cy="1395254"/>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Τοποθέτηση</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Απόσπαση στην ΕΑΔ και τοποθέτηση στον φορέα</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sp>
        <p:nvSpPr>
          <p:cNvPr id="39" name="Freeform 64">
            <a:extLst>
              <a:ext uri="{FF2B5EF4-FFF2-40B4-BE49-F238E27FC236}">
                <a16:creationId xmlns:a16="http://schemas.microsoft.com/office/drawing/2014/main" id="{9114A60B-B309-4465-A06E-5BBF9CE5555E}"/>
              </a:ext>
            </a:extLst>
          </p:cNvPr>
          <p:cNvSpPr>
            <a:spLocks noEditPoints="1"/>
          </p:cNvSpPr>
          <p:nvPr/>
        </p:nvSpPr>
        <p:spPr bwMode="auto">
          <a:xfrm rot="6567383">
            <a:off x="4700224" y="1306894"/>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0" name="Freeform 64">
            <a:extLst>
              <a:ext uri="{FF2B5EF4-FFF2-40B4-BE49-F238E27FC236}">
                <a16:creationId xmlns:a16="http://schemas.microsoft.com/office/drawing/2014/main" id="{F08E056E-154C-4F4B-A35F-A05F9891CEDB}"/>
              </a:ext>
            </a:extLst>
          </p:cNvPr>
          <p:cNvSpPr>
            <a:spLocks noEditPoints="1"/>
          </p:cNvSpPr>
          <p:nvPr/>
        </p:nvSpPr>
        <p:spPr bwMode="auto">
          <a:xfrm rot="6567383">
            <a:off x="4636819" y="3339430"/>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 name="Freeform 64">
            <a:extLst>
              <a:ext uri="{FF2B5EF4-FFF2-40B4-BE49-F238E27FC236}">
                <a16:creationId xmlns:a16="http://schemas.microsoft.com/office/drawing/2014/main" id="{CA467CF7-5F25-4FB9-B487-4EE5D506B0D6}"/>
              </a:ext>
            </a:extLst>
          </p:cNvPr>
          <p:cNvSpPr>
            <a:spLocks noEditPoints="1"/>
          </p:cNvSpPr>
          <p:nvPr/>
        </p:nvSpPr>
        <p:spPr bwMode="auto">
          <a:xfrm rot="14091552" flipH="1">
            <a:off x="4277164" y="2283782"/>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42" name="Γραφικό 3" descr="Ρολό διπλώματος">
            <a:extLst>
              <a:ext uri="{FF2B5EF4-FFF2-40B4-BE49-F238E27FC236}">
                <a16:creationId xmlns:a16="http://schemas.microsoft.com/office/drawing/2014/main" id="{42349C9C-714B-4D62-9626-5ABAF2A443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846" y="1292296"/>
            <a:ext cx="500066" cy="500066"/>
          </a:xfrm>
          <a:prstGeom prst="rect">
            <a:avLst/>
          </a:prstGeom>
        </p:spPr>
      </p:pic>
      <p:pic>
        <p:nvPicPr>
          <p:cNvPr id="46" name="Γραφικό 10" descr="Σήμα υπαλλήλου">
            <a:extLst>
              <a:ext uri="{FF2B5EF4-FFF2-40B4-BE49-F238E27FC236}">
                <a16:creationId xmlns:a16="http://schemas.microsoft.com/office/drawing/2014/main" id="{947D06F8-3B52-4D4E-927A-5BA41D19DA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574" y="2152979"/>
            <a:ext cx="485656" cy="485656"/>
          </a:xfrm>
          <a:prstGeom prst="rect">
            <a:avLst/>
          </a:prstGeom>
        </p:spPr>
      </p:pic>
      <p:grpSp>
        <p:nvGrpSpPr>
          <p:cNvPr id="48" name="Group 29">
            <a:extLst>
              <a:ext uri="{FF2B5EF4-FFF2-40B4-BE49-F238E27FC236}">
                <a16:creationId xmlns:a16="http://schemas.microsoft.com/office/drawing/2014/main" id="{1CFF508A-E174-4F0C-93D6-DCC91B5C14EE}"/>
              </a:ext>
            </a:extLst>
          </p:cNvPr>
          <p:cNvGrpSpPr>
            <a:grpSpLocks noChangeAspect="1"/>
          </p:cNvGrpSpPr>
          <p:nvPr/>
        </p:nvGrpSpPr>
        <p:grpSpPr bwMode="auto">
          <a:xfrm>
            <a:off x="1133018" y="3189331"/>
            <a:ext cx="379379" cy="389490"/>
            <a:chOff x="1737" y="1"/>
            <a:chExt cx="4202" cy="4314"/>
          </a:xfrm>
          <a:solidFill>
            <a:schemeClr val="bg1"/>
          </a:solidFill>
        </p:grpSpPr>
        <p:sp>
          <p:nvSpPr>
            <p:cNvPr id="49" name="Freeform 31">
              <a:extLst>
                <a:ext uri="{FF2B5EF4-FFF2-40B4-BE49-F238E27FC236}">
                  <a16:creationId xmlns:a16="http://schemas.microsoft.com/office/drawing/2014/main" id="{4E704718-5D15-4115-829E-8F040C7870E5}"/>
                </a:ext>
              </a:extLst>
            </p:cNvPr>
            <p:cNvSpPr>
              <a:spLocks/>
            </p:cNvSpPr>
            <p:nvPr/>
          </p:nvSpPr>
          <p:spPr bwMode="auto">
            <a:xfrm>
              <a:off x="2257" y="3699"/>
              <a:ext cx="3682" cy="616"/>
            </a:xfrm>
            <a:custGeom>
              <a:avLst/>
              <a:gdLst>
                <a:gd name="T0" fmla="*/ 2313 w 3682"/>
                <a:gd name="T1" fmla="*/ 4 h 616"/>
                <a:gd name="T2" fmla="*/ 2359 w 3682"/>
                <a:gd name="T3" fmla="*/ 28 h 616"/>
                <a:gd name="T4" fmla="*/ 2389 w 3682"/>
                <a:gd name="T5" fmla="*/ 69 h 616"/>
                <a:gd name="T6" fmla="*/ 2400 w 3682"/>
                <a:gd name="T7" fmla="*/ 118 h 616"/>
                <a:gd name="T8" fmla="*/ 2385 w 3682"/>
                <a:gd name="T9" fmla="*/ 169 h 616"/>
                <a:gd name="T10" fmla="*/ 2325 w 3682"/>
                <a:gd name="T11" fmla="*/ 269 h 616"/>
                <a:gd name="T12" fmla="*/ 2325 w 3682"/>
                <a:gd name="T13" fmla="*/ 308 h 616"/>
                <a:gd name="T14" fmla="*/ 2346 w 3682"/>
                <a:gd name="T15" fmla="*/ 341 h 616"/>
                <a:gd name="T16" fmla="*/ 2381 w 3682"/>
                <a:gd name="T17" fmla="*/ 358 h 616"/>
                <a:gd name="T18" fmla="*/ 3554 w 3682"/>
                <a:gd name="T19" fmla="*/ 209 h 616"/>
                <a:gd name="T20" fmla="*/ 3573 w 3682"/>
                <a:gd name="T21" fmla="*/ 207 h 616"/>
                <a:gd name="T22" fmla="*/ 3621 w 3682"/>
                <a:gd name="T23" fmla="*/ 216 h 616"/>
                <a:gd name="T24" fmla="*/ 3657 w 3682"/>
                <a:gd name="T25" fmla="*/ 244 h 616"/>
                <a:gd name="T26" fmla="*/ 3678 w 3682"/>
                <a:gd name="T27" fmla="*/ 286 h 616"/>
                <a:gd name="T28" fmla="*/ 3679 w 3682"/>
                <a:gd name="T29" fmla="*/ 330 h 616"/>
                <a:gd name="T30" fmla="*/ 3662 w 3682"/>
                <a:gd name="T31" fmla="*/ 374 h 616"/>
                <a:gd name="T32" fmla="*/ 3635 w 3682"/>
                <a:gd name="T33" fmla="*/ 402 h 616"/>
                <a:gd name="T34" fmla="*/ 3597 w 3682"/>
                <a:gd name="T35" fmla="*/ 417 h 616"/>
                <a:gd name="T36" fmla="*/ 2044 w 3682"/>
                <a:gd name="T37" fmla="*/ 614 h 616"/>
                <a:gd name="T38" fmla="*/ 2038 w 3682"/>
                <a:gd name="T39" fmla="*/ 614 h 616"/>
                <a:gd name="T40" fmla="*/ 2008 w 3682"/>
                <a:gd name="T41" fmla="*/ 612 h 616"/>
                <a:gd name="T42" fmla="*/ 1964 w 3682"/>
                <a:gd name="T43" fmla="*/ 586 h 616"/>
                <a:gd name="T44" fmla="*/ 1939 w 3682"/>
                <a:gd name="T45" fmla="*/ 545 h 616"/>
                <a:gd name="T46" fmla="*/ 1931 w 3682"/>
                <a:gd name="T47" fmla="*/ 497 h 616"/>
                <a:gd name="T48" fmla="*/ 1940 w 3682"/>
                <a:gd name="T49" fmla="*/ 450 h 616"/>
                <a:gd name="T50" fmla="*/ 1986 w 3682"/>
                <a:gd name="T51" fmla="*/ 381 h 616"/>
                <a:gd name="T52" fmla="*/ 2000 w 3682"/>
                <a:gd name="T53" fmla="*/ 341 h 616"/>
                <a:gd name="T54" fmla="*/ 1990 w 3682"/>
                <a:gd name="T55" fmla="*/ 303 h 616"/>
                <a:gd name="T56" fmla="*/ 1961 w 3682"/>
                <a:gd name="T57" fmla="*/ 277 h 616"/>
                <a:gd name="T58" fmla="*/ 1919 w 3682"/>
                <a:gd name="T59" fmla="*/ 270 h 616"/>
                <a:gd name="T60" fmla="*/ 111 w 3682"/>
                <a:gd name="T61" fmla="*/ 542 h 616"/>
                <a:gd name="T62" fmla="*/ 82 w 3682"/>
                <a:gd name="T63" fmla="*/ 540 h 616"/>
                <a:gd name="T64" fmla="*/ 44 w 3682"/>
                <a:gd name="T65" fmla="*/ 524 h 616"/>
                <a:gd name="T66" fmla="*/ 14 w 3682"/>
                <a:gd name="T67" fmla="*/ 490 h 616"/>
                <a:gd name="T68" fmla="*/ 0 w 3682"/>
                <a:gd name="T69" fmla="*/ 443 h 616"/>
                <a:gd name="T70" fmla="*/ 7 w 3682"/>
                <a:gd name="T71" fmla="*/ 391 h 616"/>
                <a:gd name="T72" fmla="*/ 39 w 3682"/>
                <a:gd name="T73" fmla="*/ 350 h 616"/>
                <a:gd name="T74" fmla="*/ 87 w 3682"/>
                <a:gd name="T75" fmla="*/ 330 h 616"/>
                <a:gd name="T76" fmla="*/ 760 w 3682"/>
                <a:gd name="T77" fmla="*/ 228 h 616"/>
                <a:gd name="T78" fmla="*/ 2279 w 3682"/>
                <a:gd name="T7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2" h="616">
                  <a:moveTo>
                    <a:pt x="2287" y="0"/>
                  </a:moveTo>
                  <a:lnTo>
                    <a:pt x="2313" y="4"/>
                  </a:lnTo>
                  <a:lnTo>
                    <a:pt x="2338" y="14"/>
                  </a:lnTo>
                  <a:lnTo>
                    <a:pt x="2359" y="28"/>
                  </a:lnTo>
                  <a:lnTo>
                    <a:pt x="2376" y="46"/>
                  </a:lnTo>
                  <a:lnTo>
                    <a:pt x="2389" y="69"/>
                  </a:lnTo>
                  <a:lnTo>
                    <a:pt x="2397" y="93"/>
                  </a:lnTo>
                  <a:lnTo>
                    <a:pt x="2400" y="118"/>
                  </a:lnTo>
                  <a:lnTo>
                    <a:pt x="2396" y="144"/>
                  </a:lnTo>
                  <a:lnTo>
                    <a:pt x="2385" y="169"/>
                  </a:lnTo>
                  <a:lnTo>
                    <a:pt x="2334" y="249"/>
                  </a:lnTo>
                  <a:lnTo>
                    <a:pt x="2325" y="269"/>
                  </a:lnTo>
                  <a:lnTo>
                    <a:pt x="2322" y="288"/>
                  </a:lnTo>
                  <a:lnTo>
                    <a:pt x="2325" y="308"/>
                  </a:lnTo>
                  <a:lnTo>
                    <a:pt x="2334" y="325"/>
                  </a:lnTo>
                  <a:lnTo>
                    <a:pt x="2346" y="341"/>
                  </a:lnTo>
                  <a:lnTo>
                    <a:pt x="2362" y="351"/>
                  </a:lnTo>
                  <a:lnTo>
                    <a:pt x="2381" y="358"/>
                  </a:lnTo>
                  <a:lnTo>
                    <a:pt x="2402" y="358"/>
                  </a:lnTo>
                  <a:lnTo>
                    <a:pt x="3554" y="209"/>
                  </a:lnTo>
                  <a:lnTo>
                    <a:pt x="3563" y="207"/>
                  </a:lnTo>
                  <a:lnTo>
                    <a:pt x="3573" y="207"/>
                  </a:lnTo>
                  <a:lnTo>
                    <a:pt x="3598" y="210"/>
                  </a:lnTo>
                  <a:lnTo>
                    <a:pt x="3621" y="216"/>
                  </a:lnTo>
                  <a:lnTo>
                    <a:pt x="3640" y="228"/>
                  </a:lnTo>
                  <a:lnTo>
                    <a:pt x="3657" y="244"/>
                  </a:lnTo>
                  <a:lnTo>
                    <a:pt x="3670" y="264"/>
                  </a:lnTo>
                  <a:lnTo>
                    <a:pt x="3678" y="286"/>
                  </a:lnTo>
                  <a:lnTo>
                    <a:pt x="3682" y="308"/>
                  </a:lnTo>
                  <a:lnTo>
                    <a:pt x="3679" y="330"/>
                  </a:lnTo>
                  <a:lnTo>
                    <a:pt x="3674" y="353"/>
                  </a:lnTo>
                  <a:lnTo>
                    <a:pt x="3662" y="374"/>
                  </a:lnTo>
                  <a:lnTo>
                    <a:pt x="3649" y="389"/>
                  </a:lnTo>
                  <a:lnTo>
                    <a:pt x="3635" y="402"/>
                  </a:lnTo>
                  <a:lnTo>
                    <a:pt x="3617" y="412"/>
                  </a:lnTo>
                  <a:lnTo>
                    <a:pt x="3597" y="417"/>
                  </a:lnTo>
                  <a:lnTo>
                    <a:pt x="3597" y="417"/>
                  </a:lnTo>
                  <a:lnTo>
                    <a:pt x="2044" y="614"/>
                  </a:lnTo>
                  <a:lnTo>
                    <a:pt x="2042" y="614"/>
                  </a:lnTo>
                  <a:lnTo>
                    <a:pt x="2038" y="614"/>
                  </a:lnTo>
                  <a:lnTo>
                    <a:pt x="2033" y="616"/>
                  </a:lnTo>
                  <a:lnTo>
                    <a:pt x="2008" y="612"/>
                  </a:lnTo>
                  <a:lnTo>
                    <a:pt x="1985" y="601"/>
                  </a:lnTo>
                  <a:lnTo>
                    <a:pt x="1964" y="586"/>
                  </a:lnTo>
                  <a:lnTo>
                    <a:pt x="1949" y="567"/>
                  </a:lnTo>
                  <a:lnTo>
                    <a:pt x="1939" y="545"/>
                  </a:lnTo>
                  <a:lnTo>
                    <a:pt x="1934" y="522"/>
                  </a:lnTo>
                  <a:lnTo>
                    <a:pt x="1931" y="497"/>
                  </a:lnTo>
                  <a:lnTo>
                    <a:pt x="1934" y="473"/>
                  </a:lnTo>
                  <a:lnTo>
                    <a:pt x="1940" y="450"/>
                  </a:lnTo>
                  <a:lnTo>
                    <a:pt x="1952" y="430"/>
                  </a:lnTo>
                  <a:lnTo>
                    <a:pt x="1986" y="381"/>
                  </a:lnTo>
                  <a:lnTo>
                    <a:pt x="1997" y="362"/>
                  </a:lnTo>
                  <a:lnTo>
                    <a:pt x="2000" y="341"/>
                  </a:lnTo>
                  <a:lnTo>
                    <a:pt x="1998" y="321"/>
                  </a:lnTo>
                  <a:lnTo>
                    <a:pt x="1990" y="303"/>
                  </a:lnTo>
                  <a:lnTo>
                    <a:pt x="1977" y="288"/>
                  </a:lnTo>
                  <a:lnTo>
                    <a:pt x="1961" y="277"/>
                  </a:lnTo>
                  <a:lnTo>
                    <a:pt x="1942" y="270"/>
                  </a:lnTo>
                  <a:lnTo>
                    <a:pt x="1919" y="270"/>
                  </a:lnTo>
                  <a:lnTo>
                    <a:pt x="120" y="541"/>
                  </a:lnTo>
                  <a:lnTo>
                    <a:pt x="111" y="542"/>
                  </a:lnTo>
                  <a:lnTo>
                    <a:pt x="103" y="542"/>
                  </a:lnTo>
                  <a:lnTo>
                    <a:pt x="82" y="540"/>
                  </a:lnTo>
                  <a:lnTo>
                    <a:pt x="61" y="535"/>
                  </a:lnTo>
                  <a:lnTo>
                    <a:pt x="44" y="524"/>
                  </a:lnTo>
                  <a:lnTo>
                    <a:pt x="28" y="510"/>
                  </a:lnTo>
                  <a:lnTo>
                    <a:pt x="14" y="490"/>
                  </a:lnTo>
                  <a:lnTo>
                    <a:pt x="3" y="468"/>
                  </a:lnTo>
                  <a:lnTo>
                    <a:pt x="0" y="443"/>
                  </a:lnTo>
                  <a:lnTo>
                    <a:pt x="0" y="415"/>
                  </a:lnTo>
                  <a:lnTo>
                    <a:pt x="7" y="391"/>
                  </a:lnTo>
                  <a:lnTo>
                    <a:pt x="20" y="368"/>
                  </a:lnTo>
                  <a:lnTo>
                    <a:pt x="39" y="350"/>
                  </a:lnTo>
                  <a:lnTo>
                    <a:pt x="61" y="337"/>
                  </a:lnTo>
                  <a:lnTo>
                    <a:pt x="87" y="330"/>
                  </a:lnTo>
                  <a:lnTo>
                    <a:pt x="579" y="256"/>
                  </a:lnTo>
                  <a:lnTo>
                    <a:pt x="760" y="228"/>
                  </a:lnTo>
                  <a:lnTo>
                    <a:pt x="2270" y="2"/>
                  </a:lnTo>
                  <a:lnTo>
                    <a:pt x="2279" y="0"/>
                  </a:lnTo>
                  <a:lnTo>
                    <a:pt x="22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3" name="Freeform 32">
              <a:extLst>
                <a:ext uri="{FF2B5EF4-FFF2-40B4-BE49-F238E27FC236}">
                  <a16:creationId xmlns:a16="http://schemas.microsoft.com/office/drawing/2014/main" id="{06F937EA-0B36-49EA-BD3E-F8B44CEBC7CE}"/>
                </a:ext>
              </a:extLst>
            </p:cNvPr>
            <p:cNvSpPr>
              <a:spLocks/>
            </p:cNvSpPr>
            <p:nvPr/>
          </p:nvSpPr>
          <p:spPr bwMode="auto">
            <a:xfrm>
              <a:off x="1737" y="3728"/>
              <a:ext cx="451" cy="299"/>
            </a:xfrm>
            <a:custGeom>
              <a:avLst/>
              <a:gdLst>
                <a:gd name="T0" fmla="*/ 230 w 451"/>
                <a:gd name="T1" fmla="*/ 0 h 299"/>
                <a:gd name="T2" fmla="*/ 237 w 451"/>
                <a:gd name="T3" fmla="*/ 4 h 299"/>
                <a:gd name="T4" fmla="*/ 241 w 451"/>
                <a:gd name="T5" fmla="*/ 7 h 299"/>
                <a:gd name="T6" fmla="*/ 243 w 451"/>
                <a:gd name="T7" fmla="*/ 9 h 299"/>
                <a:gd name="T8" fmla="*/ 446 w 451"/>
                <a:gd name="T9" fmla="*/ 174 h 299"/>
                <a:gd name="T10" fmla="*/ 451 w 451"/>
                <a:gd name="T11" fmla="*/ 181 h 299"/>
                <a:gd name="T12" fmla="*/ 451 w 451"/>
                <a:gd name="T13" fmla="*/ 189 h 299"/>
                <a:gd name="T14" fmla="*/ 449 w 451"/>
                <a:gd name="T15" fmla="*/ 197 h 299"/>
                <a:gd name="T16" fmla="*/ 403 w 451"/>
                <a:gd name="T17" fmla="*/ 254 h 299"/>
                <a:gd name="T18" fmla="*/ 400 w 451"/>
                <a:gd name="T19" fmla="*/ 257 h 299"/>
                <a:gd name="T20" fmla="*/ 397 w 451"/>
                <a:gd name="T21" fmla="*/ 258 h 299"/>
                <a:gd name="T22" fmla="*/ 393 w 451"/>
                <a:gd name="T23" fmla="*/ 259 h 299"/>
                <a:gd name="T24" fmla="*/ 17 w 451"/>
                <a:gd name="T25" fmla="*/ 299 h 299"/>
                <a:gd name="T26" fmla="*/ 8 w 451"/>
                <a:gd name="T27" fmla="*/ 296 h 299"/>
                <a:gd name="T28" fmla="*/ 1 w 451"/>
                <a:gd name="T29" fmla="*/ 290 h 299"/>
                <a:gd name="T30" fmla="*/ 0 w 451"/>
                <a:gd name="T31" fmla="*/ 282 h 299"/>
                <a:gd name="T32" fmla="*/ 3 w 451"/>
                <a:gd name="T33" fmla="*/ 273 h 299"/>
                <a:gd name="T34" fmla="*/ 215 w 451"/>
                <a:gd name="T35" fmla="*/ 7 h 299"/>
                <a:gd name="T36" fmla="*/ 221 w 451"/>
                <a:gd name="T37" fmla="*/ 2 h 299"/>
                <a:gd name="T38" fmla="*/ 230 w 451"/>
                <a:gd name="T3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 h="299">
                  <a:moveTo>
                    <a:pt x="230" y="0"/>
                  </a:moveTo>
                  <a:lnTo>
                    <a:pt x="237" y="4"/>
                  </a:lnTo>
                  <a:lnTo>
                    <a:pt x="241" y="7"/>
                  </a:lnTo>
                  <a:lnTo>
                    <a:pt x="243" y="9"/>
                  </a:lnTo>
                  <a:lnTo>
                    <a:pt x="446" y="174"/>
                  </a:lnTo>
                  <a:lnTo>
                    <a:pt x="451" y="181"/>
                  </a:lnTo>
                  <a:lnTo>
                    <a:pt x="451" y="189"/>
                  </a:lnTo>
                  <a:lnTo>
                    <a:pt x="449" y="197"/>
                  </a:lnTo>
                  <a:lnTo>
                    <a:pt x="403" y="254"/>
                  </a:lnTo>
                  <a:lnTo>
                    <a:pt x="400" y="257"/>
                  </a:lnTo>
                  <a:lnTo>
                    <a:pt x="397" y="258"/>
                  </a:lnTo>
                  <a:lnTo>
                    <a:pt x="393" y="259"/>
                  </a:lnTo>
                  <a:lnTo>
                    <a:pt x="17" y="299"/>
                  </a:lnTo>
                  <a:lnTo>
                    <a:pt x="8" y="296"/>
                  </a:lnTo>
                  <a:lnTo>
                    <a:pt x="1" y="290"/>
                  </a:lnTo>
                  <a:lnTo>
                    <a:pt x="0" y="282"/>
                  </a:lnTo>
                  <a:lnTo>
                    <a:pt x="3" y="273"/>
                  </a:lnTo>
                  <a:lnTo>
                    <a:pt x="215" y="7"/>
                  </a:lnTo>
                  <a:lnTo>
                    <a:pt x="221"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4" name="Freeform 33">
              <a:extLst>
                <a:ext uri="{FF2B5EF4-FFF2-40B4-BE49-F238E27FC236}">
                  <a16:creationId xmlns:a16="http://schemas.microsoft.com/office/drawing/2014/main" id="{2B14FCEC-2D70-4B0B-9931-DBD78EE8FF8D}"/>
                </a:ext>
              </a:extLst>
            </p:cNvPr>
            <p:cNvSpPr>
              <a:spLocks/>
            </p:cNvSpPr>
            <p:nvPr/>
          </p:nvSpPr>
          <p:spPr bwMode="auto">
            <a:xfrm>
              <a:off x="2025" y="2634"/>
              <a:ext cx="1145" cy="1186"/>
            </a:xfrm>
            <a:custGeom>
              <a:avLst/>
              <a:gdLst>
                <a:gd name="T0" fmla="*/ 372 w 1145"/>
                <a:gd name="T1" fmla="*/ 0 h 1186"/>
                <a:gd name="T2" fmla="*/ 381 w 1145"/>
                <a:gd name="T3" fmla="*/ 6 h 1186"/>
                <a:gd name="T4" fmla="*/ 389 w 1145"/>
                <a:gd name="T5" fmla="*/ 14 h 1186"/>
                <a:gd name="T6" fmla="*/ 1123 w 1145"/>
                <a:gd name="T7" fmla="*/ 616 h 1186"/>
                <a:gd name="T8" fmla="*/ 1145 w 1145"/>
                <a:gd name="T9" fmla="*/ 633 h 1186"/>
                <a:gd name="T10" fmla="*/ 389 w 1145"/>
                <a:gd name="T11" fmla="*/ 1165 h 1186"/>
                <a:gd name="T12" fmla="*/ 366 w 1145"/>
                <a:gd name="T13" fmla="*/ 1177 h 1186"/>
                <a:gd name="T14" fmla="*/ 344 w 1145"/>
                <a:gd name="T15" fmla="*/ 1185 h 1186"/>
                <a:gd name="T16" fmla="*/ 321 w 1145"/>
                <a:gd name="T17" fmla="*/ 1186 h 1186"/>
                <a:gd name="T18" fmla="*/ 300 w 1145"/>
                <a:gd name="T19" fmla="*/ 1185 h 1186"/>
                <a:gd name="T20" fmla="*/ 279 w 1145"/>
                <a:gd name="T21" fmla="*/ 1178 h 1186"/>
                <a:gd name="T22" fmla="*/ 260 w 1145"/>
                <a:gd name="T23" fmla="*/ 1169 h 1186"/>
                <a:gd name="T24" fmla="*/ 252 w 1145"/>
                <a:gd name="T25" fmla="*/ 1165 h 1186"/>
                <a:gd name="T26" fmla="*/ 246 w 1145"/>
                <a:gd name="T27" fmla="*/ 1160 h 1186"/>
                <a:gd name="T28" fmla="*/ 43 w 1145"/>
                <a:gd name="T29" fmla="*/ 993 h 1186"/>
                <a:gd name="T30" fmla="*/ 37 w 1145"/>
                <a:gd name="T31" fmla="*/ 988 h 1186"/>
                <a:gd name="T32" fmla="*/ 31 w 1145"/>
                <a:gd name="T33" fmla="*/ 982 h 1186"/>
                <a:gd name="T34" fmla="*/ 25 w 1145"/>
                <a:gd name="T35" fmla="*/ 975 h 1186"/>
                <a:gd name="T36" fmla="*/ 12 w 1145"/>
                <a:gd name="T37" fmla="*/ 954 h 1186"/>
                <a:gd name="T38" fmla="*/ 4 w 1145"/>
                <a:gd name="T39" fmla="*/ 931 h 1186"/>
                <a:gd name="T40" fmla="*/ 0 w 1145"/>
                <a:gd name="T41" fmla="*/ 907 h 1186"/>
                <a:gd name="T42" fmla="*/ 3 w 1145"/>
                <a:gd name="T43" fmla="*/ 882 h 1186"/>
                <a:gd name="T44" fmla="*/ 10 w 1145"/>
                <a:gd name="T45" fmla="*/ 857 h 1186"/>
                <a:gd name="T46" fmla="*/ 372 w 1145"/>
                <a:gd name="T47"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5" h="1186">
                  <a:moveTo>
                    <a:pt x="372" y="0"/>
                  </a:moveTo>
                  <a:lnTo>
                    <a:pt x="381" y="6"/>
                  </a:lnTo>
                  <a:lnTo>
                    <a:pt x="389" y="14"/>
                  </a:lnTo>
                  <a:lnTo>
                    <a:pt x="1123" y="616"/>
                  </a:lnTo>
                  <a:lnTo>
                    <a:pt x="1145" y="633"/>
                  </a:lnTo>
                  <a:lnTo>
                    <a:pt x="389" y="1165"/>
                  </a:lnTo>
                  <a:lnTo>
                    <a:pt x="366" y="1177"/>
                  </a:lnTo>
                  <a:lnTo>
                    <a:pt x="344" y="1185"/>
                  </a:lnTo>
                  <a:lnTo>
                    <a:pt x="321" y="1186"/>
                  </a:lnTo>
                  <a:lnTo>
                    <a:pt x="300" y="1185"/>
                  </a:lnTo>
                  <a:lnTo>
                    <a:pt x="279" y="1178"/>
                  </a:lnTo>
                  <a:lnTo>
                    <a:pt x="260" y="1169"/>
                  </a:lnTo>
                  <a:lnTo>
                    <a:pt x="252" y="1165"/>
                  </a:lnTo>
                  <a:lnTo>
                    <a:pt x="246" y="1160"/>
                  </a:lnTo>
                  <a:lnTo>
                    <a:pt x="43" y="993"/>
                  </a:lnTo>
                  <a:lnTo>
                    <a:pt x="37" y="988"/>
                  </a:lnTo>
                  <a:lnTo>
                    <a:pt x="31" y="982"/>
                  </a:lnTo>
                  <a:lnTo>
                    <a:pt x="25" y="975"/>
                  </a:lnTo>
                  <a:lnTo>
                    <a:pt x="12" y="954"/>
                  </a:lnTo>
                  <a:lnTo>
                    <a:pt x="4" y="931"/>
                  </a:lnTo>
                  <a:lnTo>
                    <a:pt x="0" y="907"/>
                  </a:lnTo>
                  <a:lnTo>
                    <a:pt x="3" y="882"/>
                  </a:lnTo>
                  <a:lnTo>
                    <a:pt x="10" y="857"/>
                  </a:lnTo>
                  <a:lnTo>
                    <a:pt x="3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5" name="Freeform 34">
              <a:extLst>
                <a:ext uri="{FF2B5EF4-FFF2-40B4-BE49-F238E27FC236}">
                  <a16:creationId xmlns:a16="http://schemas.microsoft.com/office/drawing/2014/main" id="{8CBC92B2-FAB2-49E0-B5A2-EAE633C6ED41}"/>
                </a:ext>
              </a:extLst>
            </p:cNvPr>
            <p:cNvSpPr>
              <a:spLocks/>
            </p:cNvSpPr>
            <p:nvPr/>
          </p:nvSpPr>
          <p:spPr bwMode="auto">
            <a:xfrm>
              <a:off x="2417" y="1"/>
              <a:ext cx="2902" cy="3194"/>
            </a:xfrm>
            <a:custGeom>
              <a:avLst/>
              <a:gdLst>
                <a:gd name="T0" fmla="*/ 2122 w 2902"/>
                <a:gd name="T1" fmla="*/ 0 h 3194"/>
                <a:gd name="T2" fmla="*/ 2161 w 2902"/>
                <a:gd name="T3" fmla="*/ 4 h 3194"/>
                <a:gd name="T4" fmla="*/ 2199 w 2902"/>
                <a:gd name="T5" fmla="*/ 13 h 3194"/>
                <a:gd name="T6" fmla="*/ 2236 w 2902"/>
                <a:gd name="T7" fmla="*/ 30 h 3194"/>
                <a:gd name="T8" fmla="*/ 2270 w 2902"/>
                <a:gd name="T9" fmla="*/ 53 h 3194"/>
                <a:gd name="T10" fmla="*/ 2817 w 2902"/>
                <a:gd name="T11" fmla="*/ 495 h 3194"/>
                <a:gd name="T12" fmla="*/ 2846 w 2902"/>
                <a:gd name="T13" fmla="*/ 524 h 3194"/>
                <a:gd name="T14" fmla="*/ 2869 w 2902"/>
                <a:gd name="T15" fmla="*/ 557 h 3194"/>
                <a:gd name="T16" fmla="*/ 2886 w 2902"/>
                <a:gd name="T17" fmla="*/ 592 h 3194"/>
                <a:gd name="T18" fmla="*/ 2898 w 2902"/>
                <a:gd name="T19" fmla="*/ 629 h 3194"/>
                <a:gd name="T20" fmla="*/ 2902 w 2902"/>
                <a:gd name="T21" fmla="*/ 667 h 3194"/>
                <a:gd name="T22" fmla="*/ 2900 w 2902"/>
                <a:gd name="T23" fmla="*/ 706 h 3194"/>
                <a:gd name="T24" fmla="*/ 2893 w 2902"/>
                <a:gd name="T25" fmla="*/ 744 h 3194"/>
                <a:gd name="T26" fmla="*/ 2878 w 2902"/>
                <a:gd name="T27" fmla="*/ 782 h 3194"/>
                <a:gd name="T28" fmla="*/ 2857 w 2902"/>
                <a:gd name="T29" fmla="*/ 816 h 3194"/>
                <a:gd name="T30" fmla="*/ 1220 w 2902"/>
                <a:gd name="T31" fmla="*/ 3015 h 3194"/>
                <a:gd name="T32" fmla="*/ 1159 w 2902"/>
                <a:gd name="T33" fmla="*/ 3098 h 3194"/>
                <a:gd name="T34" fmla="*/ 1135 w 2902"/>
                <a:gd name="T35" fmla="*/ 3126 h 3194"/>
                <a:gd name="T36" fmla="*/ 1108 w 2902"/>
                <a:gd name="T37" fmla="*/ 3149 h 3194"/>
                <a:gd name="T38" fmla="*/ 1079 w 2902"/>
                <a:gd name="T39" fmla="*/ 3167 h 3194"/>
                <a:gd name="T40" fmla="*/ 1046 w 2902"/>
                <a:gd name="T41" fmla="*/ 3181 h 3194"/>
                <a:gd name="T42" fmla="*/ 1013 w 2902"/>
                <a:gd name="T43" fmla="*/ 3191 h 3194"/>
                <a:gd name="T44" fmla="*/ 979 w 2902"/>
                <a:gd name="T45" fmla="*/ 3193 h 3194"/>
                <a:gd name="T46" fmla="*/ 974 w 2902"/>
                <a:gd name="T47" fmla="*/ 3194 h 3194"/>
                <a:gd name="T48" fmla="*/ 970 w 2902"/>
                <a:gd name="T49" fmla="*/ 3194 h 3194"/>
                <a:gd name="T50" fmla="*/ 940 w 2902"/>
                <a:gd name="T51" fmla="*/ 3192 h 3194"/>
                <a:gd name="T52" fmla="*/ 910 w 2902"/>
                <a:gd name="T53" fmla="*/ 3187 h 3194"/>
                <a:gd name="T54" fmla="*/ 881 w 2902"/>
                <a:gd name="T55" fmla="*/ 3177 h 3194"/>
                <a:gd name="T56" fmla="*/ 850 w 2902"/>
                <a:gd name="T57" fmla="*/ 3162 h 3194"/>
                <a:gd name="T58" fmla="*/ 821 w 2902"/>
                <a:gd name="T59" fmla="*/ 3141 h 3194"/>
                <a:gd name="T60" fmla="*/ 87 w 2902"/>
                <a:gd name="T61" fmla="*/ 2539 h 3194"/>
                <a:gd name="T62" fmla="*/ 62 w 2902"/>
                <a:gd name="T63" fmla="*/ 2515 h 3194"/>
                <a:gd name="T64" fmla="*/ 41 w 2902"/>
                <a:gd name="T65" fmla="*/ 2489 h 3194"/>
                <a:gd name="T66" fmla="*/ 24 w 2902"/>
                <a:gd name="T67" fmla="*/ 2460 h 3194"/>
                <a:gd name="T68" fmla="*/ 12 w 2902"/>
                <a:gd name="T69" fmla="*/ 2429 h 3194"/>
                <a:gd name="T70" fmla="*/ 4 w 2902"/>
                <a:gd name="T71" fmla="*/ 2397 h 3194"/>
                <a:gd name="T72" fmla="*/ 0 w 2902"/>
                <a:gd name="T73" fmla="*/ 2362 h 3194"/>
                <a:gd name="T74" fmla="*/ 2 w 2902"/>
                <a:gd name="T75" fmla="*/ 2328 h 3194"/>
                <a:gd name="T76" fmla="*/ 10 w 2902"/>
                <a:gd name="T77" fmla="*/ 2294 h 3194"/>
                <a:gd name="T78" fmla="*/ 21 w 2902"/>
                <a:gd name="T79" fmla="*/ 2261 h 3194"/>
                <a:gd name="T80" fmla="*/ 38 w 2902"/>
                <a:gd name="T81" fmla="*/ 2230 h 3194"/>
                <a:gd name="T82" fmla="*/ 61 w 2902"/>
                <a:gd name="T83" fmla="*/ 2200 h 3194"/>
                <a:gd name="T84" fmla="*/ 127 w 2902"/>
                <a:gd name="T85" fmla="*/ 2125 h 3194"/>
                <a:gd name="T86" fmla="*/ 1948 w 2902"/>
                <a:gd name="T87" fmla="*/ 78 h 3194"/>
                <a:gd name="T88" fmla="*/ 1978 w 2902"/>
                <a:gd name="T89" fmla="*/ 50 h 3194"/>
                <a:gd name="T90" fmla="*/ 2011 w 2902"/>
                <a:gd name="T91" fmla="*/ 29 h 3194"/>
                <a:gd name="T92" fmla="*/ 2046 w 2902"/>
                <a:gd name="T93" fmla="*/ 13 h 3194"/>
                <a:gd name="T94" fmla="*/ 2084 w 2902"/>
                <a:gd name="T95" fmla="*/ 3 h 3194"/>
                <a:gd name="T96" fmla="*/ 2122 w 2902"/>
                <a:gd name="T97" fmla="*/ 0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2" h="3194">
                  <a:moveTo>
                    <a:pt x="2122" y="0"/>
                  </a:moveTo>
                  <a:lnTo>
                    <a:pt x="2161" y="4"/>
                  </a:lnTo>
                  <a:lnTo>
                    <a:pt x="2199" y="13"/>
                  </a:lnTo>
                  <a:lnTo>
                    <a:pt x="2236" y="30"/>
                  </a:lnTo>
                  <a:lnTo>
                    <a:pt x="2270" y="53"/>
                  </a:lnTo>
                  <a:lnTo>
                    <a:pt x="2817" y="495"/>
                  </a:lnTo>
                  <a:lnTo>
                    <a:pt x="2846" y="524"/>
                  </a:lnTo>
                  <a:lnTo>
                    <a:pt x="2869" y="557"/>
                  </a:lnTo>
                  <a:lnTo>
                    <a:pt x="2886" y="592"/>
                  </a:lnTo>
                  <a:lnTo>
                    <a:pt x="2898" y="629"/>
                  </a:lnTo>
                  <a:lnTo>
                    <a:pt x="2902" y="667"/>
                  </a:lnTo>
                  <a:lnTo>
                    <a:pt x="2900" y="706"/>
                  </a:lnTo>
                  <a:lnTo>
                    <a:pt x="2893" y="744"/>
                  </a:lnTo>
                  <a:lnTo>
                    <a:pt x="2878" y="782"/>
                  </a:lnTo>
                  <a:lnTo>
                    <a:pt x="2857" y="816"/>
                  </a:lnTo>
                  <a:lnTo>
                    <a:pt x="1220" y="3015"/>
                  </a:lnTo>
                  <a:lnTo>
                    <a:pt x="1159" y="3098"/>
                  </a:lnTo>
                  <a:lnTo>
                    <a:pt x="1135" y="3126"/>
                  </a:lnTo>
                  <a:lnTo>
                    <a:pt x="1108" y="3149"/>
                  </a:lnTo>
                  <a:lnTo>
                    <a:pt x="1079" y="3167"/>
                  </a:lnTo>
                  <a:lnTo>
                    <a:pt x="1046" y="3181"/>
                  </a:lnTo>
                  <a:lnTo>
                    <a:pt x="1013" y="3191"/>
                  </a:lnTo>
                  <a:lnTo>
                    <a:pt x="979" y="3193"/>
                  </a:lnTo>
                  <a:lnTo>
                    <a:pt x="974" y="3194"/>
                  </a:lnTo>
                  <a:lnTo>
                    <a:pt x="970" y="3194"/>
                  </a:lnTo>
                  <a:lnTo>
                    <a:pt x="940" y="3192"/>
                  </a:lnTo>
                  <a:lnTo>
                    <a:pt x="910" y="3187"/>
                  </a:lnTo>
                  <a:lnTo>
                    <a:pt x="881" y="3177"/>
                  </a:lnTo>
                  <a:lnTo>
                    <a:pt x="850" y="3162"/>
                  </a:lnTo>
                  <a:lnTo>
                    <a:pt x="821" y="3141"/>
                  </a:lnTo>
                  <a:lnTo>
                    <a:pt x="87" y="2539"/>
                  </a:lnTo>
                  <a:lnTo>
                    <a:pt x="62" y="2515"/>
                  </a:lnTo>
                  <a:lnTo>
                    <a:pt x="41" y="2489"/>
                  </a:lnTo>
                  <a:lnTo>
                    <a:pt x="24" y="2460"/>
                  </a:lnTo>
                  <a:lnTo>
                    <a:pt x="12" y="2429"/>
                  </a:lnTo>
                  <a:lnTo>
                    <a:pt x="4" y="2397"/>
                  </a:lnTo>
                  <a:lnTo>
                    <a:pt x="0" y="2362"/>
                  </a:lnTo>
                  <a:lnTo>
                    <a:pt x="2" y="2328"/>
                  </a:lnTo>
                  <a:lnTo>
                    <a:pt x="10" y="2294"/>
                  </a:lnTo>
                  <a:lnTo>
                    <a:pt x="21" y="2261"/>
                  </a:lnTo>
                  <a:lnTo>
                    <a:pt x="38" y="2230"/>
                  </a:lnTo>
                  <a:lnTo>
                    <a:pt x="61" y="2200"/>
                  </a:lnTo>
                  <a:lnTo>
                    <a:pt x="127" y="2125"/>
                  </a:lnTo>
                  <a:lnTo>
                    <a:pt x="1948" y="78"/>
                  </a:lnTo>
                  <a:lnTo>
                    <a:pt x="1978" y="50"/>
                  </a:lnTo>
                  <a:lnTo>
                    <a:pt x="2011" y="29"/>
                  </a:lnTo>
                  <a:lnTo>
                    <a:pt x="2046" y="13"/>
                  </a:lnTo>
                  <a:lnTo>
                    <a:pt x="2084" y="3"/>
                  </a:lnTo>
                  <a:lnTo>
                    <a:pt x="2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pic>
        <p:nvPicPr>
          <p:cNvPr id="56" name="Γραφικό 7" descr="Πόλη">
            <a:extLst>
              <a:ext uri="{FF2B5EF4-FFF2-40B4-BE49-F238E27FC236}">
                <a16:creationId xmlns:a16="http://schemas.microsoft.com/office/drawing/2014/main" id="{FB3BA697-F743-42C0-B659-4E3E609D51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3760" y="4159790"/>
            <a:ext cx="406786" cy="406786"/>
          </a:xfrm>
          <a:prstGeom prst="rect">
            <a:avLst/>
          </a:prstGeom>
        </p:spPr>
      </p:pic>
      <p:sp>
        <p:nvSpPr>
          <p:cNvPr id="4" name="Ορθογώνιο 3">
            <a:extLst>
              <a:ext uri="{FF2B5EF4-FFF2-40B4-BE49-F238E27FC236}">
                <a16:creationId xmlns:a16="http://schemas.microsoft.com/office/drawing/2014/main" id="{C8E2A6BD-E103-4D05-A462-2F5BCEAA1CAD}"/>
              </a:ext>
            </a:extLst>
          </p:cNvPr>
          <p:cNvSpPr/>
          <p:nvPr/>
        </p:nvSpPr>
        <p:spPr>
          <a:xfrm>
            <a:off x="1790021" y="0"/>
            <a:ext cx="5537333"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1200" cap="none" spc="0" normalizeH="0" baseline="0" noProof="0" dirty="0">
                <a:ln>
                  <a:noFill/>
                </a:ln>
                <a:solidFill>
                  <a:srgbClr val="5B9BD6"/>
                </a:solidFill>
                <a:effectLst/>
                <a:uLnTx/>
                <a:uFillTx/>
                <a:latin typeface="Arial" charset="0"/>
                <a:ea typeface="+mn-ea"/>
                <a:cs typeface="Arial" charset="0"/>
              </a:rPr>
              <a:t>Διαδικασία Επιλογής</a:t>
            </a:r>
            <a:endParaRPr kumimoji="0" lang="el-GR" sz="2400" b="0" i="0" u="none" strike="noStrike" kern="1200" cap="none" spc="0" normalizeH="0" baseline="0" noProof="0" dirty="0">
              <a:ln>
                <a:noFill/>
              </a:ln>
              <a:solidFill>
                <a:srgbClr val="5B9BD6"/>
              </a:solidFill>
              <a:effectLst/>
              <a:uLnTx/>
              <a:uFillTx/>
              <a:latin typeface="Arial" charset="0"/>
              <a:ea typeface="+mn-ea"/>
              <a:cs typeface="Arial" charset="0"/>
            </a:endParaRPr>
          </a:p>
        </p:txBody>
      </p:sp>
    </p:spTree>
    <p:extLst>
      <p:ext uri="{BB962C8B-B14F-4D97-AF65-F5344CB8AC3E}">
        <p14:creationId xmlns:p14="http://schemas.microsoft.com/office/powerpoint/2010/main" val="38842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par>
                                <p:cTn id="11" presetID="22" presetClass="entr" presetSubtype="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A9A5035-67C3-4609-90E6-79300C0B5659}"/>
              </a:ext>
            </a:extLst>
          </p:cNvPr>
          <p:cNvPicPr>
            <a:picLocks noChangeAspect="1"/>
          </p:cNvPicPr>
          <p:nvPr/>
        </p:nvPicPr>
        <p:blipFill rotWithShape="1">
          <a:blip r:embed="rId2"/>
          <a:srcRect l="4111" t="13425" r="6517" b="16022"/>
          <a:stretch/>
        </p:blipFill>
        <p:spPr>
          <a:xfrm>
            <a:off x="395536" y="841276"/>
            <a:ext cx="8172000" cy="4032000"/>
          </a:xfrm>
          <a:prstGeom prst="rect">
            <a:avLst/>
          </a:prstGeom>
        </p:spPr>
      </p:pic>
    </p:spTree>
    <p:extLst>
      <p:ext uri="{BB962C8B-B14F-4D97-AF65-F5344CB8AC3E}">
        <p14:creationId xmlns:p14="http://schemas.microsoft.com/office/powerpoint/2010/main" val="286823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Διάρθρωση Σχεδίου Νόμου</a:t>
            </a:r>
          </a:p>
        </p:txBody>
      </p:sp>
      <p:sp>
        <p:nvSpPr>
          <p:cNvPr id="17" name="Text Placeholder 12">
            <a:extLst>
              <a:ext uri="{FF2B5EF4-FFF2-40B4-BE49-F238E27FC236}">
                <a16:creationId xmlns:a16="http://schemas.microsoft.com/office/drawing/2014/main" id="{5B570EDB-26E0-495A-A74E-6041781A178D}"/>
              </a:ext>
            </a:extLst>
          </p:cNvPr>
          <p:cNvSpPr txBox="1">
            <a:spLocks/>
          </p:cNvSpPr>
          <p:nvPr/>
        </p:nvSpPr>
        <p:spPr>
          <a:xfrm>
            <a:off x="3315270" y="2059574"/>
            <a:ext cx="4818897" cy="58302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17220" rtl="0" eaLnBrk="1" fontAlgn="auto" latinLnBrk="1" hangingPunct="1">
              <a:lnSpc>
                <a:spcPct val="100000"/>
              </a:lnSpc>
              <a:spcBef>
                <a:spcPct val="20000"/>
              </a:spcBef>
              <a:spcAft>
                <a:spcPts val="0"/>
              </a:spcAft>
              <a:buClrTx/>
              <a:buSzTx/>
              <a:buFont typeface="Arial" pitchFamily="34" charset="0"/>
              <a:buNone/>
              <a:tabLst/>
              <a:defRPr/>
            </a:pPr>
            <a:endParaRPr kumimoji="0" lang="el-GR" altLang="ko-KR" sz="945"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Calibri" panose="020F0502020204030204" pitchFamily="34" charset="0"/>
            </a:endParaRPr>
          </a:p>
        </p:txBody>
      </p:sp>
      <p:sp>
        <p:nvSpPr>
          <p:cNvPr id="27" name="TextBox 26">
            <a:extLst>
              <a:ext uri="{FF2B5EF4-FFF2-40B4-BE49-F238E27FC236}">
                <a16:creationId xmlns:a16="http://schemas.microsoft.com/office/drawing/2014/main" id="{4C7AC393-83BF-4315-AED4-4E03C2D83FA2}"/>
              </a:ext>
            </a:extLst>
          </p:cNvPr>
          <p:cNvSpPr txBox="1"/>
          <p:nvPr/>
        </p:nvSpPr>
        <p:spPr>
          <a:xfrm>
            <a:off x="5883440" y="5060945"/>
            <a:ext cx="2592288" cy="2169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l-GR" sz="81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 name="TextBox 2"/>
          <p:cNvSpPr txBox="1"/>
          <p:nvPr/>
        </p:nvSpPr>
        <p:spPr>
          <a:xfrm>
            <a:off x="516313" y="979828"/>
            <a:ext cx="7617854" cy="43242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ΜΕΡΟΣ Α’ –ΤΟ ΣΥΣΤΗΜΑ ΕΣΩΤΕΡΙΚΟΥ ΕΛΕΓΧΟΥ ΣΤΟΥΣ ΦΟΡΕΙΣ ΓΚ. Ο ΡΟΛΟΣ ΤΩΝ ΜΟΝΑΔΩΝ ΕΣΩΤΕΡΙΚΟΥ ΕΛΕΓΧΟΥ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ΠΕΔΙΟ ΕΦΑΡΜΟΓΗΣ– ΟΡΙΣΜΟΙ                                                                                                              Άρθρα 1-2</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B΄</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ΣΥΣΤΗΜΑ ΕΣΩΤΕΡΙΚΟΥ ΕΛΕΓΧΟΥ                                                                                                             Άρθρα 3-5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Γ’</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ΑΝΕΞΑΡΤΗΣΙΑ ΤΗΣ ΛΕΙΤΟΥΡΓΙΑΣ ΤΟΥ ΕΣΩΤΕΡΙΚΟΥ ΕΛΕΓΧΟΥ                                                             Άρθρα 6-7</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Δ’</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ΜΟΝΑΔΑ ΕΣΩΤΕΡΙΚΟΥ ΕΛΕΓΧΟΥ                                                                                                              Άρθρα 8-12</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Ε’</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ΔΙΕΞΑΓΩΓΗ ΕΡΓΟΥ ΜΟΝΑΔΑΣ ΕΣΩΤΕΡΙΚΟΥ ΕΛΕΓΧΟΥ                                                                           Άρθρα 13-20</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ΣΤ’</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ΣΥΝΤΟΝΙΣΜΟΣ, ΠΑΡΑΚΟΛΟΥΘΗΣΗ ΚΑΙ ΑΞΙΟΛΟΓΗΣΗ ΤΗΣ ΛΕΙΤΟΥΡΓΙΑΣ ΤΩΝ ΜΕΕ                        Άρθρο 21</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Ζ΄</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ΤΕΛΙΚΕΣ ΔΙΑΤΑΞΕΙΣ                                                                                                                                       Άρθρα 22-23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ΜΕΡΟΣ Β’ – Ο ΣΥΜΒΟΥΛΟΣ ΑΚΕΡΑΙΟΤΗΤΑΣ ΣΤΗΝ ΕΛΛΗΝΙΚΗ ΔΗΜΟΣΙΑ ΔΙΟΙΚΗΣΗ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                                                                                                                                                    </a:t>
            </a: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Άρθρα 24-32</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78435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76086A-220D-4FC5-A652-2E837FBF5DE8}"/>
              </a:ext>
            </a:extLst>
          </p:cNvPr>
          <p:cNvSpPr>
            <a:spLocks noGrp="1"/>
          </p:cNvSpPr>
          <p:nvPr>
            <p:ph type="title"/>
          </p:nvPr>
        </p:nvSpPr>
        <p:spPr/>
        <p:txBody>
          <a:bodyPr/>
          <a:lstStyle/>
          <a:p>
            <a:r>
              <a:rPr lang="el-GR" sz="2400" dirty="0"/>
              <a:t>ΜΕΡΟΣ Α’</a:t>
            </a:r>
          </a:p>
        </p:txBody>
      </p:sp>
      <p:sp>
        <p:nvSpPr>
          <p:cNvPr id="3" name="Θέση περιεχομένου 2">
            <a:extLst>
              <a:ext uri="{FF2B5EF4-FFF2-40B4-BE49-F238E27FC236}">
                <a16:creationId xmlns:a16="http://schemas.microsoft.com/office/drawing/2014/main" id="{E0FE4460-9CBD-46B1-AB12-2CEAA1917FE6}"/>
              </a:ext>
            </a:extLst>
          </p:cNvPr>
          <p:cNvSpPr>
            <a:spLocks noGrp="1"/>
          </p:cNvSpPr>
          <p:nvPr>
            <p:ph idx="1"/>
          </p:nvPr>
        </p:nvSpPr>
        <p:spPr/>
        <p:txBody>
          <a:bodyPr/>
          <a:lstStyle/>
          <a:p>
            <a:pPr marL="0" indent="0" algn="ctr">
              <a:buNone/>
            </a:pPr>
            <a:endParaRPr lang="el-GR" dirty="0"/>
          </a:p>
          <a:p>
            <a:pPr marL="0" indent="0" algn="ctr">
              <a:buNone/>
            </a:pPr>
            <a:endParaRPr lang="el-GR" dirty="0"/>
          </a:p>
          <a:p>
            <a:pPr marL="0" indent="0" algn="ctr">
              <a:buNone/>
            </a:pPr>
            <a:endParaRPr lang="el-GR" sz="2200" dirty="0">
              <a:solidFill>
                <a:srgbClr val="002060"/>
              </a:solidFill>
            </a:endParaRPr>
          </a:p>
          <a:p>
            <a:pPr marL="0" indent="0" algn="ctr">
              <a:buNone/>
            </a:pPr>
            <a:r>
              <a:rPr lang="el-GR" sz="2200" dirty="0">
                <a:solidFill>
                  <a:srgbClr val="002060"/>
                </a:solidFill>
              </a:rPr>
              <a:t>Ο Σύμβουλος Ακεραιότητας </a:t>
            </a:r>
          </a:p>
          <a:p>
            <a:pPr marL="0" indent="0" algn="ctr">
              <a:buNone/>
            </a:pPr>
            <a:r>
              <a:rPr lang="el-GR" sz="2200" dirty="0">
                <a:solidFill>
                  <a:srgbClr val="002060"/>
                </a:solidFill>
              </a:rPr>
              <a:t>στην Ελληνική Δημόσια Διοίκηση</a:t>
            </a:r>
          </a:p>
        </p:txBody>
      </p:sp>
      <p:graphicFrame>
        <p:nvGraphicFramePr>
          <p:cNvPr id="4" name="Πίνακας 3">
            <a:extLst>
              <a:ext uri="{FF2B5EF4-FFF2-40B4-BE49-F238E27FC236}">
                <a16:creationId xmlns:a16="http://schemas.microsoft.com/office/drawing/2014/main" id="{ACBBB373-674C-4F1B-9A85-8760610BEFC1}"/>
              </a:ext>
            </a:extLst>
          </p:cNvPr>
          <p:cNvGraphicFramePr>
            <a:graphicFrameLocks noGrp="1"/>
          </p:cNvGraphicFramePr>
          <p:nvPr>
            <p:extLst>
              <p:ext uri="{D42A27DB-BD31-4B8C-83A1-F6EECF244321}">
                <p14:modId xmlns:p14="http://schemas.microsoft.com/office/powerpoint/2010/main" val="2675096737"/>
              </p:ext>
            </p:extLst>
          </p:nvPr>
        </p:nvGraphicFramePr>
        <p:xfrm>
          <a:off x="1403648" y="1201316"/>
          <a:ext cx="6480720" cy="3456384"/>
        </p:xfrm>
        <a:graphic>
          <a:graphicData uri="http://schemas.openxmlformats.org/drawingml/2006/table">
            <a:tbl>
              <a:tblPr firstRow="1" bandRow="1">
                <a:tableStyleId>{5C22544A-7EE6-4342-B048-85BDC9FD1C3A}</a:tableStyleId>
              </a:tblPr>
              <a:tblGrid>
                <a:gridCol w="6480720">
                  <a:extLst>
                    <a:ext uri="{9D8B030D-6E8A-4147-A177-3AD203B41FA5}">
                      <a16:colId xmlns:a16="http://schemas.microsoft.com/office/drawing/2014/main" val="2968802984"/>
                    </a:ext>
                  </a:extLst>
                </a:gridCol>
              </a:tblGrid>
              <a:tr h="3456384">
                <a:tc>
                  <a:txBody>
                    <a:bodyPr/>
                    <a:lstStyle/>
                    <a:p>
                      <a:endParaRPr lang="el-GR" dirty="0">
                        <a:solidFill>
                          <a:schemeClr val="bg1"/>
                        </a:solidFill>
                      </a:endParaRPr>
                    </a:p>
                    <a:p>
                      <a:endParaRPr lang="el-GR" dirty="0">
                        <a:solidFill>
                          <a:schemeClr val="bg1"/>
                        </a:solidFill>
                      </a:endParaRPr>
                    </a:p>
                    <a:p>
                      <a:endParaRPr lang="el-GR" dirty="0">
                        <a:solidFill>
                          <a:schemeClr val="bg1"/>
                        </a:solidFill>
                      </a:endParaRPr>
                    </a:p>
                    <a:p>
                      <a:endParaRPr lang="el-GR" dirty="0">
                        <a:solidFill>
                          <a:schemeClr val="bg1"/>
                        </a:solidFill>
                      </a:endParaRPr>
                    </a:p>
                    <a:p>
                      <a:pPr marL="0" indent="0" algn="ctr">
                        <a:buNone/>
                      </a:pPr>
                      <a:r>
                        <a:rPr lang="el-GR" sz="2200" dirty="0">
                          <a:solidFill>
                            <a:schemeClr val="bg1"/>
                          </a:solidFill>
                        </a:rPr>
                        <a:t>Το Σύστημα Εσωτερικού Ελέγχου στους φορείς της Γενικής Κυβέρνησης. </a:t>
                      </a:r>
                    </a:p>
                    <a:p>
                      <a:pPr marL="0" indent="0" algn="ctr">
                        <a:buNone/>
                      </a:pPr>
                      <a:r>
                        <a:rPr lang="el-GR" sz="2200" dirty="0">
                          <a:solidFill>
                            <a:schemeClr val="bg1"/>
                          </a:solidFill>
                        </a:rPr>
                        <a:t>Ο ρόλος των Μονάδων Εσωτερικού Ελέγχου</a:t>
                      </a:r>
                    </a:p>
                  </a:txBody>
                  <a:tcPr>
                    <a:solidFill>
                      <a:srgbClr val="507C89"/>
                    </a:solidFill>
                  </a:tcPr>
                </a:tc>
                <a:extLst>
                  <a:ext uri="{0D108BD9-81ED-4DB2-BD59-A6C34878D82A}">
                    <a16:rowId xmlns:a16="http://schemas.microsoft.com/office/drawing/2014/main" val="3446642255"/>
                  </a:ext>
                </a:extLst>
              </a:tr>
            </a:tbl>
          </a:graphicData>
        </a:graphic>
      </p:graphicFrame>
    </p:spTree>
    <p:extLst>
      <p:ext uri="{BB962C8B-B14F-4D97-AF65-F5344CB8AC3E}">
        <p14:creationId xmlns:p14="http://schemas.microsoft.com/office/powerpoint/2010/main" val="345978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p:cNvPicPr>
          <p:nvPr/>
        </p:nvPicPr>
        <p:blipFill rotWithShape="1">
          <a:blip r:embed="rId3">
            <a:extLst>
              <a:ext uri="{28A0092B-C50C-407E-A947-70E740481C1C}">
                <a14:useLocalDpi xmlns:a14="http://schemas.microsoft.com/office/drawing/2010/main" val="0"/>
              </a:ext>
            </a:extLst>
          </a:blip>
          <a:srcRect l="-11" t="31679" r="11" b="-2356"/>
          <a:stretch/>
        </p:blipFill>
        <p:spPr>
          <a:xfrm>
            <a:off x="0" y="714360"/>
            <a:ext cx="9144000" cy="2160240"/>
          </a:xfrm>
          <a:prstGeom prst="rect">
            <a:avLst/>
          </a:prstGeom>
        </p:spPr>
      </p:pic>
      <p:pic>
        <p:nvPicPr>
          <p:cNvPr id="9" name="Εικόνα 8"/>
          <p:cNvPicPr>
            <a:picLocks/>
          </p:cNvPicPr>
          <p:nvPr/>
        </p:nvPicPr>
        <p:blipFill rotWithShape="1">
          <a:blip r:embed="rId3">
            <a:extLst>
              <a:ext uri="{28A0092B-C50C-407E-A947-70E740481C1C}">
                <a14:useLocalDpi xmlns:a14="http://schemas.microsoft.com/office/drawing/2010/main" val="0"/>
              </a:ext>
            </a:extLst>
          </a:blip>
          <a:srcRect l="-11" t="31679" r="11" b="-2356"/>
          <a:stretch/>
        </p:blipFill>
        <p:spPr>
          <a:xfrm>
            <a:off x="0" y="2864784"/>
            <a:ext cx="9144000" cy="2160240"/>
          </a:xfrm>
          <a:prstGeom prst="rect">
            <a:avLst/>
          </a:prstGeom>
        </p:spPr>
      </p:pic>
      <p:pic>
        <p:nvPicPr>
          <p:cNvPr id="11" name="Θέση εικόνας 33"/>
          <p:cNvPicPr>
            <a:picLocks noChangeAspect="1"/>
          </p:cNvPicPr>
          <p:nvPr/>
        </p:nvPicPr>
        <p:blipFill>
          <a:blip r:embed="rId4" cstate="print">
            <a:extLst>
              <a:ext uri="{28A0092B-C50C-407E-A947-70E740481C1C}">
                <a14:useLocalDpi xmlns:a14="http://schemas.microsoft.com/office/drawing/2010/main" val="0"/>
              </a:ext>
            </a:extLst>
          </a:blip>
          <a:srcRect l="17539" r="17539"/>
          <a:stretch>
            <a:fillRect/>
          </a:stretch>
        </p:blipFill>
        <p:spPr>
          <a:xfrm>
            <a:off x="5152341" y="926180"/>
            <a:ext cx="1548000" cy="1190855"/>
          </a:xfrm>
          <a:prstGeom prst="rect">
            <a:avLst/>
          </a:prstGeom>
          <a:solidFill>
            <a:sysClr val="window" lastClr="FFFFFF">
              <a:lumMod val="95000"/>
            </a:sysClr>
          </a:solidFill>
        </p:spPr>
      </p:pic>
      <p:pic>
        <p:nvPicPr>
          <p:cNvPr id="12" name="Θέση εικόνας 8"/>
          <p:cNvPicPr>
            <a:picLocks noChangeAspect="1"/>
          </p:cNvPicPr>
          <p:nvPr/>
        </p:nvPicPr>
        <p:blipFill>
          <a:blip r:embed="rId5" cstate="print">
            <a:extLst>
              <a:ext uri="{28A0092B-C50C-407E-A947-70E740481C1C}">
                <a14:useLocalDpi xmlns:a14="http://schemas.microsoft.com/office/drawing/2010/main" val="0"/>
              </a:ext>
            </a:extLst>
          </a:blip>
          <a:srcRect l="21117" r="21117"/>
          <a:stretch>
            <a:fillRect/>
          </a:stretch>
        </p:blipFill>
        <p:spPr>
          <a:xfrm>
            <a:off x="3276000" y="900000"/>
            <a:ext cx="1548000" cy="1195460"/>
          </a:xfrm>
          <a:prstGeom prst="rect">
            <a:avLst/>
          </a:prstGeom>
          <a:solidFill>
            <a:sysClr val="window" lastClr="FFFFFF">
              <a:lumMod val="95000"/>
            </a:sysClr>
          </a:solidFill>
        </p:spPr>
      </p:pic>
      <p:pic>
        <p:nvPicPr>
          <p:cNvPr id="13" name="Εικόνα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0222" y="888672"/>
            <a:ext cx="1548000" cy="1197192"/>
          </a:xfrm>
          <a:prstGeom prst="rect">
            <a:avLst/>
          </a:prstGeom>
        </p:spPr>
      </p:pic>
      <p:pic>
        <p:nvPicPr>
          <p:cNvPr id="14" name="Εικόνα 13"/>
          <p:cNvPicPr>
            <a:picLocks noChangeAspect="1"/>
          </p:cNvPicPr>
          <p:nvPr/>
        </p:nvPicPr>
        <p:blipFill>
          <a:blip r:embed="rId7" cstate="print"/>
          <a:stretch>
            <a:fillRect/>
          </a:stretch>
        </p:blipFill>
        <p:spPr>
          <a:xfrm>
            <a:off x="5089224" y="3033046"/>
            <a:ext cx="1584176" cy="1182696"/>
          </a:xfrm>
          <a:prstGeom prst="rect">
            <a:avLst/>
          </a:prstGeom>
        </p:spPr>
      </p:pic>
      <p:pic>
        <p:nvPicPr>
          <p:cNvPr id="15" name="Εικόνα 14"/>
          <p:cNvPicPr>
            <a:picLocks noChangeAspect="1"/>
          </p:cNvPicPr>
          <p:nvPr/>
        </p:nvPicPr>
        <p:blipFill>
          <a:blip r:embed="rId8"/>
          <a:stretch>
            <a:fillRect/>
          </a:stretch>
        </p:blipFill>
        <p:spPr>
          <a:xfrm>
            <a:off x="3244780" y="3076694"/>
            <a:ext cx="1579220" cy="1197192"/>
          </a:xfrm>
          <a:prstGeom prst="rect">
            <a:avLst/>
          </a:prstGeom>
        </p:spPr>
      </p:pic>
      <p:pic>
        <p:nvPicPr>
          <p:cNvPr id="16" name="Εικόνα 15"/>
          <p:cNvPicPr>
            <a:picLocks noChangeAspect="1"/>
          </p:cNvPicPr>
          <p:nvPr/>
        </p:nvPicPr>
        <p:blipFill>
          <a:blip r:embed="rId9"/>
          <a:stretch>
            <a:fillRect/>
          </a:stretch>
        </p:blipFill>
        <p:spPr>
          <a:xfrm>
            <a:off x="7015976" y="3060240"/>
            <a:ext cx="1552152" cy="1197192"/>
          </a:xfrm>
          <a:prstGeom prst="rect">
            <a:avLst/>
          </a:prstGeom>
        </p:spPr>
      </p:pic>
      <p:sp>
        <p:nvSpPr>
          <p:cNvPr id="17" name="TextBox 16"/>
          <p:cNvSpPr txBox="1"/>
          <p:nvPr/>
        </p:nvSpPr>
        <p:spPr>
          <a:xfrm>
            <a:off x="716638" y="1225658"/>
            <a:ext cx="1872208" cy="523220"/>
          </a:xfrm>
          <a:prstGeom prst="rect">
            <a:avLst/>
          </a:prstGeom>
          <a:noFill/>
        </p:spPr>
        <p:txBody>
          <a:bodyPr wrap="square" rtlCol="0">
            <a:spAutoFit/>
          </a:bodyPr>
          <a:lstStyle/>
          <a:p>
            <a:pPr algn="ctr"/>
            <a:r>
              <a:rPr lang="el-GR" sz="2800" b="1" dirty="0">
                <a:solidFill>
                  <a:schemeClr val="bg1"/>
                </a:solidFill>
                <a:latin typeface="+mn-lt"/>
              </a:rPr>
              <a:t>ΕΠΙΤΡΟΠΗ</a:t>
            </a:r>
          </a:p>
        </p:txBody>
      </p:sp>
      <p:sp>
        <p:nvSpPr>
          <p:cNvPr id="18" name="Content Placeholder 1">
            <a:extLst>
              <a:ext uri="{FF2B5EF4-FFF2-40B4-BE49-F238E27FC236}">
                <a16:creationId xmlns:a16="http://schemas.microsoft.com/office/drawing/2014/main" id="{6254BAC5-8EB6-4C43-8214-23E725E45B33}"/>
              </a:ext>
            </a:extLst>
          </p:cNvPr>
          <p:cNvSpPr txBox="1">
            <a:spLocks/>
          </p:cNvSpPr>
          <p:nvPr/>
        </p:nvSpPr>
        <p:spPr>
          <a:xfrm>
            <a:off x="3276000" y="209546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Κ. Κωστόπουλος</a:t>
            </a:r>
            <a:endParaRPr lang="en-US" altLang="ko-KR" sz="1400" dirty="0">
              <a:solidFill>
                <a:prstClr val="white"/>
              </a:solidFill>
            </a:endParaRPr>
          </a:p>
        </p:txBody>
      </p:sp>
      <p:sp>
        <p:nvSpPr>
          <p:cNvPr id="20" name="Content Placeholder 1">
            <a:extLst>
              <a:ext uri="{FF2B5EF4-FFF2-40B4-BE49-F238E27FC236}">
                <a16:creationId xmlns:a16="http://schemas.microsoft.com/office/drawing/2014/main" id="{6254BAC5-8EB6-4C43-8214-23E725E45B33}"/>
              </a:ext>
            </a:extLst>
          </p:cNvPr>
          <p:cNvSpPr txBox="1">
            <a:spLocks/>
          </p:cNvSpPr>
          <p:nvPr/>
        </p:nvSpPr>
        <p:spPr>
          <a:xfrm>
            <a:off x="5143504" y="428400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Γ. Γεωργίου</a:t>
            </a:r>
            <a:endParaRPr lang="en-US" altLang="ko-KR" sz="1400" dirty="0">
              <a:solidFill>
                <a:prstClr val="white"/>
              </a:solidFill>
            </a:endParaRPr>
          </a:p>
        </p:txBody>
      </p:sp>
      <p:sp>
        <p:nvSpPr>
          <p:cNvPr id="22" name="Content Placeholder 1">
            <a:extLst>
              <a:ext uri="{FF2B5EF4-FFF2-40B4-BE49-F238E27FC236}">
                <a16:creationId xmlns:a16="http://schemas.microsoft.com/office/drawing/2014/main" id="{6254BAC5-8EB6-4C43-8214-23E725E45B33}"/>
              </a:ext>
            </a:extLst>
          </p:cNvPr>
          <p:cNvSpPr txBox="1">
            <a:spLocks/>
          </p:cNvSpPr>
          <p:nvPr/>
        </p:nvSpPr>
        <p:spPr>
          <a:xfrm>
            <a:off x="6929454" y="2088000"/>
            <a:ext cx="169798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Μ. Κωνσταντινίδου</a:t>
            </a:r>
            <a:endParaRPr lang="en-US" altLang="ko-KR" sz="1400" dirty="0">
              <a:solidFill>
                <a:prstClr val="white"/>
              </a:solidFill>
            </a:endParaRPr>
          </a:p>
        </p:txBody>
      </p:sp>
      <p:sp>
        <p:nvSpPr>
          <p:cNvPr id="23" name="Content Placeholder 1">
            <a:extLst>
              <a:ext uri="{FF2B5EF4-FFF2-40B4-BE49-F238E27FC236}">
                <a16:creationId xmlns:a16="http://schemas.microsoft.com/office/drawing/2014/main" id="{6254BAC5-8EB6-4C43-8214-23E725E45B33}"/>
              </a:ext>
            </a:extLst>
          </p:cNvPr>
          <p:cNvSpPr txBox="1">
            <a:spLocks/>
          </p:cNvSpPr>
          <p:nvPr/>
        </p:nvSpPr>
        <p:spPr>
          <a:xfrm>
            <a:off x="3214678" y="4286260"/>
            <a:ext cx="1656184"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Ι. Σπηλιωτόπουλος</a:t>
            </a:r>
            <a:endParaRPr lang="en-US" altLang="ko-KR" sz="1400" dirty="0">
              <a:solidFill>
                <a:prstClr val="white"/>
              </a:solidFill>
            </a:endParaRPr>
          </a:p>
        </p:txBody>
      </p:sp>
      <p:sp>
        <p:nvSpPr>
          <p:cNvPr id="24" name="Content Placeholder 1">
            <a:extLst>
              <a:ext uri="{FF2B5EF4-FFF2-40B4-BE49-F238E27FC236}">
                <a16:creationId xmlns:a16="http://schemas.microsoft.com/office/drawing/2014/main" id="{6254BAC5-8EB6-4C43-8214-23E725E45B33}"/>
              </a:ext>
            </a:extLst>
          </p:cNvPr>
          <p:cNvSpPr txBox="1">
            <a:spLocks/>
          </p:cNvSpPr>
          <p:nvPr/>
        </p:nvSpPr>
        <p:spPr>
          <a:xfrm>
            <a:off x="7000222" y="4264716"/>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Μ. </a:t>
            </a:r>
            <a:r>
              <a:rPr lang="el-GR" altLang="ko-KR" sz="1400" dirty="0" err="1">
                <a:solidFill>
                  <a:prstClr val="white"/>
                </a:solidFill>
              </a:rPr>
              <a:t>Σαράκη</a:t>
            </a:r>
            <a:endParaRPr lang="en-US" altLang="ko-KR" sz="1400" dirty="0">
              <a:solidFill>
                <a:prstClr val="white"/>
              </a:solidFill>
            </a:endParaRPr>
          </a:p>
        </p:txBody>
      </p:sp>
      <p:sp>
        <p:nvSpPr>
          <p:cNvPr id="25" name="Content Placeholder 4">
            <a:extLst>
              <a:ext uri="{FF2B5EF4-FFF2-40B4-BE49-F238E27FC236}">
                <a16:creationId xmlns:a16="http://schemas.microsoft.com/office/drawing/2014/main" id="{89133BCF-ED6D-4008-9679-773B7D53BFD9}"/>
              </a:ext>
            </a:extLst>
          </p:cNvPr>
          <p:cNvSpPr txBox="1">
            <a:spLocks/>
          </p:cNvSpPr>
          <p:nvPr/>
        </p:nvSpPr>
        <p:spPr>
          <a:xfrm>
            <a:off x="3275999" y="2512940"/>
            <a:ext cx="1548001" cy="179976"/>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Αντιπρόεδρος </a:t>
            </a:r>
            <a:r>
              <a:rPr lang="el-GR" altLang="ko-KR" sz="800" dirty="0" err="1"/>
              <a:t>ΕλΣυν</a:t>
            </a:r>
            <a:endParaRPr lang="ko-KR" altLang="en-US" sz="800" dirty="0"/>
          </a:p>
        </p:txBody>
      </p:sp>
      <p:sp>
        <p:nvSpPr>
          <p:cNvPr id="26" name="Content Placeholder 4">
            <a:extLst>
              <a:ext uri="{FF2B5EF4-FFF2-40B4-BE49-F238E27FC236}">
                <a16:creationId xmlns:a16="http://schemas.microsoft.com/office/drawing/2014/main" id="{89133BCF-ED6D-4008-9679-773B7D53BFD9}"/>
              </a:ext>
            </a:extLst>
          </p:cNvPr>
          <p:cNvSpPr txBox="1">
            <a:spLocks/>
          </p:cNvSpPr>
          <p:nvPr/>
        </p:nvSpPr>
        <p:spPr>
          <a:xfrm>
            <a:off x="5000628" y="4680000"/>
            <a:ext cx="1750763" cy="170728"/>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Δημοσιονομικών Ελέγχων</a:t>
            </a:r>
            <a:endParaRPr lang="ko-KR" altLang="en-US" sz="800" dirty="0"/>
          </a:p>
        </p:txBody>
      </p:sp>
      <p:sp>
        <p:nvSpPr>
          <p:cNvPr id="27" name="Content Placeholder 4">
            <a:extLst>
              <a:ext uri="{FF2B5EF4-FFF2-40B4-BE49-F238E27FC236}">
                <a16:creationId xmlns:a16="http://schemas.microsoft.com/office/drawing/2014/main" id="{89133BCF-ED6D-4008-9679-773B7D53BFD9}"/>
              </a:ext>
            </a:extLst>
          </p:cNvPr>
          <p:cNvSpPr txBox="1">
            <a:spLocks/>
          </p:cNvSpPr>
          <p:nvPr/>
        </p:nvSpPr>
        <p:spPr>
          <a:xfrm>
            <a:off x="5143504" y="2520000"/>
            <a:ext cx="1548001" cy="179976"/>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Νομική Σύμβουλος</a:t>
            </a:r>
            <a:endParaRPr lang="ko-KR" altLang="en-US" sz="800" dirty="0"/>
          </a:p>
        </p:txBody>
      </p:sp>
      <p:sp>
        <p:nvSpPr>
          <p:cNvPr id="28" name="Content Placeholder 4">
            <a:extLst>
              <a:ext uri="{FF2B5EF4-FFF2-40B4-BE49-F238E27FC236}">
                <a16:creationId xmlns:a16="http://schemas.microsoft.com/office/drawing/2014/main" id="{89133BCF-ED6D-4008-9679-773B7D53BFD9}"/>
              </a:ext>
            </a:extLst>
          </p:cNvPr>
          <p:cNvSpPr txBox="1">
            <a:spLocks/>
          </p:cNvSpPr>
          <p:nvPr/>
        </p:nvSpPr>
        <p:spPr>
          <a:xfrm>
            <a:off x="6929454" y="2500310"/>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Ακεραιότητας &amp; Λογοδοσίας</a:t>
            </a:r>
            <a:endParaRPr lang="ko-KR" altLang="en-US" sz="800" dirty="0"/>
          </a:p>
        </p:txBody>
      </p:sp>
      <p:sp>
        <p:nvSpPr>
          <p:cNvPr id="30" name="Content Placeholder 4">
            <a:extLst>
              <a:ext uri="{FF2B5EF4-FFF2-40B4-BE49-F238E27FC236}">
                <a16:creationId xmlns:a16="http://schemas.microsoft.com/office/drawing/2014/main" id="{89133BCF-ED6D-4008-9679-773B7D53BFD9}"/>
              </a:ext>
            </a:extLst>
          </p:cNvPr>
          <p:cNvSpPr txBox="1">
            <a:spLocks/>
          </p:cNvSpPr>
          <p:nvPr/>
        </p:nvSpPr>
        <p:spPr>
          <a:xfrm>
            <a:off x="3178110" y="4644000"/>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Ανθρώπινου Δυναμικού</a:t>
            </a:r>
            <a:endParaRPr lang="ko-KR" altLang="en-US" sz="800" dirty="0"/>
          </a:p>
        </p:txBody>
      </p:sp>
      <p:sp>
        <p:nvSpPr>
          <p:cNvPr id="31" name="Content Placeholder 4">
            <a:extLst>
              <a:ext uri="{FF2B5EF4-FFF2-40B4-BE49-F238E27FC236}">
                <a16:creationId xmlns:a16="http://schemas.microsoft.com/office/drawing/2014/main" id="{89133BCF-ED6D-4008-9679-773B7D53BFD9}"/>
              </a:ext>
            </a:extLst>
          </p:cNvPr>
          <p:cNvSpPr txBox="1">
            <a:spLocks/>
          </p:cNvSpPr>
          <p:nvPr/>
        </p:nvSpPr>
        <p:spPr>
          <a:xfrm>
            <a:off x="6954149" y="4646146"/>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err="1"/>
              <a:t>Τμ</a:t>
            </a:r>
            <a:r>
              <a:rPr lang="el-GR" altLang="ko-KR" sz="800" dirty="0"/>
              <a:t>. Ανασχεδιασμού &amp; Μητρώου</a:t>
            </a:r>
            <a:endParaRPr lang="ko-KR" altLang="en-US" sz="800" dirty="0"/>
          </a:p>
        </p:txBody>
      </p:sp>
      <p:sp>
        <p:nvSpPr>
          <p:cNvPr id="32" name="TextBox 31"/>
          <p:cNvSpPr txBox="1"/>
          <p:nvPr/>
        </p:nvSpPr>
        <p:spPr>
          <a:xfrm>
            <a:off x="206494" y="3318100"/>
            <a:ext cx="2892495" cy="923330"/>
          </a:xfrm>
          <a:prstGeom prst="rect">
            <a:avLst/>
          </a:prstGeom>
          <a:noFill/>
        </p:spPr>
        <p:txBody>
          <a:bodyPr wrap="square" rtlCol="0">
            <a:spAutoFit/>
          </a:bodyPr>
          <a:lstStyle/>
          <a:p>
            <a:pPr algn="ctr"/>
            <a:r>
              <a:rPr lang="el-GR" b="1" dirty="0">
                <a:solidFill>
                  <a:schemeClr val="bg1"/>
                </a:solidFill>
                <a:latin typeface="+mn-lt"/>
              </a:rPr>
              <a:t>Δυνάμει της Απόφασης ΔΙΔΚ/Φ.38/4/οικ.11965/12-6-2020 (ΥΟΔΔ 437)</a:t>
            </a:r>
          </a:p>
        </p:txBody>
      </p:sp>
      <p:sp>
        <p:nvSpPr>
          <p:cNvPr id="33" name="TextBox 32">
            <a:extLst>
              <a:ext uri="{FF2B5EF4-FFF2-40B4-BE49-F238E27FC236}">
                <a16:creationId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4" name="Content Placeholder 1">
            <a:extLst>
              <a:ext uri="{FF2B5EF4-FFF2-40B4-BE49-F238E27FC236}">
                <a16:creationId xmlns:a16="http://schemas.microsoft.com/office/drawing/2014/main" id="{6254BAC5-8EB6-4C43-8214-23E725E45B33}"/>
              </a:ext>
            </a:extLst>
          </p:cNvPr>
          <p:cNvSpPr txBox="1">
            <a:spLocks/>
          </p:cNvSpPr>
          <p:nvPr/>
        </p:nvSpPr>
        <p:spPr>
          <a:xfrm>
            <a:off x="5143504" y="208800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Ι. Λεμπέση</a:t>
            </a:r>
            <a:endParaRPr lang="en-US" altLang="ko-KR" sz="1400" dirty="0">
              <a:solidFill>
                <a:prstClr val="white"/>
              </a:solidFill>
            </a:endParaRPr>
          </a:p>
        </p:txBody>
      </p:sp>
    </p:spTree>
    <p:extLst>
      <p:ext uri="{BB962C8B-B14F-4D97-AF65-F5344CB8AC3E}">
        <p14:creationId xmlns:p14="http://schemas.microsoft.com/office/powerpoint/2010/main" val="397468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1"/>
          </p:nvPr>
        </p:nvPicPr>
        <p:blipFill>
          <a:blip r:embed="rId3"/>
          <a:stretch>
            <a:fillRect/>
          </a:stretch>
        </p:blipFill>
        <p:spPr>
          <a:xfrm>
            <a:off x="0" y="-14516"/>
            <a:ext cx="9144000" cy="5715000"/>
          </a:xfrm>
        </p:spPr>
      </p:pic>
      <p:sp>
        <p:nvSpPr>
          <p:cNvPr id="21" name="Right Triangle 20">
            <a:extLst>
              <a:ext uri="{FF2B5EF4-FFF2-40B4-BE49-F238E27FC236}">
                <a16:creationId xmlns:a16="http://schemas.microsoft.com/office/drawing/2014/main" id="{FDCF1E8E-38F5-4985-A46C-E80882D2B3CE}"/>
              </a:ext>
            </a:extLst>
          </p:cNvPr>
          <p:cNvSpPr/>
          <p:nvPr/>
        </p:nvSpPr>
        <p:spPr>
          <a:xfrm flipH="1" flipV="1">
            <a:off x="2541723" y="285747"/>
            <a:ext cx="6602276" cy="5143504"/>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66" name="Right Triangle 65">
            <a:extLst>
              <a:ext uri="{FF2B5EF4-FFF2-40B4-BE49-F238E27FC236}">
                <a16:creationId xmlns:a16="http://schemas.microsoft.com/office/drawing/2014/main" id="{71DAF0CA-DEB0-4800-8C0B-AEFE32E1EDEB}"/>
              </a:ext>
            </a:extLst>
          </p:cNvPr>
          <p:cNvSpPr/>
          <p:nvPr/>
        </p:nvSpPr>
        <p:spPr>
          <a:xfrm flipH="1" flipV="1">
            <a:off x="3215632" y="285750"/>
            <a:ext cx="5928368" cy="4618495"/>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26" name="Right Triangle 25">
            <a:extLst>
              <a:ext uri="{FF2B5EF4-FFF2-40B4-BE49-F238E27FC236}">
                <a16:creationId xmlns:a16="http://schemas.microsoft.com/office/drawing/2014/main" id="{A33CAA8C-7074-4881-9A43-8EA2B21D2D78}"/>
              </a:ext>
            </a:extLst>
          </p:cNvPr>
          <p:cNvSpPr/>
          <p:nvPr/>
        </p:nvSpPr>
        <p:spPr>
          <a:xfrm flipH="1" flipV="1">
            <a:off x="3384354" y="273280"/>
            <a:ext cx="5759645" cy="448705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62" name="L-Shape 61">
            <a:extLst>
              <a:ext uri="{FF2B5EF4-FFF2-40B4-BE49-F238E27FC236}">
                <a16:creationId xmlns:a16="http://schemas.microsoft.com/office/drawing/2014/main" id="{F9C67B1A-94A2-4003-AA3C-7088642B1891}"/>
              </a:ext>
            </a:extLst>
          </p:cNvPr>
          <p:cNvSpPr/>
          <p:nvPr/>
        </p:nvSpPr>
        <p:spPr>
          <a:xfrm rot="10800000">
            <a:off x="8413165" y="394026"/>
            <a:ext cx="605924" cy="605924"/>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fontAlgn="auto">
              <a:spcBef>
                <a:spcPts val="0"/>
              </a:spcBef>
              <a:spcAft>
                <a:spcPts val="0"/>
              </a:spcAft>
            </a:pPr>
            <a:endParaRPr lang="ko-KR" altLang="en-US" sz="2025" dirty="0">
              <a:solidFill>
                <a:prstClr val="white"/>
              </a:solidFill>
              <a:latin typeface="Arial"/>
            </a:endParaRPr>
          </a:p>
        </p:txBody>
      </p:sp>
      <p:sp>
        <p:nvSpPr>
          <p:cNvPr id="64" name="TextBox 63">
            <a:extLst>
              <a:ext uri="{FF2B5EF4-FFF2-40B4-BE49-F238E27FC236}">
                <a16:creationId xmlns:a16="http://schemas.microsoft.com/office/drawing/2014/main" id="{A414C718-81C4-4374-8FE3-5F1040446CF8}"/>
              </a:ext>
            </a:extLst>
          </p:cNvPr>
          <p:cNvSpPr txBox="1"/>
          <p:nvPr/>
        </p:nvSpPr>
        <p:spPr>
          <a:xfrm>
            <a:off x="6112769" y="837401"/>
            <a:ext cx="2787278" cy="2377574"/>
          </a:xfrm>
          <a:prstGeom prst="rect">
            <a:avLst/>
          </a:prstGeom>
          <a:noFill/>
        </p:spPr>
        <p:txBody>
          <a:bodyPr wrap="square" rtlCol="0">
            <a:spAutoFit/>
          </a:bodyPr>
          <a:lstStyle/>
          <a:p>
            <a:pPr algn="just" defTabSz="685715" fontAlgn="auto">
              <a:spcBef>
                <a:spcPts val="0"/>
              </a:spcBef>
              <a:spcAft>
                <a:spcPts val="0"/>
              </a:spcAft>
            </a:pPr>
            <a:r>
              <a:rPr lang="el-GR" altLang="ko-KR" sz="1350" b="1" dirty="0">
                <a:solidFill>
                  <a:prstClr val="white"/>
                </a:solidFill>
                <a:latin typeface="Arial"/>
                <a:cs typeface="Arial" pitchFamily="34" charset="0"/>
              </a:rPr>
              <a:t>Για πρώτη φορά επιδιώκεται η θεσμοθέτηση ενός </a:t>
            </a:r>
            <a:r>
              <a:rPr lang="el-GR" altLang="ko-KR" sz="1350" b="1" u="sng" dirty="0">
                <a:solidFill>
                  <a:prstClr val="white"/>
                </a:solidFill>
                <a:latin typeface="Arial"/>
                <a:cs typeface="Arial" pitchFamily="34" charset="0"/>
              </a:rPr>
              <a:t>ολοκληρωμένου ρυθμιστικού πλαισίου</a:t>
            </a:r>
            <a:r>
              <a:rPr lang="el-GR" altLang="ko-KR" sz="1350" b="1" dirty="0">
                <a:solidFill>
                  <a:prstClr val="white"/>
                </a:solidFill>
                <a:latin typeface="Arial"/>
                <a:cs typeface="Arial" pitchFamily="34" charset="0"/>
              </a:rPr>
              <a:t> για τον Εσωτερικό Έλεγχο, το οποίο αναπτύσσει το πεδίο εφαρμογής του </a:t>
            </a:r>
            <a:r>
              <a:rPr lang="el-GR" altLang="ko-KR" sz="1350" b="1" u="sng" dirty="0">
                <a:solidFill>
                  <a:prstClr val="white"/>
                </a:solidFill>
                <a:latin typeface="Arial"/>
                <a:cs typeface="Arial" pitchFamily="34" charset="0"/>
              </a:rPr>
              <a:t>σε όλους τους φορείς της Γενικής Κυβέρνησης </a:t>
            </a:r>
            <a:r>
              <a:rPr lang="el-GR" altLang="ko-KR" sz="1350" b="1" dirty="0">
                <a:solidFill>
                  <a:prstClr val="white"/>
                </a:solidFill>
                <a:latin typeface="Arial"/>
                <a:cs typeface="Arial" pitchFamily="34" charset="0"/>
              </a:rPr>
              <a:t>και βασίζεται σε </a:t>
            </a:r>
            <a:r>
              <a:rPr lang="el-GR" altLang="ko-KR" sz="1350" b="1" u="sng" dirty="0">
                <a:solidFill>
                  <a:prstClr val="white"/>
                </a:solidFill>
                <a:latin typeface="Arial"/>
                <a:cs typeface="Arial" pitchFamily="34" charset="0"/>
              </a:rPr>
              <a:t>διεθνή πρότυπα και καλές πρακτικές</a:t>
            </a:r>
            <a:r>
              <a:rPr lang="el-GR" altLang="ko-KR" sz="1350" b="1" dirty="0">
                <a:solidFill>
                  <a:prstClr val="white"/>
                </a:solidFill>
                <a:latin typeface="Arial"/>
                <a:cs typeface="Arial" pitchFamily="34" charset="0"/>
              </a:rPr>
              <a:t>, καθιστώντας το έργο αυτό, ιδιαίτερα σημαντικό.</a:t>
            </a:r>
          </a:p>
        </p:txBody>
      </p:sp>
      <p:sp>
        <p:nvSpPr>
          <p:cNvPr id="69" name="Right Triangle 68">
            <a:extLst>
              <a:ext uri="{FF2B5EF4-FFF2-40B4-BE49-F238E27FC236}">
                <a16:creationId xmlns:a16="http://schemas.microsoft.com/office/drawing/2014/main" id="{AADAAEEE-CE2D-4314-B4A5-DCF2C46AFAC2}"/>
              </a:ext>
            </a:extLst>
          </p:cNvPr>
          <p:cNvSpPr/>
          <p:nvPr/>
        </p:nvSpPr>
        <p:spPr>
          <a:xfrm rot="10800000" flipH="1" flipV="1">
            <a:off x="-12820" y="1937959"/>
            <a:ext cx="5124089" cy="349129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1" name="Right Triangle 70">
            <a:extLst>
              <a:ext uri="{FF2B5EF4-FFF2-40B4-BE49-F238E27FC236}">
                <a16:creationId xmlns:a16="http://schemas.microsoft.com/office/drawing/2014/main" id="{4FBD0F4C-642A-4AC7-8414-F962834814B4}"/>
              </a:ext>
            </a:extLst>
          </p:cNvPr>
          <p:cNvSpPr/>
          <p:nvPr/>
        </p:nvSpPr>
        <p:spPr>
          <a:xfrm rot="10800000" flipH="1" flipV="1">
            <a:off x="-12821" y="2479620"/>
            <a:ext cx="4329100" cy="2949626"/>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2" name="Right Triangle 71">
            <a:extLst>
              <a:ext uri="{FF2B5EF4-FFF2-40B4-BE49-F238E27FC236}">
                <a16:creationId xmlns:a16="http://schemas.microsoft.com/office/drawing/2014/main" id="{2D9FA098-CF1F-440A-86AC-676DF90080AC}"/>
              </a:ext>
            </a:extLst>
          </p:cNvPr>
          <p:cNvSpPr/>
          <p:nvPr/>
        </p:nvSpPr>
        <p:spPr>
          <a:xfrm rot="10800000" flipH="1" flipV="1">
            <a:off x="-12820" y="2611956"/>
            <a:ext cx="4134874" cy="281729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3" name="L-Shape 72">
            <a:extLst>
              <a:ext uri="{FF2B5EF4-FFF2-40B4-BE49-F238E27FC236}">
                <a16:creationId xmlns:a16="http://schemas.microsoft.com/office/drawing/2014/main" id="{55373D72-D7EE-4AD9-BB39-76739D2D9FDD}"/>
              </a:ext>
            </a:extLst>
          </p:cNvPr>
          <p:cNvSpPr/>
          <p:nvPr/>
        </p:nvSpPr>
        <p:spPr>
          <a:xfrm>
            <a:off x="112092" y="4715047"/>
            <a:ext cx="605924" cy="605924"/>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fontAlgn="auto">
              <a:spcBef>
                <a:spcPts val="0"/>
              </a:spcBef>
              <a:spcAft>
                <a:spcPts val="0"/>
              </a:spcAft>
            </a:pPr>
            <a:endParaRPr lang="ko-KR" altLang="en-US" sz="2025" dirty="0">
              <a:solidFill>
                <a:prstClr val="white"/>
              </a:solidFill>
              <a:latin typeface="Arial"/>
            </a:endParaRPr>
          </a:p>
        </p:txBody>
      </p:sp>
      <p:sp>
        <p:nvSpPr>
          <p:cNvPr id="16" name="TextBox 15">
            <a:extLst>
              <a:ext uri="{FF2B5EF4-FFF2-40B4-BE49-F238E27FC236}">
                <a16:creationId xmlns:a16="http://schemas.microsoft.com/office/drawing/2014/main" id="{A414C718-81C4-4374-8FE3-5F1040446CF8}"/>
              </a:ext>
            </a:extLst>
          </p:cNvPr>
          <p:cNvSpPr txBox="1"/>
          <p:nvPr/>
        </p:nvSpPr>
        <p:spPr>
          <a:xfrm>
            <a:off x="2990027" y="491152"/>
            <a:ext cx="2787278" cy="369332"/>
          </a:xfrm>
          <a:prstGeom prst="rect">
            <a:avLst/>
          </a:prstGeom>
          <a:noFill/>
        </p:spPr>
        <p:txBody>
          <a:bodyPr wrap="square" rtlCol="0">
            <a:spAutoFit/>
          </a:bodyPr>
          <a:lstStyle/>
          <a:p>
            <a:pPr algn="ctr" defTabSz="685715" fontAlgn="auto">
              <a:spcBef>
                <a:spcPts val="0"/>
              </a:spcBef>
              <a:spcAft>
                <a:spcPts val="0"/>
              </a:spcAft>
            </a:pPr>
            <a:r>
              <a:rPr lang="el-GR" altLang="ko-KR" b="1" dirty="0">
                <a:solidFill>
                  <a:prstClr val="white"/>
                </a:solidFill>
                <a:latin typeface="Arial"/>
                <a:cs typeface="Arial" pitchFamily="34" charset="0"/>
              </a:rPr>
              <a:t>ΕΜΒΛΗΜΑΤΙΚΟ ΕΡΓΟ</a:t>
            </a:r>
          </a:p>
        </p:txBody>
      </p:sp>
    </p:spTree>
    <p:extLst>
      <p:ext uri="{BB962C8B-B14F-4D97-AF65-F5344CB8AC3E}">
        <p14:creationId xmlns:p14="http://schemas.microsoft.com/office/powerpoint/2010/main" val="379739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Ποια ζητήματα αντιμετωπίζει η αξιολογούμενη ρύθμιση;</a:t>
            </a:r>
          </a:p>
        </p:txBody>
      </p:sp>
      <p:sp>
        <p:nvSpPr>
          <p:cNvPr id="7" name="Pie 57">
            <a:extLst>
              <a:ext uri="{FF2B5EF4-FFF2-40B4-BE49-F238E27FC236}">
                <a16:creationId xmlns:a16="http://schemas.microsoft.com/office/drawing/2014/main" id="{C80B65BC-FDA5-461E-B0C4-C949AC716722}"/>
              </a:ext>
            </a:extLst>
          </p:cNvPr>
          <p:cNvSpPr/>
          <p:nvPr/>
        </p:nvSpPr>
        <p:spPr>
          <a:xfrm rot="9535314">
            <a:off x="-525222" y="1971538"/>
            <a:ext cx="2780906" cy="2780906"/>
          </a:xfrm>
          <a:prstGeom prst="pie">
            <a:avLst>
              <a:gd name="adj1" fmla="val 13751092"/>
              <a:gd name="adj2" fmla="val 17137598"/>
            </a:avLst>
          </a:prstGeom>
          <a:solidFill>
            <a:srgbClr val="9CCCD2"/>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8" name="Pie 58">
            <a:extLst>
              <a:ext uri="{FF2B5EF4-FFF2-40B4-BE49-F238E27FC236}">
                <a16:creationId xmlns:a16="http://schemas.microsoft.com/office/drawing/2014/main" id="{C9A723F1-926F-4024-957A-E44FCBE53A91}"/>
              </a:ext>
            </a:extLst>
          </p:cNvPr>
          <p:cNvSpPr/>
          <p:nvPr/>
        </p:nvSpPr>
        <p:spPr>
          <a:xfrm rot="6404358">
            <a:off x="-785932" y="1710829"/>
            <a:ext cx="3302326" cy="3302326"/>
          </a:xfrm>
          <a:prstGeom prst="pie">
            <a:avLst>
              <a:gd name="adj1" fmla="val 13287234"/>
              <a:gd name="adj2" fmla="val 16926759"/>
            </a:avLst>
          </a:prstGeom>
          <a:solidFill>
            <a:srgbClr val="8CBABE"/>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dirty="0">
              <a:ln>
                <a:noFill/>
              </a:ln>
              <a:solidFill>
                <a:prstClr val="black"/>
              </a:solidFill>
              <a:effectLst/>
              <a:uLnTx/>
              <a:uFillTx/>
              <a:latin typeface="Arial"/>
              <a:cs typeface="+mn-cs"/>
            </a:endParaRPr>
          </a:p>
        </p:txBody>
      </p:sp>
      <p:sp>
        <p:nvSpPr>
          <p:cNvPr id="9" name="Pie 59">
            <a:extLst>
              <a:ext uri="{FF2B5EF4-FFF2-40B4-BE49-F238E27FC236}">
                <a16:creationId xmlns:a16="http://schemas.microsoft.com/office/drawing/2014/main" id="{ECD920CE-07FD-4702-804D-3A2E13833783}"/>
              </a:ext>
            </a:extLst>
          </p:cNvPr>
          <p:cNvSpPr/>
          <p:nvPr/>
        </p:nvSpPr>
        <p:spPr>
          <a:xfrm rot="2490880">
            <a:off x="-1034545" y="1445714"/>
            <a:ext cx="3823745" cy="3823745"/>
          </a:xfrm>
          <a:prstGeom prst="pie">
            <a:avLst>
              <a:gd name="adj1" fmla="val 13751092"/>
              <a:gd name="adj2" fmla="val 17239245"/>
            </a:avLst>
          </a:prstGeom>
          <a:solidFill>
            <a:srgbClr val="507C89"/>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10" name="Oval 76">
            <a:extLst>
              <a:ext uri="{FF2B5EF4-FFF2-40B4-BE49-F238E27FC236}">
                <a16:creationId xmlns:a16="http://schemas.microsoft.com/office/drawing/2014/main" id="{FCC7DE08-A80E-426D-88AA-623BCEECA2D7}"/>
              </a:ext>
            </a:extLst>
          </p:cNvPr>
          <p:cNvSpPr/>
          <p:nvPr/>
        </p:nvSpPr>
        <p:spPr>
          <a:xfrm>
            <a:off x="435858" y="2916117"/>
            <a:ext cx="882938" cy="882938"/>
          </a:xfrm>
          <a:prstGeom prst="ellipse">
            <a:avLst/>
          </a:prstGeom>
          <a:solidFill>
            <a:sysClr val="window" lastClr="FFFFFF"/>
          </a:solidFill>
          <a:ln w="12700" cap="flat" cmpd="sng" algn="ctr">
            <a:solidFill>
              <a:srgbClr val="9CCCD2"/>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mn-cs"/>
            </a:endParaRPr>
          </a:p>
        </p:txBody>
      </p:sp>
      <p:cxnSp>
        <p:nvCxnSpPr>
          <p:cNvPr id="11" name="Straight Arrow Connector 43">
            <a:extLst>
              <a:ext uri="{FF2B5EF4-FFF2-40B4-BE49-F238E27FC236}">
                <a16:creationId xmlns:a16="http://schemas.microsoft.com/office/drawing/2014/main" id="{71DFF1AE-1FD0-4FD3-B938-1BE7AA931AF4}"/>
              </a:ext>
            </a:extLst>
          </p:cNvPr>
          <p:cNvCxnSpPr/>
          <p:nvPr/>
        </p:nvCxnSpPr>
        <p:spPr>
          <a:xfrm>
            <a:off x="2571736" y="3143252"/>
            <a:ext cx="810000" cy="3158"/>
          </a:xfrm>
          <a:prstGeom prst="straightConnector1">
            <a:avLst/>
          </a:prstGeom>
          <a:noFill/>
          <a:ln w="38100" cap="flat" cmpd="sng" algn="ctr">
            <a:solidFill>
              <a:srgbClr val="8CBABE"/>
            </a:solidFill>
            <a:prstDash val="solid"/>
            <a:miter lim="800000"/>
            <a:tailEnd type="oval" w="med" len="med"/>
          </a:ln>
          <a:effectLst/>
        </p:spPr>
      </p:cxnSp>
      <p:cxnSp>
        <p:nvCxnSpPr>
          <p:cNvPr id="12" name="Straight Arrow Connector 44">
            <a:extLst>
              <a:ext uri="{FF2B5EF4-FFF2-40B4-BE49-F238E27FC236}">
                <a16:creationId xmlns:a16="http://schemas.microsoft.com/office/drawing/2014/main" id="{4ABB802B-A7C8-490E-9549-1985B6E3D2E7}"/>
              </a:ext>
            </a:extLst>
          </p:cNvPr>
          <p:cNvCxnSpPr/>
          <p:nvPr/>
        </p:nvCxnSpPr>
        <p:spPr>
          <a:xfrm>
            <a:off x="2214546" y="4357698"/>
            <a:ext cx="810000" cy="0"/>
          </a:xfrm>
          <a:prstGeom prst="straightConnector1">
            <a:avLst/>
          </a:prstGeom>
          <a:noFill/>
          <a:ln w="38100" cap="flat" cmpd="sng" algn="ctr">
            <a:solidFill>
              <a:srgbClr val="9CCCD2"/>
            </a:solidFill>
            <a:prstDash val="solid"/>
            <a:miter lim="800000"/>
            <a:tailEnd type="oval" w="med" len="med"/>
          </a:ln>
          <a:effectLst/>
        </p:spPr>
      </p:cxnSp>
      <p:cxnSp>
        <p:nvCxnSpPr>
          <p:cNvPr id="15" name="Straight Arrow Connector 47">
            <a:extLst>
              <a:ext uri="{FF2B5EF4-FFF2-40B4-BE49-F238E27FC236}">
                <a16:creationId xmlns:a16="http://schemas.microsoft.com/office/drawing/2014/main" id="{AD22EA86-731E-46D4-B886-CC5481DF8F0C}"/>
              </a:ext>
            </a:extLst>
          </p:cNvPr>
          <p:cNvCxnSpPr/>
          <p:nvPr/>
        </p:nvCxnSpPr>
        <p:spPr>
          <a:xfrm>
            <a:off x="2285984" y="1857368"/>
            <a:ext cx="810000" cy="0"/>
          </a:xfrm>
          <a:prstGeom prst="straightConnector1">
            <a:avLst/>
          </a:prstGeom>
          <a:noFill/>
          <a:ln w="38100" cap="flat" cmpd="sng" algn="ctr">
            <a:solidFill>
              <a:srgbClr val="507C89"/>
            </a:solidFill>
            <a:prstDash val="solid"/>
            <a:miter lim="800000"/>
            <a:tailEnd type="oval" w="med" len="med"/>
          </a:ln>
          <a:effectLst/>
        </p:spPr>
      </p:cxnSp>
      <p:sp>
        <p:nvSpPr>
          <p:cNvPr id="16" name="Text Placeholder 12">
            <a:extLst>
              <a:ext uri="{FF2B5EF4-FFF2-40B4-BE49-F238E27FC236}">
                <a16:creationId xmlns:a16="http://schemas.microsoft.com/office/drawing/2014/main" id="{6DB3B6EA-A734-420C-A2D2-1E48ABEC7DC2}"/>
              </a:ext>
            </a:extLst>
          </p:cNvPr>
          <p:cNvSpPr txBox="1">
            <a:spLocks/>
          </p:cNvSpPr>
          <p:nvPr/>
        </p:nvSpPr>
        <p:spPr>
          <a:xfrm>
            <a:off x="3377545" y="1357302"/>
            <a:ext cx="5409297" cy="92869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r>
              <a:rPr lang="el-GR" altLang="ko-KR" sz="1600" dirty="0">
                <a:solidFill>
                  <a:prstClr val="black">
                    <a:lumMod val="75000"/>
                    <a:lumOff val="25000"/>
                  </a:prstClr>
                </a:solidFill>
                <a:cs typeface="Calibri" panose="020F0502020204030204" pitchFamily="34" charset="0"/>
              </a:rPr>
              <a:t>Αποσαφηνίζεται το πεδίο λειτουργίας του Εσωτερικού Ελέγχου, του οποίου το νομικό πλαίσιο χαρακτηριζόταν από κατακερματισμό ρυθμίσεων και από εννοιολογικές αντιφάσεις.</a:t>
            </a:r>
          </a:p>
        </p:txBody>
      </p:sp>
      <p:sp>
        <p:nvSpPr>
          <p:cNvPr id="17" name="Text Placeholder 12">
            <a:extLst>
              <a:ext uri="{FF2B5EF4-FFF2-40B4-BE49-F238E27FC236}">
                <a16:creationId xmlns:a16="http://schemas.microsoft.com/office/drawing/2014/main" id="{5B570EDB-26E0-495A-A74E-6041781A178D}"/>
              </a:ext>
            </a:extLst>
          </p:cNvPr>
          <p:cNvSpPr txBox="1">
            <a:spLocks/>
          </p:cNvSpPr>
          <p:nvPr/>
        </p:nvSpPr>
        <p:spPr>
          <a:xfrm>
            <a:off x="3175633" y="1970914"/>
            <a:ext cx="5354330" cy="647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endParaRPr lang="el-GR" altLang="ko-KR" sz="1050" dirty="0">
              <a:solidFill>
                <a:prstClr val="black">
                  <a:lumMod val="75000"/>
                  <a:lumOff val="25000"/>
                </a:prstClr>
              </a:solidFill>
              <a:cs typeface="Calibri" panose="020F0502020204030204" pitchFamily="34" charset="0"/>
            </a:endParaRPr>
          </a:p>
        </p:txBody>
      </p:sp>
      <p:sp>
        <p:nvSpPr>
          <p:cNvPr id="18" name="Text Placeholder 12">
            <a:extLst>
              <a:ext uri="{FF2B5EF4-FFF2-40B4-BE49-F238E27FC236}">
                <a16:creationId xmlns:a16="http://schemas.microsoft.com/office/drawing/2014/main" id="{94569798-852D-4A45-81F4-C627437E1581}"/>
              </a:ext>
            </a:extLst>
          </p:cNvPr>
          <p:cNvSpPr txBox="1">
            <a:spLocks/>
          </p:cNvSpPr>
          <p:nvPr/>
        </p:nvSpPr>
        <p:spPr>
          <a:xfrm>
            <a:off x="3214678" y="4000508"/>
            <a:ext cx="4844136" cy="6695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r>
              <a:rPr lang="en-US" altLang="ko-KR" sz="1600" dirty="0">
                <a:solidFill>
                  <a:prstClr val="black">
                    <a:lumMod val="75000"/>
                    <a:lumOff val="25000"/>
                  </a:prstClr>
                </a:solidFill>
                <a:cs typeface="Calibri" panose="020F0502020204030204" pitchFamily="34" charset="0"/>
              </a:rPr>
              <a:t>A</a:t>
            </a:r>
            <a:r>
              <a:rPr lang="el-GR" altLang="ko-KR" sz="1600" dirty="0" err="1">
                <a:solidFill>
                  <a:prstClr val="black">
                    <a:lumMod val="75000"/>
                    <a:lumOff val="25000"/>
                  </a:prstClr>
                </a:solidFill>
                <a:cs typeface="Calibri" panose="020F0502020204030204" pitchFamily="34" charset="0"/>
              </a:rPr>
              <a:t>ποσαφηνίζονται</a:t>
            </a:r>
            <a:r>
              <a:rPr lang="el-GR" altLang="ko-KR" sz="1600" dirty="0">
                <a:solidFill>
                  <a:prstClr val="black">
                    <a:lumMod val="75000"/>
                    <a:lumOff val="25000"/>
                  </a:prstClr>
                </a:solidFill>
                <a:cs typeface="Calibri" panose="020F0502020204030204" pitchFamily="34" charset="0"/>
              </a:rPr>
              <a:t> οι αρμοδιότητες των φορέων και αρχών που έχουν ελεγκτική, εποπτική και συντονιστική αρμοδιότητα  (Ελεγκτικό Συνέδριο, Υπουργείο Οικονομικών, Εθνική Αρχή Διαφάνειας).</a:t>
            </a:r>
          </a:p>
        </p:txBody>
      </p:sp>
      <p:sp>
        <p:nvSpPr>
          <p:cNvPr id="19" name="Text Placeholder 12">
            <a:extLst>
              <a:ext uri="{FF2B5EF4-FFF2-40B4-BE49-F238E27FC236}">
                <a16:creationId xmlns:a16="http://schemas.microsoft.com/office/drawing/2014/main" id="{ED2284E6-0A4B-4809-957E-A9F702613DF6}"/>
              </a:ext>
            </a:extLst>
          </p:cNvPr>
          <p:cNvSpPr txBox="1">
            <a:spLocks/>
          </p:cNvSpPr>
          <p:nvPr/>
        </p:nvSpPr>
        <p:spPr>
          <a:xfrm>
            <a:off x="3714744" y="2714624"/>
            <a:ext cx="4743221" cy="93781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Font typeface="Arial" pitchFamily="34" charset="0"/>
              <a:buNone/>
            </a:pPr>
            <a:r>
              <a:rPr lang="el-GR" altLang="ko-KR" sz="1600" dirty="0">
                <a:solidFill>
                  <a:prstClr val="black">
                    <a:lumMod val="75000"/>
                    <a:lumOff val="25000"/>
                  </a:prstClr>
                </a:solidFill>
                <a:cs typeface="Calibri" panose="020F0502020204030204" pitchFamily="34" charset="0"/>
              </a:rPr>
              <a:t>Προωθείται η συμμόρφωση των κανόνων λειτουργίας και δραστηριοτήτων του Εσωτερικού Ελέγχου με τα  Διεθνή Πρότυπα Εσωτερικού Ελέγχου και τις διεθνείς βέλτιστες πρακτικές.</a:t>
            </a:r>
          </a:p>
        </p:txBody>
      </p:sp>
      <p:sp>
        <p:nvSpPr>
          <p:cNvPr id="21" name="Donut 8">
            <a:extLst>
              <a:ext uri="{FF2B5EF4-FFF2-40B4-BE49-F238E27FC236}">
                <a16:creationId xmlns:a16="http://schemas.microsoft.com/office/drawing/2014/main" id="{E9FD8605-228B-4338-98DB-2324AAB33959}"/>
              </a:ext>
            </a:extLst>
          </p:cNvPr>
          <p:cNvSpPr/>
          <p:nvPr/>
        </p:nvSpPr>
        <p:spPr>
          <a:xfrm>
            <a:off x="693797" y="3128988"/>
            <a:ext cx="374976" cy="448217"/>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ysClr val="windowText" lastClr="000000">
              <a:lumMod val="75000"/>
              <a:lumOff val="25000"/>
            </a:sys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black"/>
              </a:solidFill>
              <a:effectLst/>
              <a:uLnTx/>
              <a:uFillTx/>
              <a:latin typeface="Arial"/>
              <a:cs typeface="+mn-cs"/>
            </a:endParaRPr>
          </a:p>
        </p:txBody>
      </p:sp>
      <p:pic>
        <p:nvPicPr>
          <p:cNvPr id="22" name="Εικόνα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414" y="2000244"/>
            <a:ext cx="645121" cy="626934"/>
          </a:xfrm>
          <a:prstGeom prst="rect">
            <a:avLst/>
          </a:prstGeom>
        </p:spPr>
      </p:pic>
      <p:pic>
        <p:nvPicPr>
          <p:cNvPr id="23" name="Εικόνα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0166" y="3071814"/>
            <a:ext cx="778673" cy="428628"/>
          </a:xfrm>
          <a:prstGeom prst="rect">
            <a:avLst/>
          </a:prstGeom>
        </p:spPr>
      </p:pic>
      <p:pic>
        <p:nvPicPr>
          <p:cNvPr id="25" name="Εικόνα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976" y="3857632"/>
            <a:ext cx="509541" cy="547732"/>
          </a:xfrm>
          <a:prstGeom prst="rect">
            <a:avLst/>
          </a:prstGeom>
        </p:spPr>
      </p:pic>
      <p:sp>
        <p:nvSpPr>
          <p:cNvPr id="27" name="TextBox 26">
            <a:extLst>
              <a:ext uri="{FF2B5EF4-FFF2-40B4-BE49-F238E27FC236}">
                <a16:creationId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Tree>
    <p:extLst>
      <p:ext uri="{BB962C8B-B14F-4D97-AF65-F5344CB8AC3E}">
        <p14:creationId xmlns:p14="http://schemas.microsoft.com/office/powerpoint/2010/main" val="703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Ποιοι είναι οι στόχοι της αξιολογούμενης ρύθμισης; </a:t>
            </a:r>
          </a:p>
        </p:txBody>
      </p:sp>
      <p:sp>
        <p:nvSpPr>
          <p:cNvPr id="5" name="막힌 원호 37">
            <a:extLst>
              <a:ext uri="{FF2B5EF4-FFF2-40B4-BE49-F238E27FC236}">
                <a16:creationId xmlns:a16="http://schemas.microsoft.com/office/drawing/2014/main" id="{5FF6AB18-8F45-486F-B97C-05783D1DBAB0}"/>
              </a:ext>
            </a:extLst>
          </p:cNvPr>
          <p:cNvSpPr/>
          <p:nvPr/>
        </p:nvSpPr>
        <p:spPr>
          <a:xfrm rot="10800000">
            <a:off x="3008813" y="1702121"/>
            <a:ext cx="3105000" cy="3105000"/>
          </a:xfrm>
          <a:prstGeom prst="blockArc">
            <a:avLst>
              <a:gd name="adj1" fmla="val 10756194"/>
              <a:gd name="adj2" fmla="val 30178"/>
              <a:gd name="adj3" fmla="val 394"/>
            </a:avLst>
          </a:prstGeom>
          <a:solidFill>
            <a:sysClr val="window" lastClr="FFFFFF"/>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9" name="Oval 10">
            <a:extLst>
              <a:ext uri="{FF2B5EF4-FFF2-40B4-BE49-F238E27FC236}">
                <a16:creationId xmlns:a16="http://schemas.microsoft.com/office/drawing/2014/main" id="{B6BC0EDE-845B-48E3-8513-1F4BDE9AA1B3}"/>
              </a:ext>
            </a:extLst>
          </p:cNvPr>
          <p:cNvSpPr/>
          <p:nvPr/>
        </p:nvSpPr>
        <p:spPr>
          <a:xfrm rot="1848217">
            <a:off x="3896277" y="1583929"/>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507C89"/>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1" name="Oval 10">
            <a:extLst>
              <a:ext uri="{FF2B5EF4-FFF2-40B4-BE49-F238E27FC236}">
                <a16:creationId xmlns:a16="http://schemas.microsoft.com/office/drawing/2014/main" id="{66A013C7-BB1A-4677-8553-7453E03C79E4}"/>
              </a:ext>
            </a:extLst>
          </p:cNvPr>
          <p:cNvSpPr/>
          <p:nvPr/>
        </p:nvSpPr>
        <p:spPr>
          <a:xfrm rot="1848217" flipH="1">
            <a:off x="5003800" y="2244240"/>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8CBABE"/>
          </a:solidFill>
          <a:ln w="19050" cap="flat" cmpd="sng" algn="ctr">
            <a:solidFill>
              <a:sysClr val="window" lastClr="FFFFFF"/>
            </a:solidFill>
            <a:prstDash val="solid"/>
            <a:miter lim="800000"/>
          </a:ln>
          <a:effectLst/>
        </p:spPr>
        <p:txBody>
          <a:bodyPr rtlCol="0" anchor="ctr"/>
          <a:lstStyle/>
          <a:p>
            <a:pPr algn="ctr" defTabSz="685715" fontAlgn="auto">
              <a:spcBef>
                <a:spcPts val="0"/>
              </a:spcBef>
              <a:spcAft>
                <a:spcPts val="0"/>
              </a:spcAft>
              <a:defRPr/>
            </a:pPr>
            <a:endParaRPr lang="ko-KR" altLang="en-US" sz="2025" kern="0">
              <a:solidFill>
                <a:prstClr val="white"/>
              </a:solidFill>
              <a:latin typeface="Arial"/>
              <a:cs typeface="Arial" pitchFamily="34" charset="0"/>
            </a:endParaRPr>
          </a:p>
        </p:txBody>
      </p:sp>
      <p:sp>
        <p:nvSpPr>
          <p:cNvPr id="12" name="Oval 10">
            <a:extLst>
              <a:ext uri="{FF2B5EF4-FFF2-40B4-BE49-F238E27FC236}">
                <a16:creationId xmlns:a16="http://schemas.microsoft.com/office/drawing/2014/main" id="{184DDF4D-281A-499D-9B10-F2AC0F16CB1D}"/>
              </a:ext>
            </a:extLst>
          </p:cNvPr>
          <p:cNvSpPr/>
          <p:nvPr/>
        </p:nvSpPr>
        <p:spPr>
          <a:xfrm rot="9048217">
            <a:off x="4993745" y="3273626"/>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9CCCD2"/>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3" name="Oval 10">
            <a:extLst>
              <a:ext uri="{FF2B5EF4-FFF2-40B4-BE49-F238E27FC236}">
                <a16:creationId xmlns:a16="http://schemas.microsoft.com/office/drawing/2014/main" id="{C178DA91-1D0C-4D7A-826B-396037A7628E}"/>
              </a:ext>
            </a:extLst>
          </p:cNvPr>
          <p:cNvSpPr/>
          <p:nvPr/>
        </p:nvSpPr>
        <p:spPr>
          <a:xfrm rot="1848217" flipV="1">
            <a:off x="2900354" y="3254364"/>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8CBABE"/>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4" name="Oval 10">
            <a:extLst>
              <a:ext uri="{FF2B5EF4-FFF2-40B4-BE49-F238E27FC236}">
                <a16:creationId xmlns:a16="http://schemas.microsoft.com/office/drawing/2014/main" id="{6669F63D-5628-4EF7-8E21-93FA8482BAFE}"/>
              </a:ext>
            </a:extLst>
          </p:cNvPr>
          <p:cNvSpPr/>
          <p:nvPr/>
        </p:nvSpPr>
        <p:spPr>
          <a:xfrm rot="19848217">
            <a:off x="2920307" y="2216554"/>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9CCCD2"/>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dirty="0">
              <a:ln>
                <a:noFill/>
              </a:ln>
              <a:solidFill>
                <a:prstClr val="white"/>
              </a:solidFill>
              <a:effectLst/>
              <a:uLnTx/>
              <a:uFillTx/>
              <a:latin typeface="Arial"/>
              <a:cs typeface="Arial" pitchFamily="34" charset="0"/>
            </a:endParaRPr>
          </a:p>
        </p:txBody>
      </p:sp>
      <p:sp>
        <p:nvSpPr>
          <p:cNvPr id="8" name="Oval 5">
            <a:extLst>
              <a:ext uri="{FF2B5EF4-FFF2-40B4-BE49-F238E27FC236}">
                <a16:creationId xmlns:a16="http://schemas.microsoft.com/office/drawing/2014/main" id="{68D62E02-6E2D-43B3-8D20-81D99548CB3C}"/>
              </a:ext>
            </a:extLst>
          </p:cNvPr>
          <p:cNvSpPr/>
          <p:nvPr/>
        </p:nvSpPr>
        <p:spPr>
          <a:xfrm>
            <a:off x="3798436" y="2498627"/>
            <a:ext cx="1529664" cy="1529664"/>
          </a:xfrm>
          <a:prstGeom prst="ellipse">
            <a:avLst/>
          </a:prstGeom>
          <a:solidFill>
            <a:srgbClr val="ECECEC"/>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5" name="TextBox 14">
            <a:extLst>
              <a:ext uri="{FF2B5EF4-FFF2-40B4-BE49-F238E27FC236}">
                <a16:creationId xmlns:a16="http://schemas.microsoft.com/office/drawing/2014/main" id="{9649D78A-AEBA-4044-83FA-B0965D34BA05}"/>
              </a:ext>
            </a:extLst>
          </p:cNvPr>
          <p:cNvSpPr txBox="1"/>
          <p:nvPr/>
        </p:nvSpPr>
        <p:spPr>
          <a:xfrm>
            <a:off x="3857620" y="3000376"/>
            <a:ext cx="1460401" cy="415498"/>
          </a:xfrm>
          <a:prstGeom prst="rect">
            <a:avLst/>
          </a:prstGeom>
          <a:noFill/>
        </p:spPr>
        <p:txBody>
          <a:bodyPr wrap="square" rtlCol="0" anchor="ctr">
            <a:spAutoFit/>
          </a:bodyPr>
          <a:lstStyle/>
          <a:p>
            <a:pPr algn="ctr" defTabSz="685715" fontAlgn="auto">
              <a:spcBef>
                <a:spcPts val="0"/>
              </a:spcBef>
              <a:spcAft>
                <a:spcPts val="0"/>
              </a:spcAft>
            </a:pPr>
            <a:r>
              <a:rPr lang="el-GR" altLang="ko-KR" sz="2100" b="1" dirty="0">
                <a:solidFill>
                  <a:prstClr val="black">
                    <a:lumMod val="75000"/>
                    <a:lumOff val="25000"/>
                  </a:prstClr>
                </a:solidFill>
                <a:latin typeface="Calibri" panose="020F0502020204030204" pitchFamily="34" charset="0"/>
                <a:cs typeface="Calibri" panose="020F0502020204030204" pitchFamily="34" charset="0"/>
              </a:rPr>
              <a:t>ΣΤΟΧΟΙ</a:t>
            </a:r>
            <a:endParaRPr lang="ko-KR" altLang="en-US" sz="2100" b="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0F0852F1-D7DB-4BEE-83BF-A882D7B9053F}"/>
              </a:ext>
            </a:extLst>
          </p:cNvPr>
          <p:cNvSpPr txBox="1"/>
          <p:nvPr/>
        </p:nvSpPr>
        <p:spPr>
          <a:xfrm>
            <a:off x="285720" y="1376917"/>
            <a:ext cx="2649807" cy="954106"/>
          </a:xfrm>
          <a:prstGeom prst="rect">
            <a:avLst/>
          </a:prstGeom>
          <a:noFill/>
        </p:spPr>
        <p:txBody>
          <a:bodyPr wrap="square" rtlCol="0" anchor="ctr">
            <a:spAutoFit/>
          </a:bodyPr>
          <a:lstStyle/>
          <a:p>
            <a:pP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συμμόρφωση του πλαισίου λειτουργίας του Εσωτερικού Ελέγχου με τα Διεθνή Πρότυπα Ελέγχου</a:t>
            </a:r>
          </a:p>
        </p:txBody>
      </p:sp>
      <p:sp>
        <p:nvSpPr>
          <p:cNvPr id="19" name="TextBox 18">
            <a:extLst>
              <a:ext uri="{FF2B5EF4-FFF2-40B4-BE49-F238E27FC236}">
                <a16:creationId xmlns:a16="http://schemas.microsoft.com/office/drawing/2014/main" id="{E2A8612E-D3B1-4F71-90BA-FE2C77E810C9}"/>
              </a:ext>
            </a:extLst>
          </p:cNvPr>
          <p:cNvSpPr txBox="1"/>
          <p:nvPr/>
        </p:nvSpPr>
        <p:spPr>
          <a:xfrm>
            <a:off x="6185440" y="1692741"/>
            <a:ext cx="2140799" cy="954107"/>
          </a:xfrm>
          <a:prstGeom prst="rect">
            <a:avLst/>
          </a:prstGeom>
          <a:noFill/>
        </p:spPr>
        <p:txBody>
          <a:bodyPr wrap="square" rtlCol="0" anchor="ctr">
            <a:spAutoFit/>
          </a:bodyPr>
          <a:lstStyle/>
          <a:p>
            <a:pP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σύσταση σύγχρονων και αποτελεσματικών ΜΕΕ σε όλους τους φορείς της Γενικής Κυβέρνησης</a:t>
            </a:r>
          </a:p>
        </p:txBody>
      </p:sp>
      <p:sp>
        <p:nvSpPr>
          <p:cNvPr id="20" name="막힌 원호 2">
            <a:extLst>
              <a:ext uri="{FF2B5EF4-FFF2-40B4-BE49-F238E27FC236}">
                <a16:creationId xmlns:a16="http://schemas.microsoft.com/office/drawing/2014/main" id="{760DE2A4-3B39-4495-81A2-AF30F07622BC}"/>
              </a:ext>
            </a:extLst>
          </p:cNvPr>
          <p:cNvSpPr/>
          <p:nvPr/>
        </p:nvSpPr>
        <p:spPr>
          <a:xfrm>
            <a:off x="3008812" y="1702121"/>
            <a:ext cx="3105000" cy="3105000"/>
          </a:xfrm>
          <a:prstGeom prst="blockArc">
            <a:avLst>
              <a:gd name="adj1" fmla="val 10756194"/>
              <a:gd name="adj2" fmla="val 30178"/>
              <a:gd name="adj3" fmla="val 394"/>
            </a:avLst>
          </a:prstGeom>
          <a:solidFill>
            <a:srgbClr val="507C89"/>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22" name="TextBox 21">
            <a:extLst>
              <a:ext uri="{FF2B5EF4-FFF2-40B4-BE49-F238E27FC236}">
                <a16:creationId xmlns:a16="http://schemas.microsoft.com/office/drawing/2014/main" id="{0F0852F1-D7DB-4BEE-83BF-A882D7B9053F}"/>
              </a:ext>
            </a:extLst>
          </p:cNvPr>
          <p:cNvSpPr txBox="1"/>
          <p:nvPr/>
        </p:nvSpPr>
        <p:spPr>
          <a:xfrm>
            <a:off x="285720" y="3714756"/>
            <a:ext cx="2786082" cy="954107"/>
          </a:xfrm>
          <a:prstGeom prst="rect">
            <a:avLst/>
          </a:prstGeom>
          <a:noFill/>
        </p:spPr>
        <p:txBody>
          <a:bodyPr wrap="square" rtlCol="0" anchor="ctr">
            <a:spAutoFit/>
          </a:bodyPr>
          <a:lstStyle/>
          <a:p>
            <a:pPr algn="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ανάπτυξη και λειτουργία του Εθνικού Συστήματος Εσωτερικού Ελέγχου, σύμφωνα με τις επιταγές του ν.4622/2019</a:t>
            </a:r>
          </a:p>
        </p:txBody>
      </p:sp>
      <p:pic>
        <p:nvPicPr>
          <p:cNvPr id="23" name="Εικόνα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554" y="3571880"/>
            <a:ext cx="276140" cy="337663"/>
          </a:xfrm>
          <a:prstGeom prst="rect">
            <a:avLst/>
          </a:prstGeom>
        </p:spPr>
      </p:pic>
      <p:pic>
        <p:nvPicPr>
          <p:cNvPr id="24" name="Εικόνα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992" y="2428872"/>
            <a:ext cx="361454" cy="362192"/>
          </a:xfrm>
          <a:prstGeom prst="rect">
            <a:avLst/>
          </a:prstGeom>
        </p:spPr>
      </p:pic>
      <p:pic>
        <p:nvPicPr>
          <p:cNvPr id="25" name="Εικόνα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9124" y="1857368"/>
            <a:ext cx="379464" cy="430592"/>
          </a:xfrm>
          <a:prstGeom prst="rect">
            <a:avLst/>
          </a:prstGeom>
        </p:spPr>
      </p:pic>
      <p:pic>
        <p:nvPicPr>
          <p:cNvPr id="27" name="Εικόνα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256" y="3571880"/>
            <a:ext cx="327302" cy="419662"/>
          </a:xfrm>
          <a:prstGeom prst="rect">
            <a:avLst/>
          </a:prstGeom>
        </p:spPr>
      </p:pic>
      <p:pic>
        <p:nvPicPr>
          <p:cNvPr id="28" name="Εικόνα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7818" y="2428872"/>
            <a:ext cx="434558" cy="362192"/>
          </a:xfrm>
          <a:prstGeom prst="rect">
            <a:avLst/>
          </a:prstGeom>
        </p:spPr>
      </p:pic>
      <p:sp>
        <p:nvSpPr>
          <p:cNvPr id="29" name="TextBox 28">
            <a:extLst>
              <a:ext uri="{FF2B5EF4-FFF2-40B4-BE49-F238E27FC236}">
                <a16:creationId xmlns:a16="http://schemas.microsoft.com/office/drawing/2014/main"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1" name="30 - Ορθογώνιο"/>
          <p:cNvSpPr/>
          <p:nvPr/>
        </p:nvSpPr>
        <p:spPr>
          <a:xfrm>
            <a:off x="6072198" y="3643318"/>
            <a:ext cx="2928942" cy="1169551"/>
          </a:xfrm>
          <a:prstGeom prst="rect">
            <a:avLst/>
          </a:prstGeom>
        </p:spPr>
        <p:txBody>
          <a:bodyPr wrap="square">
            <a:spAutoFit/>
          </a:bodyPr>
          <a:lstStyle/>
          <a:p>
            <a:r>
              <a:rPr lang="el-GR" altLang="ko-KR" sz="1400" dirty="0">
                <a:solidFill>
                  <a:prstClr val="black">
                    <a:lumMod val="75000"/>
                    <a:lumOff val="25000"/>
                  </a:prstClr>
                </a:solidFill>
                <a:latin typeface="Calibri" panose="020F0502020204030204" pitchFamily="34" charset="0"/>
                <a:cs typeface="Calibri" panose="020F0502020204030204" pitchFamily="34" charset="0"/>
              </a:rPr>
              <a:t>Καινοτόμες ρυθμίσεις για την εκπαίδευση, πιστοποίηση, επαγγελματική αναβάθμιση και νομική προστασία του Εσωτερικού Ελεγκτή</a:t>
            </a:r>
            <a:endParaRPr lang="el-GR" sz="1400" dirty="0"/>
          </a:p>
        </p:txBody>
      </p:sp>
    </p:spTree>
    <p:extLst>
      <p:ext uri="{BB962C8B-B14F-4D97-AF65-F5344CB8AC3E}">
        <p14:creationId xmlns:p14="http://schemas.microsoft.com/office/powerpoint/2010/main" val="32977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xEl>
                                              <p:pRg st="0" end="0"/>
                                            </p:txEl>
                                          </p:spTgt>
                                        </p:tgtEl>
                                        <p:attrNameLst>
                                          <p:attrName>style.visibility</p:attrName>
                                        </p:attrNameLst>
                                      </p:cBhvr>
                                      <p:to>
                                        <p:strVal val="visible"/>
                                      </p:to>
                                    </p:set>
                                    <p:animEffect transition="in" filter="wipe(down)">
                                      <p:cBhvr>
                                        <p:cTn id="6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p:bldP spid="17" grpId="0"/>
      <p:bldP spid="19" grpId="0"/>
      <p:bldP spid="20" grpId="0" animBg="1"/>
      <p:bldP spid="22" grpId="0"/>
      <p:bldP spid="31"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자유형: 도형 47">
            <a:extLst>
              <a:ext uri="{FF2B5EF4-FFF2-40B4-BE49-F238E27FC236}">
                <a16:creationId xmlns:a16="http://schemas.microsoft.com/office/drawing/2014/main" id="{FB38AE29-49E6-4EBC-A0C7-C5BB90944718}"/>
              </a:ext>
            </a:extLst>
          </p:cNvPr>
          <p:cNvSpPr/>
          <p:nvPr/>
        </p:nvSpPr>
        <p:spPr>
          <a:xfrm rot="13500000">
            <a:off x="-1633762" y="559485"/>
            <a:ext cx="4578487" cy="4587477"/>
          </a:xfrm>
          <a:custGeom>
            <a:avLst/>
            <a:gdLst>
              <a:gd name="connsiteX0" fmla="*/ 4856856 w 5882683"/>
              <a:gd name="connsiteY0" fmla="*/ 5882683 h 5882683"/>
              <a:gd name="connsiteX1" fmla="*/ 5641 w 5882683"/>
              <a:gd name="connsiteY1" fmla="*/ 5882683 h 5882683"/>
              <a:gd name="connsiteX2" fmla="*/ 5641 w 5882683"/>
              <a:gd name="connsiteY2" fmla="*/ 1031468 h 5882683"/>
              <a:gd name="connsiteX3" fmla="*/ 5882683 w 5882683"/>
              <a:gd name="connsiteY3" fmla="*/ 4856856 h 5882683"/>
              <a:gd name="connsiteX4" fmla="*/ 4856857 w 5882683"/>
              <a:gd name="connsiteY4" fmla="*/ 5882683 h 5882683"/>
              <a:gd name="connsiteX5" fmla="*/ 0 w 5882683"/>
              <a:gd name="connsiteY5" fmla="*/ 1025827 h 5882683"/>
              <a:gd name="connsiteX6" fmla="*/ 1025827 w 5882683"/>
              <a:gd name="connsiteY6" fmla="*/ 0 h 5882683"/>
              <a:gd name="connsiteX0" fmla="*/ 4856856 w 5882683"/>
              <a:gd name="connsiteY0" fmla="*/ 5882683 h 5882683"/>
              <a:gd name="connsiteX1" fmla="*/ 5641 w 5882683"/>
              <a:gd name="connsiteY1" fmla="*/ 5882683 h 5882683"/>
              <a:gd name="connsiteX2" fmla="*/ 5641 w 5882683"/>
              <a:gd name="connsiteY2" fmla="*/ 1031468 h 5882683"/>
              <a:gd name="connsiteX3" fmla="*/ 4856856 w 5882683"/>
              <a:gd name="connsiteY3" fmla="*/ 5882683 h 5882683"/>
              <a:gd name="connsiteX4" fmla="*/ 5882683 w 5882683"/>
              <a:gd name="connsiteY4" fmla="*/ 4856856 h 5882683"/>
              <a:gd name="connsiteX5" fmla="*/ 4856857 w 5882683"/>
              <a:gd name="connsiteY5" fmla="*/ 5882683 h 5882683"/>
              <a:gd name="connsiteX6" fmla="*/ 0 w 5882683"/>
              <a:gd name="connsiteY6" fmla="*/ 1025827 h 5882683"/>
              <a:gd name="connsiteX7" fmla="*/ 1025827 w 5882683"/>
              <a:gd name="connsiteY7" fmla="*/ 0 h 5882683"/>
              <a:gd name="connsiteX8" fmla="*/ 5882683 w 5882683"/>
              <a:gd name="connsiteY8" fmla="*/ 4856856 h 58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2683" h="5882683">
                <a:moveTo>
                  <a:pt x="4856856" y="5882683"/>
                </a:moveTo>
                <a:lnTo>
                  <a:pt x="5641" y="5882683"/>
                </a:lnTo>
                <a:lnTo>
                  <a:pt x="5641" y="1031468"/>
                </a:lnTo>
                <a:lnTo>
                  <a:pt x="4856856" y="5882683"/>
                </a:lnTo>
                <a:close/>
                <a:moveTo>
                  <a:pt x="5882683" y="4856856"/>
                </a:moveTo>
                <a:lnTo>
                  <a:pt x="4856857" y="5882683"/>
                </a:lnTo>
                <a:lnTo>
                  <a:pt x="0" y="1025827"/>
                </a:lnTo>
                <a:lnTo>
                  <a:pt x="1025827" y="0"/>
                </a:lnTo>
                <a:lnTo>
                  <a:pt x="5882683" y="4856856"/>
                </a:lnTo>
                <a:close/>
              </a:path>
            </a:pathLst>
          </a:cu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8" name="직각 삼각형 3">
            <a:extLst>
              <a:ext uri="{FF2B5EF4-FFF2-40B4-BE49-F238E27FC236}">
                <a16:creationId xmlns:a16="http://schemas.microsoft.com/office/drawing/2014/main" id="{D7214D8D-DFA8-4E72-9C59-3E5A0567B423}"/>
              </a:ext>
            </a:extLst>
          </p:cNvPr>
          <p:cNvSpPr/>
          <p:nvPr/>
        </p:nvSpPr>
        <p:spPr>
          <a:xfrm rot="13500000">
            <a:off x="-1819204" y="1037301"/>
            <a:ext cx="3638411" cy="3638411"/>
          </a:xfrm>
          <a:prstGeom prst="rtTriangl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9" name="직각 삼각형 45">
            <a:extLst>
              <a:ext uri="{FF2B5EF4-FFF2-40B4-BE49-F238E27FC236}">
                <a16:creationId xmlns:a16="http://schemas.microsoft.com/office/drawing/2014/main" id="{3634FB87-C236-4F1E-A8C1-714B9968A317}"/>
              </a:ext>
            </a:extLst>
          </p:cNvPr>
          <p:cNvSpPr/>
          <p:nvPr/>
        </p:nvSpPr>
        <p:spPr>
          <a:xfrm rot="13500000">
            <a:off x="-1123194" y="1734206"/>
            <a:ext cx="2226344" cy="2226344"/>
          </a:xfrm>
          <a:prstGeom prst="rtTriangl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12" name="Τίτλος 1"/>
          <p:cNvSpPr>
            <a:spLocks noGrp="1"/>
          </p:cNvSpPr>
          <p:nvPr>
            <p:ph type="title"/>
          </p:nvPr>
        </p:nvSpPr>
        <p:spPr>
          <a:xfrm>
            <a:off x="1869622" y="218346"/>
            <a:ext cx="7274378" cy="341887"/>
          </a:xfrm>
        </p:spPr>
        <p:txBody>
          <a:bodyPr/>
          <a:lstStyle/>
          <a:p>
            <a:r>
              <a:rPr lang="el-GR" sz="2400" b="1" dirty="0"/>
              <a:t>Βασικά άρθρα του σ/ν για τον εσωτερικό έλεγχο (1/2)</a:t>
            </a:r>
            <a:endParaRPr lang="el-GR" sz="2325" b="1" dirty="0"/>
          </a:p>
        </p:txBody>
      </p:sp>
      <p:sp>
        <p:nvSpPr>
          <p:cNvPr id="13" name="TextBox 4">
            <a:extLst>
              <a:ext uri="{FF2B5EF4-FFF2-40B4-BE49-F238E27FC236}">
                <a16:creationId xmlns:a16="http://schemas.microsoft.com/office/drawing/2014/main" id="{E5DA4357-CAD1-4F61-A4F0-C4DA1534F304}"/>
              </a:ext>
            </a:extLst>
          </p:cNvPr>
          <p:cNvSpPr txBox="1"/>
          <p:nvPr/>
        </p:nvSpPr>
        <p:spPr>
          <a:xfrm rot="18900000">
            <a:off x="3854914"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4" name="TextBox 5">
            <a:extLst>
              <a:ext uri="{FF2B5EF4-FFF2-40B4-BE49-F238E27FC236}">
                <a16:creationId xmlns:a16="http://schemas.microsoft.com/office/drawing/2014/main" id="{16DE1DBA-4C08-43C5-B30D-ECBF58DB54DF}"/>
              </a:ext>
            </a:extLst>
          </p:cNvPr>
          <p:cNvSpPr txBox="1"/>
          <p:nvPr/>
        </p:nvSpPr>
        <p:spPr>
          <a:xfrm rot="18900000">
            <a:off x="28229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5" name="TextBox 7">
            <a:extLst>
              <a:ext uri="{FF2B5EF4-FFF2-40B4-BE49-F238E27FC236}">
                <a16:creationId xmlns:a16="http://schemas.microsoft.com/office/drawing/2014/main" id="{85DE6591-DAE6-45C5-A6AF-796392AD3116}"/>
              </a:ext>
            </a:extLst>
          </p:cNvPr>
          <p:cNvSpPr txBox="1"/>
          <p:nvPr/>
        </p:nvSpPr>
        <p:spPr>
          <a:xfrm rot="18900000">
            <a:off x="2091720" y="382354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6" name="TextBox 10">
            <a:extLst>
              <a:ext uri="{FF2B5EF4-FFF2-40B4-BE49-F238E27FC236}">
                <a16:creationId xmlns:a16="http://schemas.microsoft.com/office/drawing/2014/main" id="{0E991C2A-F333-4197-85F9-16C0DEC1D70F}"/>
              </a:ext>
            </a:extLst>
          </p:cNvPr>
          <p:cNvSpPr txBox="1"/>
          <p:nvPr/>
        </p:nvSpPr>
        <p:spPr>
          <a:xfrm rot="18900000">
            <a:off x="1060695" y="3906826"/>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Ορισμοί</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7" name="TextBox 22">
            <a:extLst>
              <a:ext uri="{FF2B5EF4-FFF2-40B4-BE49-F238E27FC236}">
                <a16:creationId xmlns:a16="http://schemas.microsoft.com/office/drawing/2014/main" id="{8F2B2BAB-D33E-4748-B89A-753ED4A9EA1F}"/>
              </a:ext>
            </a:extLst>
          </p:cNvPr>
          <p:cNvSpPr txBox="1"/>
          <p:nvPr/>
        </p:nvSpPr>
        <p:spPr>
          <a:xfrm rot="18900000">
            <a:off x="17562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02</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8" name="TextBox 24">
            <a:extLst>
              <a:ext uri="{FF2B5EF4-FFF2-40B4-BE49-F238E27FC236}">
                <a16:creationId xmlns:a16="http://schemas.microsoft.com/office/drawing/2014/main" id="{E9F475E1-12D6-47C5-95A5-EBF7EFEF6B98}"/>
              </a:ext>
            </a:extLst>
          </p:cNvPr>
          <p:cNvSpPr txBox="1"/>
          <p:nvPr/>
        </p:nvSpPr>
        <p:spPr>
          <a:xfrm rot="18900000">
            <a:off x="-45437" y="388069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Αρμοδιότητες - Ρόλοι</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9" name="TextBox 22">
            <a:extLst>
              <a:ext uri="{FF2B5EF4-FFF2-40B4-BE49-F238E27FC236}">
                <a16:creationId xmlns:a16="http://schemas.microsoft.com/office/drawing/2014/main" id="{8F2B2BAB-D33E-4748-B89A-753ED4A9EA1F}"/>
              </a:ext>
            </a:extLst>
          </p:cNvPr>
          <p:cNvSpPr txBox="1"/>
          <p:nvPr/>
        </p:nvSpPr>
        <p:spPr>
          <a:xfrm rot="18900000">
            <a:off x="752089" y="264742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03</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20" name="Oval 8">
            <a:extLst>
              <a:ext uri="{FF2B5EF4-FFF2-40B4-BE49-F238E27FC236}">
                <a16:creationId xmlns:a16="http://schemas.microsoft.com/office/drawing/2014/main" id="{06498026-CB2A-4F74-8E33-6FB144F8D795}"/>
              </a:ext>
            </a:extLst>
          </p:cNvPr>
          <p:cNvSpPr/>
          <p:nvPr/>
        </p:nvSpPr>
        <p:spPr>
          <a:xfrm>
            <a:off x="8340184" y="1755306"/>
            <a:ext cx="340785" cy="341887"/>
          </a:xfrm>
          <a:prstGeom prst="ellipse">
            <a:avLst/>
          </a:pr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1" name="TextBox 9">
            <a:extLst>
              <a:ext uri="{FF2B5EF4-FFF2-40B4-BE49-F238E27FC236}">
                <a16:creationId xmlns:a16="http://schemas.microsoft.com/office/drawing/2014/main" id="{5C97AC27-BD33-4585-9CB2-5A045F82002C}"/>
              </a:ext>
            </a:extLst>
          </p:cNvPr>
          <p:cNvSpPr txBox="1"/>
          <p:nvPr/>
        </p:nvSpPr>
        <p:spPr>
          <a:xfrm>
            <a:off x="4756332" y="1932488"/>
            <a:ext cx="3501982"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Καθιέρωση κοινής γλώσσας για τον εσωτερικό έλεγχο σε όλους τους φορείς γενικής κυβέρνησης.</a:t>
            </a:r>
          </a:p>
        </p:txBody>
      </p:sp>
      <p:sp>
        <p:nvSpPr>
          <p:cNvPr id="22" name="TextBox 10">
            <a:extLst>
              <a:ext uri="{FF2B5EF4-FFF2-40B4-BE49-F238E27FC236}">
                <a16:creationId xmlns:a16="http://schemas.microsoft.com/office/drawing/2014/main" id="{8C45B1B9-51F6-44C7-9B4F-675D61695E8D}"/>
              </a:ext>
            </a:extLst>
          </p:cNvPr>
          <p:cNvSpPr txBox="1"/>
          <p:nvPr/>
        </p:nvSpPr>
        <p:spPr>
          <a:xfrm>
            <a:off x="5061195" y="1608362"/>
            <a:ext cx="3168888"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Ορισμοί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άρ.2</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25" name="Oval 13">
            <a:extLst>
              <a:ext uri="{FF2B5EF4-FFF2-40B4-BE49-F238E27FC236}">
                <a16:creationId xmlns:a16="http://schemas.microsoft.com/office/drawing/2014/main" id="{D5B1F123-F2EC-443E-B93E-268D4C1ACFDE}"/>
              </a:ext>
            </a:extLst>
          </p:cNvPr>
          <p:cNvSpPr/>
          <p:nvPr/>
        </p:nvSpPr>
        <p:spPr>
          <a:xfrm>
            <a:off x="8409959" y="3053320"/>
            <a:ext cx="307698" cy="341888"/>
          </a:xfrm>
          <a:prstGeom prst="ellips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6" name="TextBox 14">
            <a:extLst>
              <a:ext uri="{FF2B5EF4-FFF2-40B4-BE49-F238E27FC236}">
                <a16:creationId xmlns:a16="http://schemas.microsoft.com/office/drawing/2014/main" id="{959AFC7F-EF97-44E3-9DB6-41F47A0AED14}"/>
              </a:ext>
            </a:extLst>
          </p:cNvPr>
          <p:cNvSpPr txBox="1"/>
          <p:nvPr/>
        </p:nvSpPr>
        <p:spPr>
          <a:xfrm>
            <a:off x="4155622" y="3295819"/>
            <a:ext cx="4172251" cy="24237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Ενίσχυση της λογοδοσίας και της διαφάνειας στον φορέα.</a:t>
            </a:r>
          </a:p>
        </p:txBody>
      </p:sp>
      <p:sp>
        <p:nvSpPr>
          <p:cNvPr id="27" name="TextBox 15">
            <a:extLst>
              <a:ext uri="{FF2B5EF4-FFF2-40B4-BE49-F238E27FC236}">
                <a16:creationId xmlns:a16="http://schemas.microsoft.com/office/drawing/2014/main" id="{071BA5B0-2A0B-4AD5-990F-7C9C832965C2}"/>
              </a:ext>
            </a:extLst>
          </p:cNvPr>
          <p:cNvSpPr txBox="1"/>
          <p:nvPr/>
        </p:nvSpPr>
        <p:spPr>
          <a:xfrm>
            <a:off x="3894366" y="2705953"/>
            <a:ext cx="4462667"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Αρμοδιότητες και διακριτοί ρόλοι των μετεχόντων στο Σύστημα Εσωτερικού Ελέγχου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αρ.5</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en-US"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0" name="Oval 18">
            <a:extLst>
              <a:ext uri="{FF2B5EF4-FFF2-40B4-BE49-F238E27FC236}">
                <a16:creationId xmlns:a16="http://schemas.microsoft.com/office/drawing/2014/main" id="{9AE6933C-D252-4EFC-9093-1D002569AAE9}"/>
              </a:ext>
            </a:extLst>
          </p:cNvPr>
          <p:cNvSpPr/>
          <p:nvPr/>
        </p:nvSpPr>
        <p:spPr>
          <a:xfrm>
            <a:off x="8416638" y="4162539"/>
            <a:ext cx="307698" cy="341888"/>
          </a:xfrm>
          <a:prstGeom prst="ellips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31" name="TextBox 19">
            <a:extLst>
              <a:ext uri="{FF2B5EF4-FFF2-40B4-BE49-F238E27FC236}">
                <a16:creationId xmlns:a16="http://schemas.microsoft.com/office/drawing/2014/main" id="{CF9C1A60-D4F1-4C95-899A-9C13DB4FD3CF}"/>
              </a:ext>
            </a:extLst>
          </p:cNvPr>
          <p:cNvSpPr txBox="1"/>
          <p:nvPr/>
        </p:nvSpPr>
        <p:spPr>
          <a:xfrm>
            <a:off x="4024994" y="4339720"/>
            <a:ext cx="4317723"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Καθιέρωση για πρώτη φορά της ιδιότητας του εσωτερικού ελεγκτή με πιστοποίηση από δημόσιο φορέα (ΕΚΔΔΑ).</a:t>
            </a:r>
          </a:p>
        </p:txBody>
      </p:sp>
      <p:sp>
        <p:nvSpPr>
          <p:cNvPr id="32" name="TextBox 20">
            <a:extLst>
              <a:ext uri="{FF2B5EF4-FFF2-40B4-BE49-F238E27FC236}">
                <a16:creationId xmlns:a16="http://schemas.microsoft.com/office/drawing/2014/main" id="{5A529EE1-83E9-4051-A40E-E093A7405D74}"/>
              </a:ext>
            </a:extLst>
          </p:cNvPr>
          <p:cNvSpPr txBox="1"/>
          <p:nvPr/>
        </p:nvSpPr>
        <p:spPr>
          <a:xfrm>
            <a:off x="4204608" y="3802525"/>
            <a:ext cx="4110053"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Πιστοποιητικό Ελεγκτικής Επάρκειας Εσωτερικού Ελεγκτή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άρ.8</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7" name="TextBox 24">
            <a:extLst>
              <a:ext uri="{FF2B5EF4-FFF2-40B4-BE49-F238E27FC236}">
                <a16:creationId xmlns:a16="http://schemas.microsoft.com/office/drawing/2014/main" id="{E9F475E1-12D6-47C5-95A5-EBF7EFEF6B98}"/>
              </a:ext>
            </a:extLst>
          </p:cNvPr>
          <p:cNvSpPr txBox="1"/>
          <p:nvPr/>
        </p:nvSpPr>
        <p:spPr>
          <a:xfrm rot="18900000">
            <a:off x="-17381" y="3400515"/>
            <a:ext cx="1087666"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cxnSp>
        <p:nvCxnSpPr>
          <p:cNvPr id="63" name="Straight Arrow Connector 47">
            <a:extLst>
              <a:ext uri="{FF2B5EF4-FFF2-40B4-BE49-F238E27FC236}">
                <a16:creationId xmlns:a16="http://schemas.microsoft.com/office/drawing/2014/main" id="{AD22EA86-731E-46D4-B886-CC5481DF8F0C}"/>
              </a:ext>
            </a:extLst>
          </p:cNvPr>
          <p:cNvCxnSpPr>
            <a:endCxn id="20" idx="2"/>
          </p:cNvCxnSpPr>
          <p:nvPr/>
        </p:nvCxnSpPr>
        <p:spPr>
          <a:xfrm flipV="1">
            <a:off x="2563585" y="1926249"/>
            <a:ext cx="5776598" cy="16852"/>
          </a:xfrm>
          <a:prstGeom prst="straightConnector1">
            <a:avLst/>
          </a:prstGeom>
          <a:noFill/>
          <a:ln w="38100" cap="flat" cmpd="sng" algn="ctr">
            <a:solidFill>
              <a:srgbClr val="507C89"/>
            </a:solidFill>
            <a:prstDash val="solid"/>
            <a:miter lim="800000"/>
            <a:tailEnd type="oval" w="med" len="med"/>
          </a:ln>
          <a:effectLst/>
        </p:spPr>
      </p:cxnSp>
      <p:cxnSp>
        <p:nvCxnSpPr>
          <p:cNvPr id="66" name="Straight Arrow Connector 43">
            <a:extLst>
              <a:ext uri="{FF2B5EF4-FFF2-40B4-BE49-F238E27FC236}">
                <a16:creationId xmlns:a16="http://schemas.microsoft.com/office/drawing/2014/main" id="{71DFF1AE-1FD0-4FD3-B938-1BE7AA931AF4}"/>
              </a:ext>
            </a:extLst>
          </p:cNvPr>
          <p:cNvCxnSpPr>
            <a:endCxn id="25" idx="2"/>
          </p:cNvCxnSpPr>
          <p:nvPr/>
        </p:nvCxnSpPr>
        <p:spPr>
          <a:xfrm flipV="1">
            <a:off x="2008400" y="3224264"/>
            <a:ext cx="6401559" cy="12878"/>
          </a:xfrm>
          <a:prstGeom prst="straightConnector1">
            <a:avLst/>
          </a:prstGeom>
          <a:noFill/>
          <a:ln w="38100" cap="flat" cmpd="sng" algn="ctr">
            <a:solidFill>
              <a:srgbClr val="8CBABE"/>
            </a:solidFill>
            <a:prstDash val="solid"/>
            <a:miter lim="800000"/>
            <a:tailEnd type="oval" w="med" len="med"/>
          </a:ln>
          <a:effectLst/>
        </p:spPr>
      </p:cxnSp>
      <p:cxnSp>
        <p:nvCxnSpPr>
          <p:cNvPr id="68" name="Straight Arrow Connector 44">
            <a:extLst>
              <a:ext uri="{FF2B5EF4-FFF2-40B4-BE49-F238E27FC236}">
                <a16:creationId xmlns:a16="http://schemas.microsoft.com/office/drawing/2014/main" id="{4ABB802B-A7C8-490E-9549-1985B6E3D2E7}"/>
              </a:ext>
            </a:extLst>
          </p:cNvPr>
          <p:cNvCxnSpPr>
            <a:endCxn id="30" idx="2"/>
          </p:cNvCxnSpPr>
          <p:nvPr/>
        </p:nvCxnSpPr>
        <p:spPr>
          <a:xfrm>
            <a:off x="108160" y="4321978"/>
            <a:ext cx="8308478" cy="11504"/>
          </a:xfrm>
          <a:prstGeom prst="straightConnector1">
            <a:avLst/>
          </a:prstGeom>
          <a:noFill/>
          <a:ln w="38100" cap="flat" cmpd="sng" algn="ctr">
            <a:solidFill>
              <a:srgbClr val="9CCCD2"/>
            </a:solidFill>
            <a:prstDash val="solid"/>
            <a:miter lim="800000"/>
            <a:tailEnd type="oval"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additive="base">
                                        <p:cTn id="4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build="allAtOnce"/>
      <p:bldP spid="16" grpId="0" build="allAtOnce"/>
      <p:bldP spid="17" grpId="0" build="allAtOnce"/>
      <p:bldP spid="18" grpId="0" build="allAtOnce"/>
      <p:bldP spid="19" grpId="0" build="allAtOnce"/>
      <p:bldP spid="20" grpId="0" animBg="1"/>
      <p:bldP spid="21" grpId="0"/>
      <p:bldP spid="22" grpId="0"/>
      <p:bldP spid="25" grpId="0" animBg="1"/>
      <p:bldP spid="26" grpId="0"/>
      <p:bldP spid="27" grpId="0"/>
      <p:bldP spid="30" grpId="0" animBg="1"/>
      <p:bldP spid="31" grpId="0"/>
      <p:bldP spid="32" grpId="0"/>
      <p:bldP spid="3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자유형: 도형 47">
            <a:extLst>
              <a:ext uri="{FF2B5EF4-FFF2-40B4-BE49-F238E27FC236}">
                <a16:creationId xmlns:a16="http://schemas.microsoft.com/office/drawing/2014/main" id="{FB38AE29-49E6-4EBC-A0C7-C5BB90944718}"/>
              </a:ext>
            </a:extLst>
          </p:cNvPr>
          <p:cNvSpPr/>
          <p:nvPr/>
        </p:nvSpPr>
        <p:spPr>
          <a:xfrm rot="13500000">
            <a:off x="-1605400" y="491014"/>
            <a:ext cx="4571459" cy="4664785"/>
          </a:xfrm>
          <a:custGeom>
            <a:avLst/>
            <a:gdLst>
              <a:gd name="connsiteX0" fmla="*/ 4856856 w 5882683"/>
              <a:gd name="connsiteY0" fmla="*/ 5882683 h 5882683"/>
              <a:gd name="connsiteX1" fmla="*/ 5641 w 5882683"/>
              <a:gd name="connsiteY1" fmla="*/ 5882683 h 5882683"/>
              <a:gd name="connsiteX2" fmla="*/ 5641 w 5882683"/>
              <a:gd name="connsiteY2" fmla="*/ 1031468 h 5882683"/>
              <a:gd name="connsiteX3" fmla="*/ 5882683 w 5882683"/>
              <a:gd name="connsiteY3" fmla="*/ 4856856 h 5882683"/>
              <a:gd name="connsiteX4" fmla="*/ 4856857 w 5882683"/>
              <a:gd name="connsiteY4" fmla="*/ 5882683 h 5882683"/>
              <a:gd name="connsiteX5" fmla="*/ 0 w 5882683"/>
              <a:gd name="connsiteY5" fmla="*/ 1025827 h 5882683"/>
              <a:gd name="connsiteX6" fmla="*/ 1025827 w 5882683"/>
              <a:gd name="connsiteY6" fmla="*/ 0 h 5882683"/>
              <a:gd name="connsiteX0" fmla="*/ 4856856 w 5882683"/>
              <a:gd name="connsiteY0" fmla="*/ 5882683 h 5882683"/>
              <a:gd name="connsiteX1" fmla="*/ 5641 w 5882683"/>
              <a:gd name="connsiteY1" fmla="*/ 5882683 h 5882683"/>
              <a:gd name="connsiteX2" fmla="*/ 5641 w 5882683"/>
              <a:gd name="connsiteY2" fmla="*/ 1031468 h 5882683"/>
              <a:gd name="connsiteX3" fmla="*/ 4856856 w 5882683"/>
              <a:gd name="connsiteY3" fmla="*/ 5882683 h 5882683"/>
              <a:gd name="connsiteX4" fmla="*/ 5882683 w 5882683"/>
              <a:gd name="connsiteY4" fmla="*/ 4856856 h 5882683"/>
              <a:gd name="connsiteX5" fmla="*/ 4856857 w 5882683"/>
              <a:gd name="connsiteY5" fmla="*/ 5882683 h 5882683"/>
              <a:gd name="connsiteX6" fmla="*/ 0 w 5882683"/>
              <a:gd name="connsiteY6" fmla="*/ 1025827 h 5882683"/>
              <a:gd name="connsiteX7" fmla="*/ 1025827 w 5882683"/>
              <a:gd name="connsiteY7" fmla="*/ 0 h 5882683"/>
              <a:gd name="connsiteX8" fmla="*/ 5882683 w 5882683"/>
              <a:gd name="connsiteY8" fmla="*/ 4856856 h 58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2683" h="5882683">
                <a:moveTo>
                  <a:pt x="4856856" y="5882683"/>
                </a:moveTo>
                <a:lnTo>
                  <a:pt x="5641" y="5882683"/>
                </a:lnTo>
                <a:lnTo>
                  <a:pt x="5641" y="1031468"/>
                </a:lnTo>
                <a:lnTo>
                  <a:pt x="4856856" y="5882683"/>
                </a:lnTo>
                <a:close/>
                <a:moveTo>
                  <a:pt x="5882683" y="4856856"/>
                </a:moveTo>
                <a:lnTo>
                  <a:pt x="4856857" y="5882683"/>
                </a:lnTo>
                <a:lnTo>
                  <a:pt x="0" y="1025827"/>
                </a:lnTo>
                <a:lnTo>
                  <a:pt x="1025827" y="0"/>
                </a:lnTo>
                <a:lnTo>
                  <a:pt x="5882683" y="4856856"/>
                </a:lnTo>
                <a:close/>
              </a:path>
            </a:pathLst>
          </a:cu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8" name="직각 삼각형 3">
            <a:extLst>
              <a:ext uri="{FF2B5EF4-FFF2-40B4-BE49-F238E27FC236}">
                <a16:creationId xmlns:a16="http://schemas.microsoft.com/office/drawing/2014/main" id="{D7214D8D-DFA8-4E72-9C59-3E5A0567B423}"/>
              </a:ext>
            </a:extLst>
          </p:cNvPr>
          <p:cNvSpPr/>
          <p:nvPr/>
        </p:nvSpPr>
        <p:spPr>
          <a:xfrm rot="13500000">
            <a:off x="-1819204" y="1037301"/>
            <a:ext cx="3638411" cy="3638411"/>
          </a:xfrm>
          <a:prstGeom prst="rtTriangl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9" name="직각 삼각형 45">
            <a:extLst>
              <a:ext uri="{FF2B5EF4-FFF2-40B4-BE49-F238E27FC236}">
                <a16:creationId xmlns:a16="http://schemas.microsoft.com/office/drawing/2014/main" id="{3634FB87-C236-4F1E-A8C1-714B9968A317}"/>
              </a:ext>
            </a:extLst>
          </p:cNvPr>
          <p:cNvSpPr/>
          <p:nvPr/>
        </p:nvSpPr>
        <p:spPr>
          <a:xfrm rot="13500000">
            <a:off x="-1123194" y="1734206"/>
            <a:ext cx="2226344" cy="2226344"/>
          </a:xfrm>
          <a:prstGeom prst="rtTriangl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12" name="Τίτλος 1"/>
          <p:cNvSpPr>
            <a:spLocks noGrp="1"/>
          </p:cNvSpPr>
          <p:nvPr>
            <p:ph type="title"/>
          </p:nvPr>
        </p:nvSpPr>
        <p:spPr>
          <a:xfrm>
            <a:off x="1730233" y="117593"/>
            <a:ext cx="7274378" cy="486675"/>
          </a:xfrm>
        </p:spPr>
        <p:txBody>
          <a:bodyPr/>
          <a:lstStyle/>
          <a:p>
            <a:r>
              <a:rPr lang="el-GR" sz="2400" b="1" dirty="0"/>
              <a:t>Βασικά άρθρα του σ/ν για τον εσωτερικό έλεγχο (2/2)</a:t>
            </a:r>
            <a:endParaRPr lang="el-GR" sz="2325" b="1" dirty="0"/>
          </a:p>
        </p:txBody>
      </p:sp>
      <p:sp>
        <p:nvSpPr>
          <p:cNvPr id="13" name="TextBox 4">
            <a:extLst>
              <a:ext uri="{FF2B5EF4-FFF2-40B4-BE49-F238E27FC236}">
                <a16:creationId xmlns:a16="http://schemas.microsoft.com/office/drawing/2014/main" id="{E5DA4357-CAD1-4F61-A4F0-C4DA1534F304}"/>
              </a:ext>
            </a:extLst>
          </p:cNvPr>
          <p:cNvSpPr txBox="1"/>
          <p:nvPr/>
        </p:nvSpPr>
        <p:spPr>
          <a:xfrm rot="18900000">
            <a:off x="3854914"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4" name="TextBox 5">
            <a:extLst>
              <a:ext uri="{FF2B5EF4-FFF2-40B4-BE49-F238E27FC236}">
                <a16:creationId xmlns:a16="http://schemas.microsoft.com/office/drawing/2014/main" id="{16DE1DBA-4C08-43C5-B30D-ECBF58DB54DF}"/>
              </a:ext>
            </a:extLst>
          </p:cNvPr>
          <p:cNvSpPr txBox="1"/>
          <p:nvPr/>
        </p:nvSpPr>
        <p:spPr>
          <a:xfrm rot="18900000">
            <a:off x="2822997" y="2631092"/>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a:t>
            </a: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4</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5" name="TextBox 7">
            <a:extLst>
              <a:ext uri="{FF2B5EF4-FFF2-40B4-BE49-F238E27FC236}">
                <a16:creationId xmlns:a16="http://schemas.microsoft.com/office/drawing/2014/main" id="{85DE6591-DAE6-45C5-A6AF-796392AD3116}"/>
              </a:ext>
            </a:extLst>
          </p:cNvPr>
          <p:cNvSpPr txBox="1"/>
          <p:nvPr/>
        </p:nvSpPr>
        <p:spPr>
          <a:xfrm rot="18900000">
            <a:off x="2091720" y="382354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6" name="TextBox 10">
            <a:extLst>
              <a:ext uri="{FF2B5EF4-FFF2-40B4-BE49-F238E27FC236}">
                <a16:creationId xmlns:a16="http://schemas.microsoft.com/office/drawing/2014/main" id="{0E991C2A-F333-4197-85F9-16C0DEC1D70F}"/>
              </a:ext>
            </a:extLst>
          </p:cNvPr>
          <p:cNvSpPr txBox="1"/>
          <p:nvPr/>
        </p:nvSpPr>
        <p:spPr>
          <a:xfrm rot="18900000">
            <a:off x="1060695" y="3906826"/>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Ετήσια Έκθεση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7" name="TextBox 22">
            <a:extLst>
              <a:ext uri="{FF2B5EF4-FFF2-40B4-BE49-F238E27FC236}">
                <a16:creationId xmlns:a16="http://schemas.microsoft.com/office/drawing/2014/main" id="{8F2B2BAB-D33E-4748-B89A-753ED4A9EA1F}"/>
              </a:ext>
            </a:extLst>
          </p:cNvPr>
          <p:cNvSpPr txBox="1"/>
          <p:nvPr/>
        </p:nvSpPr>
        <p:spPr>
          <a:xfrm rot="18900000">
            <a:off x="17562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05</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8" name="TextBox 24">
            <a:extLst>
              <a:ext uri="{FF2B5EF4-FFF2-40B4-BE49-F238E27FC236}">
                <a16:creationId xmlns:a16="http://schemas.microsoft.com/office/drawing/2014/main" id="{E9F475E1-12D6-47C5-95A5-EBF7EFEF6B98}"/>
              </a:ext>
            </a:extLst>
          </p:cNvPr>
          <p:cNvSpPr txBox="1"/>
          <p:nvPr/>
        </p:nvSpPr>
        <p:spPr>
          <a:xfrm rot="18900000">
            <a:off x="-45437" y="388069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Αρμόδιοι Φορείς</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9" name="TextBox 22">
            <a:extLst>
              <a:ext uri="{FF2B5EF4-FFF2-40B4-BE49-F238E27FC236}">
                <a16:creationId xmlns:a16="http://schemas.microsoft.com/office/drawing/2014/main" id="{8F2B2BAB-D33E-4748-B89A-753ED4A9EA1F}"/>
              </a:ext>
            </a:extLst>
          </p:cNvPr>
          <p:cNvSpPr txBox="1"/>
          <p:nvPr/>
        </p:nvSpPr>
        <p:spPr>
          <a:xfrm rot="18900000">
            <a:off x="752089" y="2647422"/>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a:t>
            </a: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6</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20" name="Oval 8">
            <a:extLst>
              <a:ext uri="{FF2B5EF4-FFF2-40B4-BE49-F238E27FC236}">
                <a16:creationId xmlns:a16="http://schemas.microsoft.com/office/drawing/2014/main" id="{06498026-CB2A-4F74-8E33-6FB144F8D795}"/>
              </a:ext>
            </a:extLst>
          </p:cNvPr>
          <p:cNvSpPr/>
          <p:nvPr/>
        </p:nvSpPr>
        <p:spPr>
          <a:xfrm>
            <a:off x="8348348" y="1518542"/>
            <a:ext cx="340785" cy="341887"/>
          </a:xfrm>
          <a:prstGeom prst="ellipse">
            <a:avLst/>
          </a:pr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1" name="TextBox 9">
            <a:extLst>
              <a:ext uri="{FF2B5EF4-FFF2-40B4-BE49-F238E27FC236}">
                <a16:creationId xmlns:a16="http://schemas.microsoft.com/office/drawing/2014/main" id="{5C97AC27-BD33-4585-9CB2-5A045F82002C}"/>
              </a:ext>
            </a:extLst>
          </p:cNvPr>
          <p:cNvSpPr txBox="1"/>
          <p:nvPr/>
        </p:nvSpPr>
        <p:spPr>
          <a:xfrm>
            <a:off x="3477988" y="1695723"/>
            <a:ext cx="4788491" cy="761745"/>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Είναι η προστιθέμενη αξία της Μονάδας Εσωτερικού Ελέγχου (ΜΕΕ) προς τον επικεφαλής του φορέα, καθώς τον ενημερώνει για τις αδυναμίες του Συστήματος Εσωτερικού Ελέγχου και για την αποτελεσματικότητά του ως προς την επίτευξη των στρατηγικών στόχων του φορέα.</a:t>
            </a:r>
          </a:p>
        </p:txBody>
      </p:sp>
      <p:sp>
        <p:nvSpPr>
          <p:cNvPr id="22" name="TextBox 10">
            <a:extLst>
              <a:ext uri="{FF2B5EF4-FFF2-40B4-BE49-F238E27FC236}">
                <a16:creationId xmlns:a16="http://schemas.microsoft.com/office/drawing/2014/main" id="{8C45B1B9-51F6-44C7-9B4F-675D61695E8D}"/>
              </a:ext>
            </a:extLst>
          </p:cNvPr>
          <p:cNvSpPr txBox="1"/>
          <p:nvPr/>
        </p:nvSpPr>
        <p:spPr>
          <a:xfrm>
            <a:off x="5069360" y="1371598"/>
            <a:ext cx="3168888"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Ετήσια Έκθεση με Γνώμη (αρ.12) </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25" name="Oval 13">
            <a:extLst>
              <a:ext uri="{FF2B5EF4-FFF2-40B4-BE49-F238E27FC236}">
                <a16:creationId xmlns:a16="http://schemas.microsoft.com/office/drawing/2014/main" id="{D5B1F123-F2EC-443E-B93E-268D4C1ACFDE}"/>
              </a:ext>
            </a:extLst>
          </p:cNvPr>
          <p:cNvSpPr/>
          <p:nvPr/>
        </p:nvSpPr>
        <p:spPr>
          <a:xfrm>
            <a:off x="8409959" y="3053320"/>
            <a:ext cx="307698" cy="341888"/>
          </a:xfrm>
          <a:prstGeom prst="ellips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6" name="TextBox 14">
            <a:extLst>
              <a:ext uri="{FF2B5EF4-FFF2-40B4-BE49-F238E27FC236}">
                <a16:creationId xmlns:a16="http://schemas.microsoft.com/office/drawing/2014/main" id="{959AFC7F-EF97-44E3-9DB6-41F47A0AED14}"/>
              </a:ext>
            </a:extLst>
          </p:cNvPr>
          <p:cNvSpPr txBox="1"/>
          <p:nvPr/>
        </p:nvSpPr>
        <p:spPr>
          <a:xfrm>
            <a:off x="3322866" y="3295819"/>
            <a:ext cx="5005007"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Αποσαφηνίζονται οι αρμοδιότητες των φορέων ώστε να μην υπάρχουν αλληλεπικαλύψεις (Ελεγκτικό Συνέδριο, Υπουργείο Οικονομικών, ΕΑΔ).</a:t>
            </a:r>
          </a:p>
        </p:txBody>
      </p:sp>
      <p:sp>
        <p:nvSpPr>
          <p:cNvPr id="27" name="TextBox 15">
            <a:extLst>
              <a:ext uri="{FF2B5EF4-FFF2-40B4-BE49-F238E27FC236}">
                <a16:creationId xmlns:a16="http://schemas.microsoft.com/office/drawing/2014/main" id="{071BA5B0-2A0B-4AD5-990F-7C9C832965C2}"/>
              </a:ext>
            </a:extLst>
          </p:cNvPr>
          <p:cNvSpPr txBox="1"/>
          <p:nvPr/>
        </p:nvSpPr>
        <p:spPr>
          <a:xfrm>
            <a:off x="3747052" y="2696014"/>
            <a:ext cx="4679555"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Αρμόδιοι φορείς για τον συντονισμό, παρακολούθηση και αξιολόγηση της λειτουργίας των ΜΕΕ (αρ. 21)</a:t>
            </a:r>
            <a:endParaRPr lang="en-US"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0" name="Oval 18">
            <a:extLst>
              <a:ext uri="{FF2B5EF4-FFF2-40B4-BE49-F238E27FC236}">
                <a16:creationId xmlns:a16="http://schemas.microsoft.com/office/drawing/2014/main" id="{9AE6933C-D252-4EFC-9093-1D002569AAE9}"/>
              </a:ext>
            </a:extLst>
          </p:cNvPr>
          <p:cNvSpPr/>
          <p:nvPr/>
        </p:nvSpPr>
        <p:spPr>
          <a:xfrm>
            <a:off x="8416638" y="4162538"/>
            <a:ext cx="307698" cy="341888"/>
          </a:xfrm>
          <a:prstGeom prst="ellips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31" name="TextBox 19">
            <a:extLst>
              <a:ext uri="{FF2B5EF4-FFF2-40B4-BE49-F238E27FC236}">
                <a16:creationId xmlns:a16="http://schemas.microsoft.com/office/drawing/2014/main" id="{CF9C1A60-D4F1-4C95-899A-9C13DB4FD3CF}"/>
              </a:ext>
            </a:extLst>
          </p:cNvPr>
          <p:cNvSpPr txBox="1"/>
          <p:nvPr/>
        </p:nvSpPr>
        <p:spPr>
          <a:xfrm>
            <a:off x="4024994" y="4339720"/>
            <a:ext cx="4317723" cy="24237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Προσδίδουν κοινή μεθοδολογία διενέργειας εσωτερικών ελέγχων.</a:t>
            </a:r>
          </a:p>
        </p:txBody>
      </p:sp>
      <p:sp>
        <p:nvSpPr>
          <p:cNvPr id="32" name="TextBox 20">
            <a:extLst>
              <a:ext uri="{FF2B5EF4-FFF2-40B4-BE49-F238E27FC236}">
                <a16:creationId xmlns:a16="http://schemas.microsoft.com/office/drawing/2014/main" id="{5A529EE1-83E9-4051-A40E-E093A7405D74}"/>
              </a:ext>
            </a:extLst>
          </p:cNvPr>
          <p:cNvSpPr txBox="1"/>
          <p:nvPr/>
        </p:nvSpPr>
        <p:spPr>
          <a:xfrm>
            <a:off x="3420838" y="3998466"/>
            <a:ext cx="4877495"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Αναφορά στα Διεθνή Πρότυπα Εσωτερικού Ελέγχου</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7" name="TextBox 24">
            <a:extLst>
              <a:ext uri="{FF2B5EF4-FFF2-40B4-BE49-F238E27FC236}">
                <a16:creationId xmlns:a16="http://schemas.microsoft.com/office/drawing/2014/main" id="{E9F475E1-12D6-47C5-95A5-EBF7EFEF6B98}"/>
              </a:ext>
            </a:extLst>
          </p:cNvPr>
          <p:cNvSpPr txBox="1"/>
          <p:nvPr/>
        </p:nvSpPr>
        <p:spPr>
          <a:xfrm rot="18900000">
            <a:off x="-356026" y="3538510"/>
            <a:ext cx="1572600"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Διεθνή Πρότυπα</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cxnSp>
        <p:nvCxnSpPr>
          <p:cNvPr id="63" name="Straight Arrow Connector 47">
            <a:extLst>
              <a:ext uri="{FF2B5EF4-FFF2-40B4-BE49-F238E27FC236}">
                <a16:creationId xmlns:a16="http://schemas.microsoft.com/office/drawing/2014/main" id="{AD22EA86-731E-46D4-B886-CC5481DF8F0C}"/>
              </a:ext>
            </a:extLst>
          </p:cNvPr>
          <p:cNvCxnSpPr>
            <a:endCxn id="20" idx="2"/>
          </p:cNvCxnSpPr>
          <p:nvPr/>
        </p:nvCxnSpPr>
        <p:spPr>
          <a:xfrm flipV="1">
            <a:off x="2334986" y="1689486"/>
            <a:ext cx="6013362" cy="523"/>
          </a:xfrm>
          <a:prstGeom prst="straightConnector1">
            <a:avLst/>
          </a:prstGeom>
          <a:noFill/>
          <a:ln w="38100" cap="flat" cmpd="sng" algn="ctr">
            <a:solidFill>
              <a:srgbClr val="507C89"/>
            </a:solidFill>
            <a:prstDash val="solid"/>
            <a:miter lim="800000"/>
            <a:tailEnd type="oval" w="med" len="med"/>
          </a:ln>
          <a:effectLst/>
        </p:spPr>
      </p:cxnSp>
      <p:cxnSp>
        <p:nvCxnSpPr>
          <p:cNvPr id="66" name="Straight Arrow Connector 43">
            <a:extLst>
              <a:ext uri="{FF2B5EF4-FFF2-40B4-BE49-F238E27FC236}">
                <a16:creationId xmlns:a16="http://schemas.microsoft.com/office/drawing/2014/main" id="{71DFF1AE-1FD0-4FD3-B938-1BE7AA931AF4}"/>
              </a:ext>
            </a:extLst>
          </p:cNvPr>
          <p:cNvCxnSpPr>
            <a:endCxn id="25" idx="2"/>
          </p:cNvCxnSpPr>
          <p:nvPr/>
        </p:nvCxnSpPr>
        <p:spPr>
          <a:xfrm flipV="1">
            <a:off x="2008400" y="3224264"/>
            <a:ext cx="6401559" cy="12878"/>
          </a:xfrm>
          <a:prstGeom prst="straightConnector1">
            <a:avLst/>
          </a:prstGeom>
          <a:noFill/>
          <a:ln w="38100" cap="flat" cmpd="sng" algn="ctr">
            <a:solidFill>
              <a:srgbClr val="8CBABE"/>
            </a:solidFill>
            <a:prstDash val="solid"/>
            <a:miter lim="800000"/>
            <a:tailEnd type="oval" w="med" len="med"/>
          </a:ln>
          <a:effectLst/>
        </p:spPr>
      </p:cxnSp>
      <p:cxnSp>
        <p:nvCxnSpPr>
          <p:cNvPr id="68" name="Straight Arrow Connector 44">
            <a:extLst>
              <a:ext uri="{FF2B5EF4-FFF2-40B4-BE49-F238E27FC236}">
                <a16:creationId xmlns:a16="http://schemas.microsoft.com/office/drawing/2014/main" id="{4ABB802B-A7C8-490E-9549-1985B6E3D2E7}"/>
              </a:ext>
            </a:extLst>
          </p:cNvPr>
          <p:cNvCxnSpPr>
            <a:endCxn id="30" idx="2"/>
          </p:cNvCxnSpPr>
          <p:nvPr/>
        </p:nvCxnSpPr>
        <p:spPr>
          <a:xfrm>
            <a:off x="108160" y="4321978"/>
            <a:ext cx="8308478" cy="11504"/>
          </a:xfrm>
          <a:prstGeom prst="straightConnector1">
            <a:avLst/>
          </a:prstGeom>
          <a:noFill/>
          <a:ln w="38100" cap="flat" cmpd="sng" algn="ctr">
            <a:solidFill>
              <a:srgbClr val="9CCCD2"/>
            </a:solidFill>
            <a:prstDash val="solid"/>
            <a:miter lim="800000"/>
            <a:tailEnd type="oval"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additive="base">
                                        <p:cTn id="4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par>
                                <p:cTn id="71" presetID="22" presetClass="entr" presetSubtype="8"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left)">
                                      <p:cBhvr>
                                        <p:cTn id="73" dur="500"/>
                                        <p:tgtEl>
                                          <p:spTgt spid="63"/>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6">
                                            <p:txEl>
                                              <p:pRg st="0" end="0"/>
                                            </p:txEl>
                                          </p:spTgt>
                                        </p:tgtEl>
                                        <p:attrNameLst>
                                          <p:attrName>style.visibility</p:attrName>
                                        </p:attrNameLst>
                                      </p:cBhvr>
                                      <p:to>
                                        <p:strVal val="visible"/>
                                      </p:to>
                                    </p:set>
                                    <p:animEffect transition="in" filter="wipe(left)">
                                      <p:cBhvr>
                                        <p:cTn id="8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4" grpId="0" build="allAtOnce"/>
      <p:bldP spid="16" grpId="0" build="allAtOnce"/>
      <p:bldP spid="17" grpId="0" build="allAtOnce"/>
      <p:bldP spid="18" grpId="0" build="allAtOnce"/>
      <p:bldP spid="19" grpId="0" build="allAtOnce"/>
      <p:bldP spid="20" grpId="0" animBg="1"/>
      <p:bldP spid="21" grpId="0"/>
      <p:bldP spid="22" grpId="0"/>
      <p:bldP spid="25" grpId="0" animBg="1"/>
      <p:bldP spid="26" grpId="0" build="allAtOnce"/>
      <p:bldP spid="27" grpId="0"/>
      <p:bldP spid="30" grpId="0" animBg="1"/>
      <p:bldP spid="31" grpId="0"/>
      <p:bldP spid="32" grpId="0"/>
      <p:bldP spid="37" grpId="0" build="allAtOnce"/>
    </p:bldLst>
  </p:timing>
</p:sld>
</file>

<file path=ppt/theme/theme1.xml><?xml version="1.0" encoding="utf-8"?>
<a:theme xmlns:a="http://schemas.openxmlformats.org/drawingml/2006/main" name="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11893</TotalTime>
  <Words>1031</Words>
  <Application>Microsoft Office PowerPoint</Application>
  <PresentationFormat>Προβολή στην οθόνη (16:10)</PresentationFormat>
  <Paragraphs>179</Paragraphs>
  <Slides>16</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4</vt:i4>
      </vt:variant>
      <vt:variant>
        <vt:lpstr>Τίτλοι διαφανειών</vt:lpstr>
      </vt:variant>
      <vt:variant>
        <vt:i4>16</vt:i4>
      </vt:variant>
    </vt:vector>
  </HeadingPairs>
  <TitlesOfParts>
    <vt:vector size="25" baseType="lpstr">
      <vt:lpstr>Arial Unicode MS</vt:lpstr>
      <vt:lpstr>맑은 고딕</vt:lpstr>
      <vt:lpstr>Arial</vt:lpstr>
      <vt:lpstr>Calibri</vt:lpstr>
      <vt:lpstr>Wingdings</vt:lpstr>
      <vt:lpstr>Θέμα του Office</vt:lpstr>
      <vt:lpstr>1_Contents Slide Master</vt:lpstr>
      <vt:lpstr>1_Θέμα του Office</vt:lpstr>
      <vt:lpstr>2_Θέμα του Office</vt:lpstr>
      <vt:lpstr>Παρουσίαση του PowerPoint</vt:lpstr>
      <vt:lpstr>Διάρθρωση Σχεδίου Νόμου</vt:lpstr>
      <vt:lpstr>ΜΕΡΟΣ Α’</vt:lpstr>
      <vt:lpstr>Παρουσίαση του PowerPoint</vt:lpstr>
      <vt:lpstr>Παρουσίαση του PowerPoint</vt:lpstr>
      <vt:lpstr>Ποια ζητήματα αντιμετωπίζει η αξιολογούμενη ρύθμιση;</vt:lpstr>
      <vt:lpstr>Ποιοι είναι οι στόχοι της αξιολογούμενης ρύθμισης; </vt:lpstr>
      <vt:lpstr>Βασικά άρθρα του σ/ν για τον εσωτερικό έλεγχο (1/2)</vt:lpstr>
      <vt:lpstr>Βασικά άρθρα του σ/ν για τον εσωτερικό έλεγχο (2/2)</vt:lpstr>
      <vt:lpstr>Σύστημα Εσωτερικού Ελέγχου - Μοντέλο τριών γραμμών ρόλων</vt:lpstr>
      <vt:lpstr>Με τις προτεινόμενες ρυθμίσεις επιδιώκεται:</vt:lpstr>
      <vt:lpstr>ΜΕΡΟΣ Β’</vt:lpstr>
      <vt:lpstr>Τι είναι ο Σύμβουλος Ακεραιότητας;</vt:lpstr>
      <vt:lpstr>Ο ρόλος του Συμβούλου Ακεραιότητας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j</dc:creator>
  <cp:lastModifiedBy>Maria Konstantinidou</cp:lastModifiedBy>
  <cp:revision>308</cp:revision>
  <dcterms:created xsi:type="dcterms:W3CDTF">2020-01-17T09:40:27Z</dcterms:created>
  <dcterms:modified xsi:type="dcterms:W3CDTF">2021-01-26T19:21:25Z</dcterms:modified>
</cp:coreProperties>
</file>