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49"/>
  </p:notesMasterIdLst>
  <p:handoutMasterIdLst>
    <p:handoutMasterId r:id="rId50"/>
  </p:handoutMasterIdLst>
  <p:sldIdLst>
    <p:sldId id="284" r:id="rId2"/>
    <p:sldId id="323" r:id="rId3"/>
    <p:sldId id="351" r:id="rId4"/>
    <p:sldId id="312" r:id="rId5"/>
    <p:sldId id="313" r:id="rId6"/>
    <p:sldId id="259" r:id="rId7"/>
    <p:sldId id="315" r:id="rId8"/>
    <p:sldId id="314" r:id="rId9"/>
    <p:sldId id="261" r:id="rId10"/>
    <p:sldId id="316" r:id="rId11"/>
    <p:sldId id="262" r:id="rId12"/>
    <p:sldId id="317" r:id="rId13"/>
    <p:sldId id="264" r:id="rId14"/>
    <p:sldId id="265" r:id="rId15"/>
    <p:sldId id="266" r:id="rId16"/>
    <p:sldId id="267" r:id="rId17"/>
    <p:sldId id="268" r:id="rId18"/>
    <p:sldId id="269" r:id="rId19"/>
    <p:sldId id="270" r:id="rId20"/>
    <p:sldId id="318" r:id="rId21"/>
    <p:sldId id="272" r:id="rId22"/>
    <p:sldId id="352" r:id="rId23"/>
    <p:sldId id="273" r:id="rId24"/>
    <p:sldId id="320" r:id="rId25"/>
    <p:sldId id="324" r:id="rId26"/>
    <p:sldId id="329" r:id="rId27"/>
    <p:sldId id="275" r:id="rId28"/>
    <p:sldId id="276" r:id="rId29"/>
    <p:sldId id="277" r:id="rId30"/>
    <p:sldId id="278" r:id="rId31"/>
    <p:sldId id="279" r:id="rId32"/>
    <p:sldId id="281" r:id="rId33"/>
    <p:sldId id="282" r:id="rId34"/>
    <p:sldId id="335" r:id="rId35"/>
    <p:sldId id="336" r:id="rId36"/>
    <p:sldId id="337" r:id="rId37"/>
    <p:sldId id="338" r:id="rId38"/>
    <p:sldId id="293" r:id="rId39"/>
    <p:sldId id="339" r:id="rId40"/>
    <p:sldId id="340" r:id="rId41"/>
    <p:sldId id="341" r:id="rId42"/>
    <p:sldId id="342" r:id="rId43"/>
    <p:sldId id="343" r:id="rId44"/>
    <p:sldId id="344" r:id="rId45"/>
    <p:sldId id="345" r:id="rId46"/>
    <p:sldId id="346" r:id="rId47"/>
    <p:sldId id="347" r:id="rId4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ΣΠΥΡΟΣ" initials="Σ"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40" autoAdjust="0"/>
  </p:normalViewPr>
  <p:slideViewPr>
    <p:cSldViewPr>
      <p:cViewPr>
        <p:scale>
          <a:sx n="94" d="100"/>
          <a:sy n="94" d="100"/>
        </p:scale>
        <p:origin x="-12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diagrams/_rels/data2.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17B363-4AA1-435E-9909-4E4798222C77}" type="doc">
      <dgm:prSet loTypeId="urn:microsoft.com/office/officeart/2005/8/layout/pyramid1" loCatId="pyramid" qsTypeId="urn:microsoft.com/office/officeart/2005/8/quickstyle/simple1" qsCatId="simple" csTypeId="urn:microsoft.com/office/officeart/2005/8/colors/accent1_2" csCatId="accent1" phldr="1"/>
      <dgm:spPr/>
    </dgm:pt>
    <dgm:pt modelId="{5352D7FA-5D92-4060-A090-D4FA51673FB0}">
      <dgm:prSet phldrT="[Κείμενο]" custT="1"/>
      <dgm:spPr/>
      <dgm:t>
        <a:bodyPr/>
        <a:lstStyle/>
        <a:p>
          <a:r>
            <a:rPr lang="el-GR" sz="2000" dirty="0" smtClean="0"/>
            <a:t>Πολιτική Ηγεσία</a:t>
          </a:r>
          <a:endParaRPr lang="en-US" sz="2000" dirty="0" smtClean="0"/>
        </a:p>
      </dgm:t>
    </dgm:pt>
    <dgm:pt modelId="{A7DB16A9-8EB8-40C6-BB78-23821695112D}" type="parTrans" cxnId="{9BFD734B-F761-4A35-8723-F0DE997DBEE1}">
      <dgm:prSet/>
      <dgm:spPr/>
      <dgm:t>
        <a:bodyPr/>
        <a:lstStyle/>
        <a:p>
          <a:endParaRPr lang="el-GR" sz="1800"/>
        </a:p>
      </dgm:t>
    </dgm:pt>
    <dgm:pt modelId="{0C3D3A9B-4532-4F41-9CDC-755A499BCE8D}" type="sibTrans" cxnId="{9BFD734B-F761-4A35-8723-F0DE997DBEE1}">
      <dgm:prSet/>
      <dgm:spPr/>
      <dgm:t>
        <a:bodyPr/>
        <a:lstStyle/>
        <a:p>
          <a:endParaRPr lang="el-GR" sz="1800"/>
        </a:p>
      </dgm:t>
    </dgm:pt>
    <dgm:pt modelId="{5ED0E0D2-F3B2-4B1E-980D-997329CB65A3}">
      <dgm:prSet phldrT="[Κείμενο]" custT="1"/>
      <dgm:spPr/>
      <dgm:t>
        <a:bodyPr/>
        <a:lstStyle/>
        <a:p>
          <a:r>
            <a:rPr lang="el-GR" sz="2000" dirty="0" smtClean="0"/>
            <a:t>Γενικές Διευθύνσεις</a:t>
          </a:r>
          <a:endParaRPr lang="el-GR" sz="2000" dirty="0"/>
        </a:p>
      </dgm:t>
    </dgm:pt>
    <dgm:pt modelId="{0A8D474F-3CC9-4D07-9721-D093530DB9A4}" type="parTrans" cxnId="{9491E7F8-41D4-4000-99EC-3FFFCDE4C2BD}">
      <dgm:prSet/>
      <dgm:spPr/>
      <dgm:t>
        <a:bodyPr/>
        <a:lstStyle/>
        <a:p>
          <a:endParaRPr lang="el-GR" sz="1800"/>
        </a:p>
      </dgm:t>
    </dgm:pt>
    <dgm:pt modelId="{D80960AE-2EC3-4AC6-8AB8-C17B3761F8A6}" type="sibTrans" cxnId="{9491E7F8-41D4-4000-99EC-3FFFCDE4C2BD}">
      <dgm:prSet/>
      <dgm:spPr/>
      <dgm:t>
        <a:bodyPr/>
        <a:lstStyle/>
        <a:p>
          <a:endParaRPr lang="el-GR" sz="1800"/>
        </a:p>
      </dgm:t>
    </dgm:pt>
    <dgm:pt modelId="{A09A7730-1014-44D1-9D1D-E135AEABEE23}">
      <dgm:prSet phldrT="[Κείμενο]" custT="1"/>
      <dgm:spPr/>
      <dgm:t>
        <a:bodyPr/>
        <a:lstStyle/>
        <a:p>
          <a:pPr algn="ctr"/>
          <a:r>
            <a:rPr lang="el-GR" sz="2000" dirty="0" smtClean="0"/>
            <a:t>Διευθύνσεις	</a:t>
          </a:r>
          <a:endParaRPr lang="el-GR" sz="2000" dirty="0"/>
        </a:p>
      </dgm:t>
    </dgm:pt>
    <dgm:pt modelId="{324ED527-01B5-44E0-9645-D3EB32E7BFB4}" type="parTrans" cxnId="{ED5E6D13-B20C-4A7D-8300-3F1C63B42F1F}">
      <dgm:prSet/>
      <dgm:spPr/>
      <dgm:t>
        <a:bodyPr/>
        <a:lstStyle/>
        <a:p>
          <a:endParaRPr lang="el-GR" sz="1800"/>
        </a:p>
      </dgm:t>
    </dgm:pt>
    <dgm:pt modelId="{C76A015F-2616-42FE-9EC5-4166E3AA0131}" type="sibTrans" cxnId="{ED5E6D13-B20C-4A7D-8300-3F1C63B42F1F}">
      <dgm:prSet/>
      <dgm:spPr/>
      <dgm:t>
        <a:bodyPr/>
        <a:lstStyle/>
        <a:p>
          <a:endParaRPr lang="el-GR" sz="1800"/>
        </a:p>
      </dgm:t>
    </dgm:pt>
    <dgm:pt modelId="{E5D24633-8606-48FD-9EA0-FB6DB71E90E1}">
      <dgm:prSet phldrT="[Κείμενο]" custT="1"/>
      <dgm:spPr/>
      <dgm:t>
        <a:bodyPr/>
        <a:lstStyle/>
        <a:p>
          <a:r>
            <a:rPr lang="el-GR" sz="2000" dirty="0" smtClean="0"/>
            <a:t>Υπάλληλοι</a:t>
          </a:r>
          <a:endParaRPr lang="el-GR" sz="2000" dirty="0"/>
        </a:p>
      </dgm:t>
    </dgm:pt>
    <dgm:pt modelId="{EE22FA10-6B4B-4066-8E4D-21B872BAF326}" type="parTrans" cxnId="{B1B75E1F-9C7C-4796-9C91-DF0DE3A86F89}">
      <dgm:prSet/>
      <dgm:spPr/>
      <dgm:t>
        <a:bodyPr/>
        <a:lstStyle/>
        <a:p>
          <a:endParaRPr lang="el-GR" sz="1800"/>
        </a:p>
      </dgm:t>
    </dgm:pt>
    <dgm:pt modelId="{78603F8F-07D3-4C02-A189-E49F1A7D8F72}" type="sibTrans" cxnId="{B1B75E1F-9C7C-4796-9C91-DF0DE3A86F89}">
      <dgm:prSet/>
      <dgm:spPr/>
      <dgm:t>
        <a:bodyPr/>
        <a:lstStyle/>
        <a:p>
          <a:endParaRPr lang="el-GR" sz="1800"/>
        </a:p>
      </dgm:t>
    </dgm:pt>
    <dgm:pt modelId="{9821867B-3EF2-450F-A734-677CA1B7DE30}">
      <dgm:prSet phldrT="[Κείμενο]" custT="1"/>
      <dgm:spPr/>
      <dgm:t>
        <a:bodyPr/>
        <a:lstStyle/>
        <a:p>
          <a:r>
            <a:rPr lang="el-GR" sz="2000" dirty="0" smtClean="0"/>
            <a:t>Τμήματα</a:t>
          </a:r>
          <a:endParaRPr lang="el-GR" sz="2000" dirty="0"/>
        </a:p>
      </dgm:t>
    </dgm:pt>
    <dgm:pt modelId="{D2EF472D-25D2-45B2-9C91-944927265720}" type="parTrans" cxnId="{62FE94EF-259E-493C-925C-9B8C2858F5DE}">
      <dgm:prSet/>
      <dgm:spPr/>
      <dgm:t>
        <a:bodyPr/>
        <a:lstStyle/>
        <a:p>
          <a:endParaRPr lang="el-GR" sz="1800"/>
        </a:p>
      </dgm:t>
    </dgm:pt>
    <dgm:pt modelId="{236AB8BD-4996-455C-8F59-9DF679A44702}" type="sibTrans" cxnId="{62FE94EF-259E-493C-925C-9B8C2858F5DE}">
      <dgm:prSet/>
      <dgm:spPr/>
      <dgm:t>
        <a:bodyPr/>
        <a:lstStyle/>
        <a:p>
          <a:endParaRPr lang="el-GR" sz="1800"/>
        </a:p>
      </dgm:t>
    </dgm:pt>
    <dgm:pt modelId="{D153E699-76A0-4E00-BC1B-C0EBA1EBD2D1}" type="pres">
      <dgm:prSet presAssocID="{7C17B363-4AA1-435E-9909-4E4798222C77}" presName="Name0" presStyleCnt="0">
        <dgm:presLayoutVars>
          <dgm:dir/>
          <dgm:animLvl val="lvl"/>
          <dgm:resizeHandles val="exact"/>
        </dgm:presLayoutVars>
      </dgm:prSet>
      <dgm:spPr/>
    </dgm:pt>
    <dgm:pt modelId="{41E42E60-00E8-45EE-836C-3D37B13B7AEE}" type="pres">
      <dgm:prSet presAssocID="{5352D7FA-5D92-4060-A090-D4FA51673FB0}" presName="Name8" presStyleCnt="0"/>
      <dgm:spPr/>
    </dgm:pt>
    <dgm:pt modelId="{A8D26303-4A95-4AFD-94A0-7E82A0233D5A}" type="pres">
      <dgm:prSet presAssocID="{5352D7FA-5D92-4060-A090-D4FA51673FB0}" presName="level" presStyleLbl="node1" presStyleIdx="0" presStyleCnt="5">
        <dgm:presLayoutVars>
          <dgm:chMax val="1"/>
          <dgm:bulletEnabled val="1"/>
        </dgm:presLayoutVars>
      </dgm:prSet>
      <dgm:spPr/>
      <dgm:t>
        <a:bodyPr/>
        <a:lstStyle/>
        <a:p>
          <a:endParaRPr lang="el-GR"/>
        </a:p>
      </dgm:t>
    </dgm:pt>
    <dgm:pt modelId="{6A39E10E-AF31-410C-9E56-2F79E77BB4B6}" type="pres">
      <dgm:prSet presAssocID="{5352D7FA-5D92-4060-A090-D4FA51673FB0}" presName="levelTx" presStyleLbl="revTx" presStyleIdx="0" presStyleCnt="0">
        <dgm:presLayoutVars>
          <dgm:chMax val="1"/>
          <dgm:bulletEnabled val="1"/>
        </dgm:presLayoutVars>
      </dgm:prSet>
      <dgm:spPr/>
      <dgm:t>
        <a:bodyPr/>
        <a:lstStyle/>
        <a:p>
          <a:endParaRPr lang="el-GR"/>
        </a:p>
      </dgm:t>
    </dgm:pt>
    <dgm:pt modelId="{30E4F2ED-3A59-4C39-8A33-C89B7FD369BA}" type="pres">
      <dgm:prSet presAssocID="{5ED0E0D2-F3B2-4B1E-980D-997329CB65A3}" presName="Name8" presStyleCnt="0"/>
      <dgm:spPr/>
    </dgm:pt>
    <dgm:pt modelId="{BE1D4ABC-4980-436A-95E4-E1C58D05C59A}" type="pres">
      <dgm:prSet presAssocID="{5ED0E0D2-F3B2-4B1E-980D-997329CB65A3}" presName="level" presStyleLbl="node1" presStyleIdx="1" presStyleCnt="5">
        <dgm:presLayoutVars>
          <dgm:chMax val="1"/>
          <dgm:bulletEnabled val="1"/>
        </dgm:presLayoutVars>
      </dgm:prSet>
      <dgm:spPr/>
      <dgm:t>
        <a:bodyPr/>
        <a:lstStyle/>
        <a:p>
          <a:endParaRPr lang="el-GR"/>
        </a:p>
      </dgm:t>
    </dgm:pt>
    <dgm:pt modelId="{43CCA2BC-FA67-4260-A118-1EEFD20DD1B2}" type="pres">
      <dgm:prSet presAssocID="{5ED0E0D2-F3B2-4B1E-980D-997329CB65A3}" presName="levelTx" presStyleLbl="revTx" presStyleIdx="0" presStyleCnt="0">
        <dgm:presLayoutVars>
          <dgm:chMax val="1"/>
          <dgm:bulletEnabled val="1"/>
        </dgm:presLayoutVars>
      </dgm:prSet>
      <dgm:spPr/>
      <dgm:t>
        <a:bodyPr/>
        <a:lstStyle/>
        <a:p>
          <a:endParaRPr lang="el-GR"/>
        </a:p>
      </dgm:t>
    </dgm:pt>
    <dgm:pt modelId="{BDB2F970-69FD-4A41-97F8-8851CDC0AABE}" type="pres">
      <dgm:prSet presAssocID="{A09A7730-1014-44D1-9D1D-E135AEABEE23}" presName="Name8" presStyleCnt="0"/>
      <dgm:spPr/>
    </dgm:pt>
    <dgm:pt modelId="{178D7561-B05D-4110-9264-8DA6108B7F12}" type="pres">
      <dgm:prSet presAssocID="{A09A7730-1014-44D1-9D1D-E135AEABEE23}" presName="level" presStyleLbl="node1" presStyleIdx="2" presStyleCnt="5">
        <dgm:presLayoutVars>
          <dgm:chMax val="1"/>
          <dgm:bulletEnabled val="1"/>
        </dgm:presLayoutVars>
      </dgm:prSet>
      <dgm:spPr/>
      <dgm:t>
        <a:bodyPr/>
        <a:lstStyle/>
        <a:p>
          <a:endParaRPr lang="el-GR"/>
        </a:p>
      </dgm:t>
    </dgm:pt>
    <dgm:pt modelId="{34906779-2B1C-425B-ADCF-085A80813D13}" type="pres">
      <dgm:prSet presAssocID="{A09A7730-1014-44D1-9D1D-E135AEABEE23}" presName="levelTx" presStyleLbl="revTx" presStyleIdx="0" presStyleCnt="0">
        <dgm:presLayoutVars>
          <dgm:chMax val="1"/>
          <dgm:bulletEnabled val="1"/>
        </dgm:presLayoutVars>
      </dgm:prSet>
      <dgm:spPr/>
      <dgm:t>
        <a:bodyPr/>
        <a:lstStyle/>
        <a:p>
          <a:endParaRPr lang="el-GR"/>
        </a:p>
      </dgm:t>
    </dgm:pt>
    <dgm:pt modelId="{50843CAD-F133-4564-B9A9-DFBDBDCFC9AE}" type="pres">
      <dgm:prSet presAssocID="{9821867B-3EF2-450F-A734-677CA1B7DE30}" presName="Name8" presStyleCnt="0"/>
      <dgm:spPr/>
    </dgm:pt>
    <dgm:pt modelId="{A798863B-918F-44BB-8287-1773A019D20D}" type="pres">
      <dgm:prSet presAssocID="{9821867B-3EF2-450F-A734-677CA1B7DE30}" presName="level" presStyleLbl="node1" presStyleIdx="3" presStyleCnt="5">
        <dgm:presLayoutVars>
          <dgm:chMax val="1"/>
          <dgm:bulletEnabled val="1"/>
        </dgm:presLayoutVars>
      </dgm:prSet>
      <dgm:spPr/>
      <dgm:t>
        <a:bodyPr/>
        <a:lstStyle/>
        <a:p>
          <a:endParaRPr lang="el-GR"/>
        </a:p>
      </dgm:t>
    </dgm:pt>
    <dgm:pt modelId="{DD1ABE2A-29A0-4A87-AE4B-53028535604B}" type="pres">
      <dgm:prSet presAssocID="{9821867B-3EF2-450F-A734-677CA1B7DE30}" presName="levelTx" presStyleLbl="revTx" presStyleIdx="0" presStyleCnt="0">
        <dgm:presLayoutVars>
          <dgm:chMax val="1"/>
          <dgm:bulletEnabled val="1"/>
        </dgm:presLayoutVars>
      </dgm:prSet>
      <dgm:spPr/>
      <dgm:t>
        <a:bodyPr/>
        <a:lstStyle/>
        <a:p>
          <a:endParaRPr lang="el-GR"/>
        </a:p>
      </dgm:t>
    </dgm:pt>
    <dgm:pt modelId="{E5698DC6-0859-4A4F-AA2B-E470DEFCED23}" type="pres">
      <dgm:prSet presAssocID="{E5D24633-8606-48FD-9EA0-FB6DB71E90E1}" presName="Name8" presStyleCnt="0"/>
      <dgm:spPr/>
    </dgm:pt>
    <dgm:pt modelId="{97288C0E-4F8C-4648-9337-98A93ED2124B}" type="pres">
      <dgm:prSet presAssocID="{E5D24633-8606-48FD-9EA0-FB6DB71E90E1}" presName="level" presStyleLbl="node1" presStyleIdx="4" presStyleCnt="5">
        <dgm:presLayoutVars>
          <dgm:chMax val="1"/>
          <dgm:bulletEnabled val="1"/>
        </dgm:presLayoutVars>
      </dgm:prSet>
      <dgm:spPr/>
      <dgm:t>
        <a:bodyPr/>
        <a:lstStyle/>
        <a:p>
          <a:endParaRPr lang="el-GR"/>
        </a:p>
      </dgm:t>
    </dgm:pt>
    <dgm:pt modelId="{1531154B-059E-41FD-B0E9-AE6C3D72F55B}" type="pres">
      <dgm:prSet presAssocID="{E5D24633-8606-48FD-9EA0-FB6DB71E90E1}" presName="levelTx" presStyleLbl="revTx" presStyleIdx="0" presStyleCnt="0">
        <dgm:presLayoutVars>
          <dgm:chMax val="1"/>
          <dgm:bulletEnabled val="1"/>
        </dgm:presLayoutVars>
      </dgm:prSet>
      <dgm:spPr/>
      <dgm:t>
        <a:bodyPr/>
        <a:lstStyle/>
        <a:p>
          <a:endParaRPr lang="el-GR"/>
        </a:p>
      </dgm:t>
    </dgm:pt>
  </dgm:ptLst>
  <dgm:cxnLst>
    <dgm:cxn modelId="{3342EE3E-B9A6-485B-8F31-51D183193BC2}" type="presOf" srcId="{5ED0E0D2-F3B2-4B1E-980D-997329CB65A3}" destId="{BE1D4ABC-4980-436A-95E4-E1C58D05C59A}" srcOrd="0" destOrd="0" presId="urn:microsoft.com/office/officeart/2005/8/layout/pyramid1"/>
    <dgm:cxn modelId="{ED5E6D13-B20C-4A7D-8300-3F1C63B42F1F}" srcId="{7C17B363-4AA1-435E-9909-4E4798222C77}" destId="{A09A7730-1014-44D1-9D1D-E135AEABEE23}" srcOrd="2" destOrd="0" parTransId="{324ED527-01B5-44E0-9645-D3EB32E7BFB4}" sibTransId="{C76A015F-2616-42FE-9EC5-4166E3AA0131}"/>
    <dgm:cxn modelId="{D46505BA-85F7-43FC-B210-B4A2D6045C42}" type="presOf" srcId="{5ED0E0D2-F3B2-4B1E-980D-997329CB65A3}" destId="{43CCA2BC-FA67-4260-A118-1EEFD20DD1B2}" srcOrd="1" destOrd="0" presId="urn:microsoft.com/office/officeart/2005/8/layout/pyramid1"/>
    <dgm:cxn modelId="{62FE94EF-259E-493C-925C-9B8C2858F5DE}" srcId="{7C17B363-4AA1-435E-9909-4E4798222C77}" destId="{9821867B-3EF2-450F-A734-677CA1B7DE30}" srcOrd="3" destOrd="0" parTransId="{D2EF472D-25D2-45B2-9C91-944927265720}" sibTransId="{236AB8BD-4996-455C-8F59-9DF679A44702}"/>
    <dgm:cxn modelId="{9BFD734B-F761-4A35-8723-F0DE997DBEE1}" srcId="{7C17B363-4AA1-435E-9909-4E4798222C77}" destId="{5352D7FA-5D92-4060-A090-D4FA51673FB0}" srcOrd="0" destOrd="0" parTransId="{A7DB16A9-8EB8-40C6-BB78-23821695112D}" sibTransId="{0C3D3A9B-4532-4F41-9CDC-755A499BCE8D}"/>
    <dgm:cxn modelId="{885BB716-AB22-473F-8E5D-BA96EE018D62}" type="presOf" srcId="{5352D7FA-5D92-4060-A090-D4FA51673FB0}" destId="{A8D26303-4A95-4AFD-94A0-7E82A0233D5A}" srcOrd="0" destOrd="0" presId="urn:microsoft.com/office/officeart/2005/8/layout/pyramid1"/>
    <dgm:cxn modelId="{7910C943-6F6C-49C6-B787-777CD013C3AD}" type="presOf" srcId="{5352D7FA-5D92-4060-A090-D4FA51673FB0}" destId="{6A39E10E-AF31-410C-9E56-2F79E77BB4B6}" srcOrd="1" destOrd="0" presId="urn:microsoft.com/office/officeart/2005/8/layout/pyramid1"/>
    <dgm:cxn modelId="{6CABA83A-EAB1-4A16-8597-33F7A12AF616}" type="presOf" srcId="{9821867B-3EF2-450F-A734-677CA1B7DE30}" destId="{A798863B-918F-44BB-8287-1773A019D20D}" srcOrd="0" destOrd="0" presId="urn:microsoft.com/office/officeart/2005/8/layout/pyramid1"/>
    <dgm:cxn modelId="{7E30690D-AEE3-413D-BD70-8523E631B880}" type="presOf" srcId="{A09A7730-1014-44D1-9D1D-E135AEABEE23}" destId="{34906779-2B1C-425B-ADCF-085A80813D13}" srcOrd="1" destOrd="0" presId="urn:microsoft.com/office/officeart/2005/8/layout/pyramid1"/>
    <dgm:cxn modelId="{B1B75E1F-9C7C-4796-9C91-DF0DE3A86F89}" srcId="{7C17B363-4AA1-435E-9909-4E4798222C77}" destId="{E5D24633-8606-48FD-9EA0-FB6DB71E90E1}" srcOrd="4" destOrd="0" parTransId="{EE22FA10-6B4B-4066-8E4D-21B872BAF326}" sibTransId="{78603F8F-07D3-4C02-A189-E49F1A7D8F72}"/>
    <dgm:cxn modelId="{EAA683A3-A8C9-4A6A-8D41-7C1095F58FA7}" type="presOf" srcId="{E5D24633-8606-48FD-9EA0-FB6DB71E90E1}" destId="{97288C0E-4F8C-4648-9337-98A93ED2124B}" srcOrd="0" destOrd="0" presId="urn:microsoft.com/office/officeart/2005/8/layout/pyramid1"/>
    <dgm:cxn modelId="{EA589802-BBAB-4A81-A3BF-C90F724B5032}" type="presOf" srcId="{7C17B363-4AA1-435E-9909-4E4798222C77}" destId="{D153E699-76A0-4E00-BC1B-C0EBA1EBD2D1}" srcOrd="0" destOrd="0" presId="urn:microsoft.com/office/officeart/2005/8/layout/pyramid1"/>
    <dgm:cxn modelId="{909395CC-D678-4DE5-A17E-9C177D915E46}" type="presOf" srcId="{9821867B-3EF2-450F-A734-677CA1B7DE30}" destId="{DD1ABE2A-29A0-4A87-AE4B-53028535604B}" srcOrd="1" destOrd="0" presId="urn:microsoft.com/office/officeart/2005/8/layout/pyramid1"/>
    <dgm:cxn modelId="{9813DD1B-E0C1-4E3F-B5CE-F04AFC446A70}" type="presOf" srcId="{E5D24633-8606-48FD-9EA0-FB6DB71E90E1}" destId="{1531154B-059E-41FD-B0E9-AE6C3D72F55B}" srcOrd="1" destOrd="0" presId="urn:microsoft.com/office/officeart/2005/8/layout/pyramid1"/>
    <dgm:cxn modelId="{E354F751-CC04-48E4-B08F-70CBDC67EE6B}" type="presOf" srcId="{A09A7730-1014-44D1-9D1D-E135AEABEE23}" destId="{178D7561-B05D-4110-9264-8DA6108B7F12}" srcOrd="0" destOrd="0" presId="urn:microsoft.com/office/officeart/2005/8/layout/pyramid1"/>
    <dgm:cxn modelId="{9491E7F8-41D4-4000-99EC-3FFFCDE4C2BD}" srcId="{7C17B363-4AA1-435E-9909-4E4798222C77}" destId="{5ED0E0D2-F3B2-4B1E-980D-997329CB65A3}" srcOrd="1" destOrd="0" parTransId="{0A8D474F-3CC9-4D07-9721-D093530DB9A4}" sibTransId="{D80960AE-2EC3-4AC6-8AB8-C17B3761F8A6}"/>
    <dgm:cxn modelId="{594B6C7E-96FE-47BB-851D-2065B51E6119}" type="presParOf" srcId="{D153E699-76A0-4E00-BC1B-C0EBA1EBD2D1}" destId="{41E42E60-00E8-45EE-836C-3D37B13B7AEE}" srcOrd="0" destOrd="0" presId="urn:microsoft.com/office/officeart/2005/8/layout/pyramid1"/>
    <dgm:cxn modelId="{F18855E2-C9C7-4851-BA25-90F80631BC06}" type="presParOf" srcId="{41E42E60-00E8-45EE-836C-3D37B13B7AEE}" destId="{A8D26303-4A95-4AFD-94A0-7E82A0233D5A}" srcOrd="0" destOrd="0" presId="urn:microsoft.com/office/officeart/2005/8/layout/pyramid1"/>
    <dgm:cxn modelId="{23A5C6AB-3233-4F73-9AD4-05CB6FFFB89D}" type="presParOf" srcId="{41E42E60-00E8-45EE-836C-3D37B13B7AEE}" destId="{6A39E10E-AF31-410C-9E56-2F79E77BB4B6}" srcOrd="1" destOrd="0" presId="urn:microsoft.com/office/officeart/2005/8/layout/pyramid1"/>
    <dgm:cxn modelId="{E58E62FB-F5E0-4971-995A-A1F4BDBC0827}" type="presParOf" srcId="{D153E699-76A0-4E00-BC1B-C0EBA1EBD2D1}" destId="{30E4F2ED-3A59-4C39-8A33-C89B7FD369BA}" srcOrd="1" destOrd="0" presId="urn:microsoft.com/office/officeart/2005/8/layout/pyramid1"/>
    <dgm:cxn modelId="{7B166CAC-6D82-4B49-B869-83A0C0EF5F3F}" type="presParOf" srcId="{30E4F2ED-3A59-4C39-8A33-C89B7FD369BA}" destId="{BE1D4ABC-4980-436A-95E4-E1C58D05C59A}" srcOrd="0" destOrd="0" presId="urn:microsoft.com/office/officeart/2005/8/layout/pyramid1"/>
    <dgm:cxn modelId="{1CBE9966-9B2C-43B1-A27E-CAD463991AAA}" type="presParOf" srcId="{30E4F2ED-3A59-4C39-8A33-C89B7FD369BA}" destId="{43CCA2BC-FA67-4260-A118-1EEFD20DD1B2}" srcOrd="1" destOrd="0" presId="urn:microsoft.com/office/officeart/2005/8/layout/pyramid1"/>
    <dgm:cxn modelId="{A2F70BDA-0D94-4BDE-B676-97ABE1975A66}" type="presParOf" srcId="{D153E699-76A0-4E00-BC1B-C0EBA1EBD2D1}" destId="{BDB2F970-69FD-4A41-97F8-8851CDC0AABE}" srcOrd="2" destOrd="0" presId="urn:microsoft.com/office/officeart/2005/8/layout/pyramid1"/>
    <dgm:cxn modelId="{3A79EC60-FDD6-4538-A010-E7EDEC3B8E2B}" type="presParOf" srcId="{BDB2F970-69FD-4A41-97F8-8851CDC0AABE}" destId="{178D7561-B05D-4110-9264-8DA6108B7F12}" srcOrd="0" destOrd="0" presId="urn:microsoft.com/office/officeart/2005/8/layout/pyramid1"/>
    <dgm:cxn modelId="{93A9BAEB-218C-4F89-BBDC-6AF4C69154A2}" type="presParOf" srcId="{BDB2F970-69FD-4A41-97F8-8851CDC0AABE}" destId="{34906779-2B1C-425B-ADCF-085A80813D13}" srcOrd="1" destOrd="0" presId="urn:microsoft.com/office/officeart/2005/8/layout/pyramid1"/>
    <dgm:cxn modelId="{3C117258-F3E7-4924-BBF0-9F3956AF8A79}" type="presParOf" srcId="{D153E699-76A0-4E00-BC1B-C0EBA1EBD2D1}" destId="{50843CAD-F133-4564-B9A9-DFBDBDCFC9AE}" srcOrd="3" destOrd="0" presId="urn:microsoft.com/office/officeart/2005/8/layout/pyramid1"/>
    <dgm:cxn modelId="{46F47064-B0C8-4F8B-8700-86CFCA28CC83}" type="presParOf" srcId="{50843CAD-F133-4564-B9A9-DFBDBDCFC9AE}" destId="{A798863B-918F-44BB-8287-1773A019D20D}" srcOrd="0" destOrd="0" presId="urn:microsoft.com/office/officeart/2005/8/layout/pyramid1"/>
    <dgm:cxn modelId="{82D5AEB0-377D-4AB3-BDEE-41080E985898}" type="presParOf" srcId="{50843CAD-F133-4564-B9A9-DFBDBDCFC9AE}" destId="{DD1ABE2A-29A0-4A87-AE4B-53028535604B}" srcOrd="1" destOrd="0" presId="urn:microsoft.com/office/officeart/2005/8/layout/pyramid1"/>
    <dgm:cxn modelId="{6A3E06C8-2BF6-4940-A384-19063660979D}" type="presParOf" srcId="{D153E699-76A0-4E00-BC1B-C0EBA1EBD2D1}" destId="{E5698DC6-0859-4A4F-AA2B-E470DEFCED23}" srcOrd="4" destOrd="0" presId="urn:microsoft.com/office/officeart/2005/8/layout/pyramid1"/>
    <dgm:cxn modelId="{FFE4E5D5-3C39-4FF5-8EEB-EADD61966AC6}" type="presParOf" srcId="{E5698DC6-0859-4A4F-AA2B-E470DEFCED23}" destId="{97288C0E-4F8C-4648-9337-98A93ED2124B}" srcOrd="0" destOrd="0" presId="urn:microsoft.com/office/officeart/2005/8/layout/pyramid1"/>
    <dgm:cxn modelId="{6F217185-EDBE-4C7B-A50E-02A84AC14649}" type="presParOf" srcId="{E5698DC6-0859-4A4F-AA2B-E470DEFCED23}" destId="{1531154B-059E-41FD-B0E9-AE6C3D72F55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A59CA2-BCED-49EA-9EEE-0792B207B108}"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l-GR"/>
        </a:p>
      </dgm:t>
    </dgm:pt>
    <dgm:pt modelId="{51DF9478-2663-40BA-9619-F26FD7A7218A}">
      <dgm:prSet custT="1">
        <dgm:style>
          <a:lnRef idx="2">
            <a:schemeClr val="dk1"/>
          </a:lnRef>
          <a:fillRef idx="1">
            <a:schemeClr val="lt1"/>
          </a:fillRef>
          <a:effectRef idx="0">
            <a:schemeClr val="dk1"/>
          </a:effectRef>
          <a:fontRef idx="minor">
            <a:schemeClr val="dk1"/>
          </a:fontRef>
        </dgm:style>
      </dgm:prSet>
      <dgm:spPr/>
      <dgm:t>
        <a:bodyPr/>
        <a:lstStyle/>
        <a:p>
          <a:pPr algn="just"/>
          <a:r>
            <a:rPr lang="el-GR" sz="2400" dirty="0" smtClean="0"/>
            <a:t>Ως προς τα ΝΠΔΔ υπενθυμίζουμε ότι δεν υφίσταται υποχρέωση σύστασης αρμόδιας οργανικής μονάδας οπότε, όπως έχουμε επισημάνει στην με απ ΔΙΠΑ/Φ.4/οικ.5270/1-3-2007 υπηρεσιακή μας εγκύκλιο με θέμα «Ανάπτυξη Συστήματος Στρατηγικής Διοίκησης», αρμόδιες για την εφαρμογή του Συστήματος Διοίκησης μέσω Στόχων θεωρούνται οι Διευθύνσεις Διοικητικού/Προσωπικού.</a:t>
          </a:r>
          <a:endParaRPr lang="el-GR" sz="2400" dirty="0"/>
        </a:p>
      </dgm:t>
    </dgm:pt>
    <dgm:pt modelId="{756941EB-B04B-4851-8D91-A5D23170BFE0}" type="parTrans" cxnId="{0E7E6E13-B2E5-4CEB-8F33-EADFBD831745}">
      <dgm:prSet/>
      <dgm:spPr/>
      <dgm:t>
        <a:bodyPr/>
        <a:lstStyle/>
        <a:p>
          <a:endParaRPr lang="el-GR"/>
        </a:p>
      </dgm:t>
    </dgm:pt>
    <dgm:pt modelId="{0EF3A3D6-3BEC-4B35-8B45-508E3EA159A3}" type="sibTrans" cxnId="{0E7E6E13-B2E5-4CEB-8F33-EADFBD831745}">
      <dgm:prSet/>
      <dgm:spPr/>
      <dgm:t>
        <a:bodyPr/>
        <a:lstStyle/>
        <a:p>
          <a:endParaRPr lang="el-GR"/>
        </a:p>
      </dgm:t>
    </dgm:pt>
    <dgm:pt modelId="{6B0E4715-D9FA-42F4-994D-A231B0590C2E}">
      <dgm:prSet phldrT="[Κείμενο]"/>
      <dgm:spPr>
        <a:blipFill rotWithShape="0">
          <a:blip xmlns:r="http://schemas.openxmlformats.org/officeDocument/2006/relationships" r:embed="rId1"/>
          <a:stretch>
            <a:fillRect/>
          </a:stretch>
        </a:blipFill>
      </dgm:spPr>
      <dgm:t>
        <a:bodyPr/>
        <a:lstStyle/>
        <a:p>
          <a:r>
            <a:rPr lang="el-GR" dirty="0" smtClean="0"/>
            <a:t>    </a:t>
          </a:r>
          <a:endParaRPr lang="el-GR" dirty="0"/>
        </a:p>
      </dgm:t>
    </dgm:pt>
    <dgm:pt modelId="{5A2142E5-C77C-49E0-B910-9AE4B13B434F}" type="sibTrans" cxnId="{BBA644F6-19B8-4FB2-8E07-C0C8A0D7BD40}">
      <dgm:prSet/>
      <dgm:spPr/>
      <dgm:t>
        <a:bodyPr/>
        <a:lstStyle/>
        <a:p>
          <a:endParaRPr lang="el-GR"/>
        </a:p>
      </dgm:t>
    </dgm:pt>
    <dgm:pt modelId="{6A9F659B-FDF0-4E93-9FB5-1329596EAF25}" type="parTrans" cxnId="{BBA644F6-19B8-4FB2-8E07-C0C8A0D7BD40}">
      <dgm:prSet/>
      <dgm:spPr/>
      <dgm:t>
        <a:bodyPr/>
        <a:lstStyle/>
        <a:p>
          <a:endParaRPr lang="el-GR"/>
        </a:p>
      </dgm:t>
    </dgm:pt>
    <dgm:pt modelId="{FAA31631-5080-473D-A484-5E7606ACC908}" type="pres">
      <dgm:prSet presAssocID="{A3A59CA2-BCED-49EA-9EEE-0792B207B108}" presName="diagram" presStyleCnt="0">
        <dgm:presLayoutVars>
          <dgm:dir/>
          <dgm:resizeHandles val="exact"/>
        </dgm:presLayoutVars>
      </dgm:prSet>
      <dgm:spPr/>
      <dgm:t>
        <a:bodyPr/>
        <a:lstStyle/>
        <a:p>
          <a:endParaRPr lang="el-GR"/>
        </a:p>
      </dgm:t>
    </dgm:pt>
    <dgm:pt modelId="{FC1C9753-4FBA-42DC-BA46-4256FC2BB955}" type="pres">
      <dgm:prSet presAssocID="{6B0E4715-D9FA-42F4-994D-A231B0590C2E}" presName="node" presStyleLbl="node1" presStyleIdx="0" presStyleCnt="2" custScaleX="256937" custScaleY="110821" custLinFactNeighborX="-5556" custLinFactNeighborY="-8249">
        <dgm:presLayoutVars>
          <dgm:bulletEnabled val="1"/>
        </dgm:presLayoutVars>
      </dgm:prSet>
      <dgm:spPr/>
      <dgm:t>
        <a:bodyPr/>
        <a:lstStyle/>
        <a:p>
          <a:endParaRPr lang="el-GR"/>
        </a:p>
      </dgm:t>
    </dgm:pt>
    <dgm:pt modelId="{9702DE1E-3BF4-4D0E-9C1D-8DA22D7A24A2}" type="pres">
      <dgm:prSet presAssocID="{5A2142E5-C77C-49E0-B910-9AE4B13B434F}" presName="sibTrans" presStyleCnt="0"/>
      <dgm:spPr/>
    </dgm:pt>
    <dgm:pt modelId="{AC483B51-0999-4D25-956F-2A1F0B8BA725}" type="pres">
      <dgm:prSet presAssocID="{51DF9478-2663-40BA-9619-F26FD7A7218A}" presName="node" presStyleLbl="node1" presStyleIdx="1" presStyleCnt="2" custScaleX="234934" custScaleY="123081">
        <dgm:presLayoutVars>
          <dgm:bulletEnabled val="1"/>
        </dgm:presLayoutVars>
      </dgm:prSet>
      <dgm:spPr/>
      <dgm:t>
        <a:bodyPr/>
        <a:lstStyle/>
        <a:p>
          <a:endParaRPr lang="el-GR"/>
        </a:p>
      </dgm:t>
    </dgm:pt>
  </dgm:ptLst>
  <dgm:cxnLst>
    <dgm:cxn modelId="{E8E113EC-A369-4939-BCEC-C8B374859F5B}" type="presOf" srcId="{6B0E4715-D9FA-42F4-994D-A231B0590C2E}" destId="{FC1C9753-4FBA-42DC-BA46-4256FC2BB955}" srcOrd="0" destOrd="0" presId="urn:microsoft.com/office/officeart/2005/8/layout/default#1"/>
    <dgm:cxn modelId="{BBA644F6-19B8-4FB2-8E07-C0C8A0D7BD40}" srcId="{A3A59CA2-BCED-49EA-9EEE-0792B207B108}" destId="{6B0E4715-D9FA-42F4-994D-A231B0590C2E}" srcOrd="0" destOrd="0" parTransId="{6A9F659B-FDF0-4E93-9FB5-1329596EAF25}" sibTransId="{5A2142E5-C77C-49E0-B910-9AE4B13B434F}"/>
    <dgm:cxn modelId="{D08EA394-8DCF-4149-96C6-0988F4BBB7DA}" type="presOf" srcId="{A3A59CA2-BCED-49EA-9EEE-0792B207B108}" destId="{FAA31631-5080-473D-A484-5E7606ACC908}" srcOrd="0" destOrd="0" presId="urn:microsoft.com/office/officeart/2005/8/layout/default#1"/>
    <dgm:cxn modelId="{775CB609-8EA1-4B28-970B-CFF7551F0F74}" type="presOf" srcId="{51DF9478-2663-40BA-9619-F26FD7A7218A}" destId="{AC483B51-0999-4D25-956F-2A1F0B8BA725}" srcOrd="0" destOrd="0" presId="urn:microsoft.com/office/officeart/2005/8/layout/default#1"/>
    <dgm:cxn modelId="{0E7E6E13-B2E5-4CEB-8F33-EADFBD831745}" srcId="{A3A59CA2-BCED-49EA-9EEE-0792B207B108}" destId="{51DF9478-2663-40BA-9619-F26FD7A7218A}" srcOrd="1" destOrd="0" parTransId="{756941EB-B04B-4851-8D91-A5D23170BFE0}" sibTransId="{0EF3A3D6-3BEC-4B35-8B45-508E3EA159A3}"/>
    <dgm:cxn modelId="{C1475825-7615-4086-9117-1F8B69E27CAD}" type="presParOf" srcId="{FAA31631-5080-473D-A484-5E7606ACC908}" destId="{FC1C9753-4FBA-42DC-BA46-4256FC2BB955}" srcOrd="0" destOrd="0" presId="urn:microsoft.com/office/officeart/2005/8/layout/default#1"/>
    <dgm:cxn modelId="{9222669A-92A0-42DA-8A87-B0ED20FF923B}" type="presParOf" srcId="{FAA31631-5080-473D-A484-5E7606ACC908}" destId="{9702DE1E-3BF4-4D0E-9C1D-8DA22D7A24A2}" srcOrd="1" destOrd="0" presId="urn:microsoft.com/office/officeart/2005/8/layout/default#1"/>
    <dgm:cxn modelId="{3F41D40E-561E-494E-A8C3-C197298D813F}" type="presParOf" srcId="{FAA31631-5080-473D-A484-5E7606ACC908}" destId="{AC483B51-0999-4D25-956F-2A1F0B8BA725}"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26303-4A95-4AFD-94A0-7E82A0233D5A}">
      <dsp:nvSpPr>
        <dsp:cNvPr id="0" name=""/>
        <dsp:cNvSpPr/>
      </dsp:nvSpPr>
      <dsp:spPr>
        <a:xfrm>
          <a:off x="3291840" y="0"/>
          <a:ext cx="1645920" cy="982348"/>
        </a:xfrm>
        <a:prstGeom prst="trapezoid">
          <a:avLst>
            <a:gd name="adj" fmla="val 8377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Πολιτική Ηγεσία</a:t>
          </a:r>
          <a:endParaRPr lang="en-US" sz="2000" kern="1200" dirty="0" smtClean="0"/>
        </a:p>
      </dsp:txBody>
      <dsp:txXfrm>
        <a:off x="3291840" y="0"/>
        <a:ext cx="1645920" cy="982348"/>
      </dsp:txXfrm>
    </dsp:sp>
    <dsp:sp modelId="{BE1D4ABC-4980-436A-95E4-E1C58D05C59A}">
      <dsp:nvSpPr>
        <dsp:cNvPr id="0" name=""/>
        <dsp:cNvSpPr/>
      </dsp:nvSpPr>
      <dsp:spPr>
        <a:xfrm>
          <a:off x="2468880" y="982348"/>
          <a:ext cx="3291840" cy="982348"/>
        </a:xfrm>
        <a:prstGeom prst="trapezoid">
          <a:avLst>
            <a:gd name="adj" fmla="val 8377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Γενικές Διευθύνσεις</a:t>
          </a:r>
          <a:endParaRPr lang="el-GR" sz="2000" kern="1200" dirty="0"/>
        </a:p>
      </dsp:txBody>
      <dsp:txXfrm>
        <a:off x="3044951" y="982348"/>
        <a:ext cx="2139696" cy="982348"/>
      </dsp:txXfrm>
    </dsp:sp>
    <dsp:sp modelId="{178D7561-B05D-4110-9264-8DA6108B7F12}">
      <dsp:nvSpPr>
        <dsp:cNvPr id="0" name=""/>
        <dsp:cNvSpPr/>
      </dsp:nvSpPr>
      <dsp:spPr>
        <a:xfrm>
          <a:off x="1645920" y="1964696"/>
          <a:ext cx="4937759" cy="982348"/>
        </a:xfrm>
        <a:prstGeom prst="trapezoid">
          <a:avLst>
            <a:gd name="adj" fmla="val 8377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Διευθύνσεις	</a:t>
          </a:r>
          <a:endParaRPr lang="el-GR" sz="2000" kern="1200" dirty="0"/>
        </a:p>
      </dsp:txBody>
      <dsp:txXfrm>
        <a:off x="2510028" y="1964696"/>
        <a:ext cx="3209544" cy="982348"/>
      </dsp:txXfrm>
    </dsp:sp>
    <dsp:sp modelId="{A798863B-918F-44BB-8287-1773A019D20D}">
      <dsp:nvSpPr>
        <dsp:cNvPr id="0" name=""/>
        <dsp:cNvSpPr/>
      </dsp:nvSpPr>
      <dsp:spPr>
        <a:xfrm>
          <a:off x="822960" y="2947044"/>
          <a:ext cx="6583680" cy="982348"/>
        </a:xfrm>
        <a:prstGeom prst="trapezoid">
          <a:avLst>
            <a:gd name="adj" fmla="val 8377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Τμήματα</a:t>
          </a:r>
          <a:endParaRPr lang="el-GR" sz="2000" kern="1200" dirty="0"/>
        </a:p>
      </dsp:txBody>
      <dsp:txXfrm>
        <a:off x="1975103" y="2947044"/>
        <a:ext cx="4279392" cy="982348"/>
      </dsp:txXfrm>
    </dsp:sp>
    <dsp:sp modelId="{97288C0E-4F8C-4648-9337-98A93ED2124B}">
      <dsp:nvSpPr>
        <dsp:cNvPr id="0" name=""/>
        <dsp:cNvSpPr/>
      </dsp:nvSpPr>
      <dsp:spPr>
        <a:xfrm>
          <a:off x="0" y="3929392"/>
          <a:ext cx="8229600" cy="982348"/>
        </a:xfrm>
        <a:prstGeom prst="trapezoid">
          <a:avLst>
            <a:gd name="adj" fmla="val 8377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Υπάλληλοι</a:t>
          </a:r>
          <a:endParaRPr lang="el-GR" sz="2000" kern="1200" dirty="0"/>
        </a:p>
      </dsp:txBody>
      <dsp:txXfrm>
        <a:off x="1440179" y="3929392"/>
        <a:ext cx="5349240" cy="9823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F5EADD-6834-4A56-9B32-CF0447D259FB}" type="datetimeFigureOut">
              <a:rPr lang="el-GR" smtClean="0"/>
              <a:pPr/>
              <a:t>9/5/2013</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CA5312-85FB-490C-8C11-19C4BE4FB1E0}" type="slidenum">
              <a:rPr lang="el-GR" smtClean="0"/>
              <a:pPr/>
              <a:t>‹#›</a:t>
            </a:fld>
            <a:endParaRPr lang="el-GR"/>
          </a:p>
        </p:txBody>
      </p:sp>
    </p:spTree>
    <p:extLst>
      <p:ext uri="{BB962C8B-B14F-4D97-AF65-F5344CB8AC3E}">
        <p14:creationId xmlns:p14="http://schemas.microsoft.com/office/powerpoint/2010/main" val="351177443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DF3F7F-14D3-4081-BBEF-4ACE3F414181}" type="datetimeFigureOut">
              <a:rPr lang="el-GR" smtClean="0"/>
              <a:pPr/>
              <a:t>9/5/2013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788306-2A43-4238-BDD6-4ED1E1019687}" type="slidenum">
              <a:rPr lang="el-GR" smtClean="0"/>
              <a:pPr/>
              <a:t>‹#›</a:t>
            </a:fld>
            <a:endParaRPr lang="el-GR"/>
          </a:p>
        </p:txBody>
      </p:sp>
    </p:spTree>
    <p:extLst>
      <p:ext uri="{BB962C8B-B14F-4D97-AF65-F5344CB8AC3E}">
        <p14:creationId xmlns:p14="http://schemas.microsoft.com/office/powerpoint/2010/main" val="23087482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47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26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39</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40</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41</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45</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κεφαλίδας"/>
          <p:cNvSpPr>
            <a:spLocks noGrp="1"/>
          </p:cNvSpPr>
          <p:nvPr>
            <p:ph type="hdr" sz="quarter" idx="10"/>
          </p:nvPr>
        </p:nvSpPr>
        <p:spPr/>
        <p:txBody>
          <a:bodyPr/>
          <a:lstStyle/>
          <a:p>
            <a:endParaRPr lang="el-GR"/>
          </a:p>
        </p:txBody>
      </p:sp>
      <p:sp>
        <p:nvSpPr>
          <p:cNvPr id="5" name="4 - Θέση αριθμού διαφάνειας"/>
          <p:cNvSpPr>
            <a:spLocks noGrp="1"/>
          </p:cNvSpPr>
          <p:nvPr>
            <p:ph type="sldNum" sz="quarter" idx="11"/>
          </p:nvPr>
        </p:nvSpPr>
        <p:spPr/>
        <p:txBody>
          <a:bodyPr/>
          <a:lstStyle/>
          <a:p>
            <a:fld id="{C7788306-2A43-4238-BDD6-4ED1E1019687}" type="slidenum">
              <a:rPr lang="el-GR" smtClean="0"/>
              <a:pPr/>
              <a:t>46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BCEFF0B-36E0-48D3-BFC1-796966FB6593}" type="datetime1">
              <a:rPr lang="el-GR" smtClean="0"/>
              <a:pPr/>
              <a:t>9/5/2013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B7F54CC-FD63-444A-9D63-7F6B8DF25D7A}" type="datetime1">
              <a:rPr lang="el-GR" smtClean="0"/>
              <a:pPr/>
              <a:t>9/5/2013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20009EB-9C9A-47F4-BC1B-4FFA36960977}" type="datetime1">
              <a:rPr lang="el-GR" smtClean="0"/>
              <a:pPr/>
              <a:t>9/5/2013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E6F176D-F492-4ECA-9633-941EA3408EEE}" type="datetime1">
              <a:rPr lang="el-GR" smtClean="0"/>
              <a:pPr/>
              <a:t>9/5/2013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9C2F0AA-ED53-4877-B65F-3A6013826232}" type="datetime1">
              <a:rPr lang="el-GR" smtClean="0"/>
              <a:pPr/>
              <a:t>9/5/2013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B2CEB89-EDAB-40D0-8FC5-31A30E7A02DC}" type="datetime1">
              <a:rPr lang="el-GR" smtClean="0"/>
              <a:pPr/>
              <a:t>9/5/2013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7BC70F5-24A0-4095-B6E7-F09444ABAF95}" type="datetime1">
              <a:rPr lang="el-GR" smtClean="0"/>
              <a:pPr/>
              <a:t>9/5/2013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F4623B7-6C34-4219-B21D-342807CCCED2}" type="datetime1">
              <a:rPr lang="el-GR" smtClean="0"/>
              <a:pPr/>
              <a:t>9/5/2013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9A41461-ED83-4FC4-AB1E-EF6C77A5570A}" type="datetime1">
              <a:rPr lang="el-GR" smtClean="0"/>
              <a:pPr/>
              <a:t>9/5/2013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2072288-90C4-4B70-9A7E-05CAADAE84F7}" type="datetime1">
              <a:rPr lang="el-GR" smtClean="0"/>
              <a:pPr/>
              <a:t>9/5/2013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47FC339-0C1B-4C4E-BC7B-10D859207CBD}" type="datetime1">
              <a:rPr lang="el-GR" smtClean="0"/>
              <a:pPr/>
              <a:t>9/5/2013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01E69E4-1E22-42EB-8FF8-2DE5E67ED59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DD27D-4C85-4B0F-A2A6-ED658D057116}" type="datetime1">
              <a:rPr lang="el-GR" smtClean="0"/>
              <a:pPr/>
              <a:t>9/5/2013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E69E4-1E22-42EB-8FF8-2DE5E67ED59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gspa.gr/&#916;&#951;&#956;&#972;&#963;&#953;&#94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gspa.gr/&#916;&#951;&#956;&#972;&#963;&#953;&#945;"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457200" y="214291"/>
            <a:ext cx="8229600" cy="5357850"/>
          </a:xfrm>
        </p:spPr>
        <p:txBody>
          <a:bodyPr anchor="ctr">
            <a:normAutofit fontScale="25000" lnSpcReduction="20000"/>
          </a:bodyPr>
          <a:lstStyle/>
          <a:p>
            <a:pPr algn="just">
              <a:buNone/>
            </a:pPr>
            <a:r>
              <a:rPr lang="el-GR" dirty="0" smtClean="0"/>
              <a:t>	</a:t>
            </a:r>
            <a:r>
              <a:rPr lang="el-GR" sz="9600" dirty="0" smtClean="0"/>
              <a:t>Η αναζήτηση του κατάλληλου στρατηγικού σχεδιασμού αποβλέπει στη δημιουργία συγκριτικού πλεονεκτήματος που είναι μοναδικό για τον φορέα</a:t>
            </a:r>
            <a:r>
              <a:rPr lang="en-US" sz="9600" baseline="30000" dirty="0" smtClean="0">
                <a:effectLst>
                  <a:outerShdw blurRad="38100" dist="38100" dir="2700000" algn="tl">
                    <a:srgbClr val="000000">
                      <a:alpha val="43137"/>
                    </a:srgbClr>
                  </a:outerShdw>
                </a:effectLst>
              </a:rPr>
              <a:t>1</a:t>
            </a:r>
            <a:r>
              <a:rPr lang="en-US" sz="9600" dirty="0" smtClean="0"/>
              <a:t>. </a:t>
            </a:r>
            <a:r>
              <a:rPr lang="el-GR" sz="9600" dirty="0" smtClean="0"/>
              <a:t> Ειδικότερα, η δυναμική του οργανισμού </a:t>
            </a:r>
            <a:r>
              <a:rPr lang="el-GR" sz="9600" dirty="0" err="1" smtClean="0"/>
              <a:t>ν΄αναπτύξει</a:t>
            </a:r>
            <a:r>
              <a:rPr lang="el-GR" sz="9600" dirty="0" smtClean="0"/>
              <a:t> ανταγωνιστικές επιδόσεις στα πλαίσια της οικονομίας της γνώσης εξαρτάται από τη διαχείριση του  και συγκεκριμένα από:</a:t>
            </a:r>
          </a:p>
          <a:p>
            <a:pPr lvl="0" algn="just">
              <a:buFont typeface="Wingdings" pitchFamily="2" charset="2"/>
              <a:buChar char="ü"/>
            </a:pPr>
            <a:r>
              <a:rPr lang="el-GR" sz="9600" dirty="0" smtClean="0"/>
              <a:t>Το ρυθμό προσαρμογής &amp; ενσωμάτωσης της γνώσης (Διαχείριση της γνώσης),</a:t>
            </a:r>
          </a:p>
          <a:p>
            <a:pPr lvl="0" algn="just">
              <a:buFont typeface="Wingdings" pitchFamily="2" charset="2"/>
              <a:buChar char="ü"/>
            </a:pPr>
            <a:r>
              <a:rPr lang="el-GR" sz="9600" dirty="0" smtClean="0"/>
              <a:t>Την ικανότητα προσαρμογής στην καινοτομία (Διαχείριση της καινοτομίας),</a:t>
            </a:r>
          </a:p>
          <a:p>
            <a:pPr lvl="0" algn="just">
              <a:buFont typeface="Wingdings" pitchFamily="2" charset="2"/>
              <a:buChar char="ü"/>
            </a:pPr>
            <a:r>
              <a:rPr lang="el-GR" sz="9600" dirty="0" smtClean="0"/>
              <a:t>Την ικανότητα αξιοποίησης των πόρων του Φορέα,</a:t>
            </a:r>
          </a:p>
          <a:p>
            <a:pPr lvl="0" algn="just">
              <a:buFont typeface="Wingdings" pitchFamily="2" charset="2"/>
              <a:buChar char="ü"/>
            </a:pPr>
            <a:r>
              <a:rPr lang="el-GR" sz="9600" dirty="0" smtClean="0"/>
              <a:t>Τον προσδιορισμό της κλίμακας αξιών και κουλτούρας του Φορέα και, τέλος,</a:t>
            </a:r>
          </a:p>
          <a:p>
            <a:pPr lvl="0" algn="just">
              <a:buFont typeface="Wingdings" pitchFamily="2" charset="2"/>
              <a:buChar char="ü"/>
            </a:pPr>
            <a:r>
              <a:rPr lang="el-GR" sz="9600" dirty="0" smtClean="0"/>
              <a:t>Την ικανότητα συντονισμού &amp; επίβλεψης των πρακτικών του οργανισμού σε ευρεία κλίμακα καθώς και τη συσχέτιση των παραπάνω μέσω του στρατηγικού σχεδιασμού</a:t>
            </a:r>
            <a:r>
              <a:rPr lang="el-GR" sz="9600" baseline="30000" dirty="0" smtClean="0"/>
              <a:t> </a:t>
            </a:r>
            <a:r>
              <a:rPr lang="el-GR" sz="9600" baseline="30000" dirty="0" smtClean="0">
                <a:effectLst>
                  <a:outerShdw blurRad="38100" dist="38100" dir="2700000" algn="tl">
                    <a:srgbClr val="000000">
                      <a:alpha val="43137"/>
                    </a:srgbClr>
                  </a:outerShdw>
                </a:effectLst>
              </a:rPr>
              <a:t>2</a:t>
            </a:r>
            <a:r>
              <a:rPr lang="en-US" sz="9600" dirty="0" smtClean="0">
                <a:effectLst>
                  <a:outerShdw blurRad="38100" dist="38100" dir="2700000" algn="tl">
                    <a:srgbClr val="000000">
                      <a:alpha val="43137"/>
                    </a:srgbClr>
                  </a:outerShdw>
                </a:effectLst>
              </a:rPr>
              <a:t>.</a:t>
            </a:r>
            <a:endParaRPr lang="el-GR" sz="9600" dirty="0" smtClean="0">
              <a:effectLst>
                <a:outerShdw blurRad="38100" dist="38100" dir="2700000" algn="tl">
                  <a:srgbClr val="000000">
                    <a:alpha val="43137"/>
                  </a:srgbClr>
                </a:outerShdw>
              </a:effectLst>
            </a:endParaRPr>
          </a:p>
        </p:txBody>
      </p:sp>
      <p:sp>
        <p:nvSpPr>
          <p:cNvPr id="6" name="5 - Θέση υποσέλιδου"/>
          <p:cNvSpPr>
            <a:spLocks noGrp="1"/>
          </p:cNvSpPr>
          <p:nvPr>
            <p:ph type="ftr" sz="quarter" idx="11"/>
          </p:nvPr>
        </p:nvSpPr>
        <p:spPr>
          <a:xfrm>
            <a:off x="428596" y="5572140"/>
            <a:ext cx="8429684" cy="1149335"/>
          </a:xfrm>
        </p:spPr>
        <p:txBody>
          <a:bodyPr/>
          <a:lstStyle/>
          <a:p>
            <a:pPr algn="l"/>
            <a:r>
              <a:rPr lang="en-US" sz="1800" b="1" dirty="0" smtClean="0">
                <a:solidFill>
                  <a:schemeClr val="accent3">
                    <a:lumMod val="50000"/>
                  </a:schemeClr>
                </a:solidFill>
              </a:rPr>
              <a:t>1 </a:t>
            </a:r>
            <a:r>
              <a:rPr lang="x-none" sz="1800" b="1" smtClean="0">
                <a:solidFill>
                  <a:schemeClr val="accent3">
                    <a:lumMod val="50000"/>
                  </a:schemeClr>
                </a:solidFill>
              </a:rPr>
              <a:t>Βλ</a:t>
            </a:r>
            <a:r>
              <a:rPr lang="en-US" sz="1800" b="1" dirty="0" smtClean="0">
                <a:solidFill>
                  <a:schemeClr val="accent3">
                    <a:lumMod val="50000"/>
                  </a:schemeClr>
                </a:solidFill>
              </a:rPr>
              <a:t>. Marr, B. (2007), Strategic Performance Management, Leveraging and measuring your intangible value drivers, Elsevier, </a:t>
            </a:r>
            <a:r>
              <a:rPr lang="x-none" sz="1800" b="1" dirty="0" smtClean="0">
                <a:solidFill>
                  <a:schemeClr val="accent3">
                    <a:lumMod val="50000"/>
                  </a:schemeClr>
                </a:solidFill>
              </a:rPr>
              <a:t>σελ</a:t>
            </a:r>
            <a:r>
              <a:rPr lang="en-US" sz="1800" b="1" dirty="0" smtClean="0">
                <a:solidFill>
                  <a:schemeClr val="accent3">
                    <a:lumMod val="50000"/>
                  </a:schemeClr>
                </a:solidFill>
              </a:rPr>
              <a:t>. 3 </a:t>
            </a:r>
            <a:r>
              <a:rPr lang="x-none" sz="1800" b="1" dirty="0" smtClean="0">
                <a:solidFill>
                  <a:schemeClr val="accent3">
                    <a:lumMod val="50000"/>
                  </a:schemeClr>
                </a:solidFill>
              </a:rPr>
              <a:t>επ</a:t>
            </a:r>
            <a:r>
              <a:rPr lang="en-US" sz="1800" b="1" dirty="0" smtClean="0">
                <a:solidFill>
                  <a:schemeClr val="accent3">
                    <a:lumMod val="50000"/>
                  </a:schemeClr>
                </a:solidFill>
              </a:rPr>
              <a:t>..</a:t>
            </a:r>
            <a:endParaRPr lang="x-none" sz="1800" b="1" dirty="0" smtClean="0">
              <a:solidFill>
                <a:schemeClr val="accent3">
                  <a:lumMod val="50000"/>
                </a:schemeClr>
              </a:solidFill>
            </a:endParaRPr>
          </a:p>
          <a:p>
            <a:pPr algn="l"/>
            <a:r>
              <a:rPr lang="en-US" sz="1800" b="1" dirty="0" smtClean="0">
                <a:solidFill>
                  <a:schemeClr val="accent3">
                    <a:lumMod val="50000"/>
                  </a:schemeClr>
                </a:solidFill>
              </a:rPr>
              <a:t>2 </a:t>
            </a:r>
            <a:r>
              <a:rPr lang="el-GR" sz="1800" b="1" dirty="0" smtClean="0">
                <a:solidFill>
                  <a:schemeClr val="accent3">
                    <a:lumMod val="50000"/>
                  </a:schemeClr>
                </a:solidFill>
              </a:rPr>
              <a:t>Βλ</a:t>
            </a:r>
            <a:r>
              <a:rPr lang="en-US" sz="1800" b="1" dirty="0" smtClean="0">
                <a:solidFill>
                  <a:schemeClr val="accent3">
                    <a:lumMod val="50000"/>
                  </a:schemeClr>
                </a:solidFill>
              </a:rPr>
              <a:t>. OECD (2007), Public Governance Indicators: A Literature Review, Dept of Economic and Social Affairs, New York, </a:t>
            </a:r>
            <a:r>
              <a:rPr lang="el-GR" sz="1800" b="1" dirty="0" smtClean="0">
                <a:solidFill>
                  <a:schemeClr val="accent3">
                    <a:lumMod val="50000"/>
                  </a:schemeClr>
                </a:solidFill>
              </a:rPr>
              <a:t>σελ</a:t>
            </a:r>
            <a:r>
              <a:rPr lang="en-US" sz="1800" b="1" dirty="0" smtClean="0">
                <a:solidFill>
                  <a:schemeClr val="accent3">
                    <a:lumMod val="50000"/>
                  </a:schemeClr>
                </a:solidFill>
              </a:rPr>
              <a:t>. 40 </a:t>
            </a:r>
            <a:r>
              <a:rPr lang="el-GR" sz="1800" b="1" dirty="0" err="1" smtClean="0">
                <a:solidFill>
                  <a:schemeClr val="accent3">
                    <a:lumMod val="50000"/>
                  </a:schemeClr>
                </a:solidFill>
              </a:rPr>
              <a:t>επ</a:t>
            </a:r>
            <a:r>
              <a:rPr lang="en-US" sz="1800" b="1" dirty="0" smtClean="0">
                <a:solidFill>
                  <a:schemeClr val="accent3">
                    <a:lumMod val="50000"/>
                  </a:schemeClr>
                </a:solidFill>
              </a:rPr>
              <a:t>..</a:t>
            </a:r>
            <a:endParaRPr lang="el-GR" sz="1800" b="1" dirty="0">
              <a:solidFill>
                <a:schemeClr val="accent3">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Autofit/>
          </a:bodyPr>
          <a:lstStyle/>
          <a:p>
            <a:r>
              <a:rPr lang="el-GR" sz="2000" b="1" dirty="0" smtClean="0"/>
              <a:t> </a:t>
            </a:r>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1071546"/>
            <a:ext cx="8229600" cy="4214841"/>
          </a:xfrm>
        </p:spPr>
        <p:txBody>
          <a:bodyPr>
            <a:normAutofit/>
          </a:bodyPr>
          <a:lstStyle/>
          <a:p>
            <a:pPr algn="just">
              <a:buNone/>
            </a:pPr>
            <a:r>
              <a:rPr lang="el-GR" sz="2400" dirty="0" smtClean="0"/>
              <a:t>	</a:t>
            </a:r>
          </a:p>
          <a:p>
            <a:pPr algn="just">
              <a:buNone/>
            </a:pPr>
            <a:r>
              <a:rPr lang="el-GR" sz="2400" dirty="0" smtClean="0"/>
              <a:t>	Στην απόφαση </a:t>
            </a:r>
            <a:r>
              <a:rPr lang="el-GR" sz="2400" dirty="0" err="1" smtClean="0"/>
              <a:t>Στοχοθεσίας</a:t>
            </a:r>
            <a:r>
              <a:rPr lang="el-GR" sz="2400" dirty="0" smtClean="0"/>
              <a:t> αποτυπώνονται τα αποτελέσματα της διαβούλευσης που έλαβε χώρα μεταξύ των  υπαλλήλων και των διοικητικών προϊσταμένων όλων των βαθμίδων. Στην ίδια απόφαση προσδιορίζονται η συχνότητα και η χρονική διάρκεια της διαδικασίας αξιολόγησης των αποτελεσμάτων.</a:t>
            </a:r>
          </a:p>
          <a:p>
            <a:endParaRPr lang="el-GR"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fontScale="90000"/>
          </a:bodyPr>
          <a:lstStyle/>
          <a:p>
            <a:r>
              <a:rPr lang="el-GR" b="1" dirty="0" smtClean="0"/>
              <a:t> </a:t>
            </a:r>
            <a:r>
              <a:rPr lang="el-GR" sz="22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200" b="1" dirty="0" err="1" smtClean="0">
                <a:solidFill>
                  <a:schemeClr val="accent6">
                    <a:lumMod val="50000"/>
                  </a:schemeClr>
                </a:solidFill>
              </a:rPr>
              <a:t>t.laskari@ydmed.gov.gr</a:t>
            </a:r>
            <a:endParaRPr lang="el-GR" sz="2200" dirty="0">
              <a:solidFill>
                <a:schemeClr val="accent6">
                  <a:lumMod val="50000"/>
                </a:schemeClr>
              </a:solidFill>
            </a:endParaRPr>
          </a:p>
        </p:txBody>
      </p:sp>
      <p:sp>
        <p:nvSpPr>
          <p:cNvPr id="3" name="2 - Θέση περιεχομένου"/>
          <p:cNvSpPr>
            <a:spLocks noGrp="1"/>
          </p:cNvSpPr>
          <p:nvPr>
            <p:ph idx="1"/>
          </p:nvPr>
        </p:nvSpPr>
        <p:spPr>
          <a:xfrm>
            <a:off x="285720" y="1142984"/>
            <a:ext cx="8515352" cy="5026029"/>
          </a:xfrm>
        </p:spPr>
        <p:txBody>
          <a:bodyPr/>
          <a:lstStyle/>
          <a:p>
            <a:pPr>
              <a:buNone/>
            </a:pPr>
            <a:r>
              <a:rPr lang="el-GR" sz="2400" b="1" i="1" dirty="0" smtClean="0"/>
              <a:t>	Πώς </a:t>
            </a:r>
            <a:r>
              <a:rPr lang="el-GR" sz="2400" b="1" i="1" dirty="0"/>
              <a:t>συμπληρώνεται το έντυπο της </a:t>
            </a:r>
            <a:r>
              <a:rPr lang="el-GR" sz="2400" b="1" i="1" dirty="0" err="1"/>
              <a:t>Στοχοθεσίας</a:t>
            </a:r>
            <a:r>
              <a:rPr lang="el-GR" sz="2400" b="1" i="1" dirty="0"/>
              <a:t> από μια δημόσια υπηρεσία;</a:t>
            </a:r>
            <a:endParaRPr lang="el-GR" sz="2400" b="1" dirty="0"/>
          </a:p>
          <a:p>
            <a:pPr>
              <a:buNone/>
            </a:pPr>
            <a:endParaRPr lang="en-US" sz="2400" b="1" dirty="0" smtClean="0"/>
          </a:p>
          <a:p>
            <a:pPr>
              <a:buNone/>
            </a:pPr>
            <a:r>
              <a:rPr lang="el-GR" sz="2400" b="1" dirty="0" smtClean="0"/>
              <a:t>                              </a:t>
            </a:r>
            <a:r>
              <a:rPr lang="el-GR" sz="2400" b="1" dirty="0"/>
              <a:t>	 	</a:t>
            </a:r>
            <a:r>
              <a:rPr lang="el-GR" sz="2400" dirty="0"/>
              <a:t> </a:t>
            </a:r>
          </a:p>
          <a:p>
            <a:pPr>
              <a:buNone/>
            </a:pPr>
            <a:r>
              <a:rPr lang="el-GR" sz="2400" dirty="0" smtClean="0"/>
              <a:t>	ΑΚΟΛΟΥΘΕΙ </a:t>
            </a:r>
            <a:r>
              <a:rPr lang="el-GR" sz="2400" dirty="0"/>
              <a:t>ΠΑΡΑΔΕΙΓΜΑ ΕΝΤΥΠΟΥ ΣΤΟΧΟΘΕΣΙΑΣ    - </a:t>
            </a:r>
            <a:r>
              <a:rPr lang="el-GR" sz="2400" dirty="0" smtClean="0"/>
              <a:t>ΑΝΑΛΥΣΗ ΣΤΟΧΩΝ </a:t>
            </a:r>
            <a:r>
              <a:rPr lang="el-GR" sz="2400" dirty="0"/>
              <a:t>ΣΕ ΕΠΙΠΕΔΟ ΤΜΗΜΑΤΟΣ:</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214282" y="357165"/>
          <a:ext cx="8715435" cy="5995624"/>
        </p:xfrm>
        <a:graphic>
          <a:graphicData uri="http://schemas.openxmlformats.org/drawingml/2006/table">
            <a:tbl>
              <a:tblPr/>
              <a:tblGrid>
                <a:gridCol w="445729"/>
                <a:gridCol w="2456254"/>
                <a:gridCol w="1526861"/>
                <a:gridCol w="1621698"/>
                <a:gridCol w="1299254"/>
                <a:gridCol w="1365639"/>
              </a:tblGrid>
              <a:tr h="245285">
                <a:tc gridSpan="2">
                  <a:txBody>
                    <a:bodyPr/>
                    <a:lstStyle/>
                    <a:p>
                      <a:pPr>
                        <a:spcAft>
                          <a:spcPts val="0"/>
                        </a:spcAft>
                      </a:pPr>
                      <a:r>
                        <a:rPr lang="el-GR" sz="1000" dirty="0">
                          <a:latin typeface="Times New Roman"/>
                          <a:ea typeface="Times New Roman"/>
                        </a:rPr>
                        <a:t>  ΤΜΗΜΑ: (2)</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l-GR"/>
                    </a:p>
                  </a:txBody>
                  <a:tcPr/>
                </a:tc>
                <a:tc gridSpan="4">
                  <a:txBody>
                    <a:bodyPr/>
                    <a:lstStyle/>
                    <a:p>
                      <a:endParaRPr lang="el-GR" sz="1000" dirty="0">
                        <a:latin typeface="Times New Roman"/>
                      </a:endParaRP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r>
              <a:tr h="245285">
                <a:tc gridSpan="2">
                  <a:txBody>
                    <a:bodyPr/>
                    <a:lstStyle/>
                    <a:p>
                      <a:pPr>
                        <a:spcAft>
                          <a:spcPts val="0"/>
                        </a:spcAft>
                      </a:pPr>
                      <a:r>
                        <a:rPr lang="el-GR" sz="1000">
                          <a:latin typeface="Times New Roman"/>
                          <a:ea typeface="Times New Roman"/>
                        </a:rPr>
                        <a:t>  ΠΡΟΪΣΤΑΜΕΝΟΣ ΤΜΗΜΑΤΟΣ: (3)</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l-GR"/>
                    </a:p>
                  </a:txBody>
                  <a:tcPr/>
                </a:tc>
                <a:tc gridSpan="4">
                  <a:txBody>
                    <a:bodyPr/>
                    <a:lstStyle/>
                    <a:p>
                      <a:endParaRPr lang="el-GR" sz="1000">
                        <a:latin typeface="Times New Roman"/>
                      </a:endParaRP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r>
              <a:tr h="196227">
                <a:tc gridSpan="2">
                  <a:txBody>
                    <a:bodyPr/>
                    <a:lstStyle/>
                    <a:p>
                      <a:pPr>
                        <a:spcAft>
                          <a:spcPts val="0"/>
                        </a:spcAft>
                      </a:pPr>
                      <a:r>
                        <a:rPr lang="el-GR" sz="1000">
                          <a:latin typeface="Times New Roman"/>
                          <a:ea typeface="Times New Roman"/>
                        </a:rPr>
                        <a:t>  ΣΤΟΧΟΣ: (4)             1</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l-GR"/>
                    </a:p>
                  </a:txBody>
                  <a:tcPr/>
                </a:tc>
                <a:tc gridSpan="4">
                  <a:txBody>
                    <a:bodyPr/>
                    <a:lstStyle/>
                    <a:p>
                      <a:pPr algn="ctr">
                        <a:spcAft>
                          <a:spcPts val="0"/>
                        </a:spcAft>
                      </a:pPr>
                      <a:r>
                        <a:rPr lang="el-GR" sz="1000" dirty="0">
                          <a:latin typeface="Times New Roman"/>
                          <a:ea typeface="Times New Roman"/>
                        </a:rPr>
                        <a:t>Προγραμματισμός προσλήψεων τακτικού και έκτακτου προσωπικού έτους 2009 </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r>
              <a:tr h="780823">
                <a:tc>
                  <a:txBody>
                    <a:bodyPr/>
                    <a:lstStyle/>
                    <a:p>
                      <a:pPr algn="ctr">
                        <a:spcAft>
                          <a:spcPts val="0"/>
                        </a:spcAft>
                      </a:pPr>
                      <a:r>
                        <a:rPr lang="el-GR" sz="1000">
                          <a:latin typeface="Times New Roman"/>
                          <a:ea typeface="Times New Roman"/>
                        </a:rPr>
                        <a:t>A/A (5)</a:t>
                      </a:r>
                    </a:p>
                  </a:txBody>
                  <a:tcPr marL="35820" marR="358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1000" dirty="0">
                          <a:latin typeface="Times New Roman"/>
                          <a:ea typeface="Times New Roman"/>
                        </a:rPr>
                        <a:t>ΕΠΙΜΕΡΟΥΣ ΕΝΕΡΓΕΙΕΣ (6)</a:t>
                      </a:r>
                    </a:p>
                  </a:txBody>
                  <a:tcPr marL="35820" marR="358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1000" dirty="0">
                          <a:latin typeface="Times New Roman"/>
                          <a:ea typeface="Times New Roman"/>
                        </a:rPr>
                        <a:t>ΥΠΕΥΘΥΝΟ ΠΡΟΣΩΠΟ (7)</a:t>
                      </a:r>
                    </a:p>
                  </a:txBody>
                  <a:tcPr marL="35820" marR="358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1000" dirty="0">
                          <a:latin typeface="Times New Roman"/>
                          <a:ea typeface="Times New Roman"/>
                        </a:rPr>
                        <a:t>ΛΟΙΠΟΙ ΕΜΠΛΕΚΟΜΕΝΟΙ (ΕΝΤΟΣ ΤΟΥ ΦΟΡΕΑ) (8)</a:t>
                      </a:r>
                    </a:p>
                  </a:txBody>
                  <a:tcPr marL="35820" marR="358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1000" dirty="0">
                          <a:latin typeface="Times New Roman"/>
                          <a:ea typeface="Times New Roman"/>
                        </a:rPr>
                        <a:t>ΑΛΛΟΙ ΕΜΠΛΕΚΟΜΕΝΟΙ ΦΟΡΕΙΣ (9)</a:t>
                      </a:r>
                    </a:p>
                  </a:txBody>
                  <a:tcPr marL="35820" marR="358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1000" dirty="0">
                          <a:latin typeface="Times New Roman"/>
                          <a:ea typeface="Times New Roman"/>
                        </a:rPr>
                        <a:t>ΧΡΟΝΟΔΙΑΓΡΑΜΜΑ (10)</a:t>
                      </a:r>
                    </a:p>
                  </a:txBody>
                  <a:tcPr marL="35820" marR="3582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692059">
                <a:tc>
                  <a:txBody>
                    <a:bodyPr/>
                    <a:lstStyle/>
                    <a:p>
                      <a:pPr algn="ctr">
                        <a:spcAft>
                          <a:spcPts val="0"/>
                        </a:spcAft>
                      </a:pPr>
                      <a:r>
                        <a:rPr lang="el-GR" sz="1000">
                          <a:latin typeface="Times New Roman"/>
                          <a:ea typeface="Times New Roman"/>
                        </a:rPr>
                        <a:t>1.</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00" dirty="0">
                          <a:latin typeface="Times New Roman"/>
                          <a:ea typeface="Times New Roman"/>
                        </a:rPr>
                        <a:t>Αποστολή εγκυκλίου προς όλα τα Υπουργεία για υποβολή αιτημάτων πρόσληψης προσωπικού για το έτος 2009.</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endParaRPr lang="el-GR" sz="1000" dirty="0">
                        <a:latin typeface="Times New Roman"/>
                        <a:ea typeface="Times New Roman"/>
                      </a:endParaRP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900" dirty="0">
                          <a:latin typeface="Times New Roman"/>
                          <a:ea typeface="Times New Roman"/>
                        </a:rPr>
                        <a:t> </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dirty="0" err="1">
                          <a:latin typeface="Times New Roman"/>
                          <a:ea typeface="Times New Roman"/>
                        </a:rPr>
                        <a:t>Ολοι</a:t>
                      </a:r>
                      <a:r>
                        <a:rPr lang="el-GR" sz="900" dirty="0">
                          <a:latin typeface="Times New Roman"/>
                          <a:ea typeface="Times New Roman"/>
                        </a:rPr>
                        <a:t> οι φορείς του Δημόσιου Τομέα (ΝΠΔΔ, ΟΤΑ, </a:t>
                      </a:r>
                      <a:r>
                        <a:rPr lang="el-GR" sz="900" dirty="0" err="1">
                          <a:latin typeface="Times New Roman"/>
                          <a:ea typeface="Times New Roman"/>
                        </a:rPr>
                        <a:t>α΄και</a:t>
                      </a:r>
                      <a:r>
                        <a:rPr lang="el-GR" sz="900" dirty="0">
                          <a:latin typeface="Times New Roman"/>
                          <a:ea typeface="Times New Roman"/>
                        </a:rPr>
                        <a:t> </a:t>
                      </a:r>
                      <a:r>
                        <a:rPr lang="el-GR" sz="900" dirty="0" err="1">
                          <a:latin typeface="Times New Roman"/>
                          <a:ea typeface="Times New Roman"/>
                        </a:rPr>
                        <a:t>β΄βαθμού</a:t>
                      </a:r>
                      <a:r>
                        <a:rPr lang="el-GR" sz="900" dirty="0">
                          <a:latin typeface="Times New Roman"/>
                          <a:ea typeface="Times New Roman"/>
                        </a:rPr>
                        <a:t>)</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a:latin typeface="Times New Roman"/>
                          <a:ea typeface="Times New Roman"/>
                        </a:rPr>
                        <a:t>Ιανουάριος 2009 (Ολοκληρώθηκε)</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46030">
                <a:tc>
                  <a:txBody>
                    <a:bodyPr/>
                    <a:lstStyle/>
                    <a:p>
                      <a:pPr algn="ctr">
                        <a:spcAft>
                          <a:spcPts val="0"/>
                        </a:spcAft>
                      </a:pPr>
                      <a:r>
                        <a:rPr lang="el-GR" sz="1000">
                          <a:latin typeface="Times New Roman"/>
                          <a:ea typeface="Times New Roman"/>
                        </a:rPr>
                        <a:t>2.</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000" dirty="0">
                          <a:latin typeface="Times New Roman"/>
                          <a:ea typeface="Times New Roman"/>
                        </a:rPr>
                        <a:t>Επεξεργασία των αιτημάτων των Φορέων του Δημόσιου Τομέα.</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endParaRPr lang="el-GR" sz="1000" dirty="0">
                        <a:latin typeface="Times New Roman"/>
                        <a:ea typeface="Times New Roman"/>
                      </a:endParaRP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l-GR" sz="900">
                          <a:latin typeface="Times New Roman"/>
                          <a:ea typeface="Times New Roman"/>
                        </a:rPr>
                        <a:t> </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a:latin typeface="Times New Roman"/>
                          <a:ea typeface="Times New Roman"/>
                        </a:rPr>
                        <a:t>Γ.Λ.Κ. / Γρ. Κυβερνήσεως</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dirty="0">
                          <a:latin typeface="Times New Roman"/>
                          <a:ea typeface="Times New Roman"/>
                        </a:rPr>
                        <a:t>Ιανουάριος- Δεκέμβριος 2009</a:t>
                      </a:r>
                    </a:p>
                  </a:txBody>
                  <a:tcPr marL="35820" marR="35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692059">
                <a:tc gridSpan="6">
                  <a:txBody>
                    <a:bodyPr/>
                    <a:lstStyle/>
                    <a:p>
                      <a:pPr>
                        <a:spcAft>
                          <a:spcPts val="0"/>
                        </a:spcAft>
                      </a:pPr>
                      <a:r>
                        <a:rPr lang="el-GR" sz="1000" dirty="0">
                          <a:latin typeface="Times New Roman"/>
                          <a:ea typeface="Times New Roman"/>
                        </a:rPr>
                        <a:t>(1): </a:t>
                      </a:r>
                      <a:r>
                        <a:rPr lang="el-GR" sz="1000" u="sng" dirty="0">
                          <a:latin typeface="Times New Roman"/>
                          <a:ea typeface="Times New Roman"/>
                        </a:rPr>
                        <a:t>Προσοχή:</a:t>
                      </a:r>
                      <a:r>
                        <a:rPr lang="el-GR" sz="1000" dirty="0">
                          <a:latin typeface="Times New Roman"/>
                          <a:ea typeface="Times New Roman"/>
                        </a:rPr>
                        <a:t> Ο συγκεκριμένος πίνακας συμπληρώνεται στην περίπτωση που η Διεύθυνση συγκροτείται από Τμήματα. Σε περίπτωση που η Διεύθυνση </a:t>
                      </a:r>
                      <a:r>
                        <a:rPr lang="el-GR" sz="1000" u="sng" dirty="0">
                          <a:latin typeface="Times New Roman"/>
                          <a:ea typeface="Times New Roman"/>
                        </a:rPr>
                        <a:t>δε</a:t>
                      </a:r>
                      <a:r>
                        <a:rPr lang="el-GR" sz="1000" dirty="0">
                          <a:latin typeface="Times New Roman"/>
                          <a:ea typeface="Times New Roman"/>
                        </a:rPr>
                        <a:t> συγκροτείται από Τμήματα, συμπληρώνεται ο επόμενος πίνακας. Ο παρών πίνακας συμπληρώνεται μία φορά </a:t>
                      </a:r>
                      <a:r>
                        <a:rPr lang="el-GR" sz="1000" u="sng" dirty="0">
                          <a:latin typeface="Times New Roman"/>
                          <a:ea typeface="Times New Roman"/>
                        </a:rPr>
                        <a:t>για κάθε στόχο</a:t>
                      </a:r>
                      <a:r>
                        <a:rPr lang="el-GR" sz="1000" dirty="0">
                          <a:latin typeface="Times New Roman"/>
                          <a:ea typeface="Times New Roman"/>
                        </a:rPr>
                        <a:t> που έχει τεθεί. Στην περίπτωση που ο αριθμός των επιμέρους ενεργειών υπερβαίνει τους υπάρχοντες κενούς χώρους, η ανάλυση συνεχίζεται σε νέο έντυπο. </a:t>
                      </a:r>
                    </a:p>
                  </a:txBody>
                  <a:tcPr marL="35820" marR="35820"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60615">
                <a:tc gridSpan="6">
                  <a:txBody>
                    <a:bodyPr/>
                    <a:lstStyle/>
                    <a:p>
                      <a:pPr>
                        <a:spcAft>
                          <a:spcPts val="0"/>
                        </a:spcAft>
                      </a:pPr>
                      <a:r>
                        <a:rPr lang="el-GR" sz="1000" dirty="0">
                          <a:latin typeface="Times New Roman"/>
                          <a:ea typeface="Times New Roman"/>
                        </a:rPr>
                        <a:t>(2): Συμπληρώνεται η ονομασία του Τμήματος</a:t>
                      </a:r>
                    </a:p>
                  </a:txBody>
                  <a:tcPr marL="35820" marR="35820"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60615">
                <a:tc gridSpan="6">
                  <a:txBody>
                    <a:bodyPr/>
                    <a:lstStyle/>
                    <a:p>
                      <a:pPr>
                        <a:spcAft>
                          <a:spcPts val="0"/>
                        </a:spcAft>
                      </a:pPr>
                      <a:r>
                        <a:rPr lang="el-GR" sz="1000" dirty="0">
                          <a:latin typeface="Times New Roman"/>
                          <a:ea typeface="Times New Roman"/>
                        </a:rPr>
                        <a:t>(3): Συμπληρώνεται το όνομα του Προϊσταμένου του Τμήματος</a:t>
                      </a:r>
                    </a:p>
                  </a:txBody>
                  <a:tcPr marL="35820" marR="35820"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536561">
                <a:tc gridSpan="6">
                  <a:txBody>
                    <a:bodyPr/>
                    <a:lstStyle/>
                    <a:p>
                      <a:pPr>
                        <a:spcAft>
                          <a:spcPts val="0"/>
                        </a:spcAft>
                      </a:pPr>
                      <a:r>
                        <a:rPr lang="el-GR" sz="1000" dirty="0">
                          <a:latin typeface="Times New Roman"/>
                          <a:ea typeface="Times New Roman"/>
                        </a:rPr>
                        <a:t>(4): Αναγράφεται ο στόχος που το Τμήμα θα πρέπει να υλοποιήσει στο πλαίσιο του Στρατηγικού Προγραμματισμού του Φορέα. Ο στόχος θα πρέπει να γίνεται αντιληπτός ως προγραμματισμένη, μεγάλης κλίμακας, πάγια δραστηριότητα του Τμήματος (δεν αναγράφονται οι έκτακτες και εντελώς </a:t>
                      </a:r>
                      <a:r>
                        <a:rPr lang="el-GR" sz="1000" dirty="0" err="1">
                          <a:latin typeface="Times New Roman"/>
                          <a:ea typeface="Times New Roman"/>
                        </a:rPr>
                        <a:t>διεκπεραιωτικές</a:t>
                      </a:r>
                      <a:r>
                        <a:rPr lang="el-GR" sz="1000" dirty="0">
                          <a:latin typeface="Times New Roman"/>
                          <a:ea typeface="Times New Roman"/>
                        </a:rPr>
                        <a:t> δραστηριότητες)</a:t>
                      </a:r>
                    </a:p>
                  </a:txBody>
                  <a:tcPr marL="35820" marR="35820"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60615">
                <a:tc gridSpan="6">
                  <a:txBody>
                    <a:bodyPr/>
                    <a:lstStyle/>
                    <a:p>
                      <a:pPr>
                        <a:spcAft>
                          <a:spcPts val="0"/>
                        </a:spcAft>
                      </a:pPr>
                      <a:r>
                        <a:rPr lang="el-GR" sz="1000" dirty="0">
                          <a:latin typeface="Times New Roman"/>
                          <a:ea typeface="Times New Roman"/>
                        </a:rPr>
                        <a:t>(5): Αύξων Αριθμός για κάθε επιμέρους ενέργεια</a:t>
                      </a:r>
                    </a:p>
                  </a:txBody>
                  <a:tcPr marL="35820" marR="35820"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51575">
                <a:tc gridSpan="6">
                  <a:txBody>
                    <a:bodyPr/>
                    <a:lstStyle/>
                    <a:p>
                      <a:pPr>
                        <a:spcAft>
                          <a:spcPts val="0"/>
                        </a:spcAft>
                      </a:pPr>
                      <a:r>
                        <a:rPr lang="el-GR" sz="1000" dirty="0">
                          <a:latin typeface="Times New Roman"/>
                          <a:ea typeface="Times New Roman"/>
                        </a:rPr>
                        <a:t>(6): Αναλύονται οι επιμέρους ενέργειες στις οποίες οι υπάλληλοι του Τμήματος θα πρέπει να προβούν προκειμένου να υλοποιηθεί ο στόχος που έχει τεθεί, όπως αυτός προσδιορίζεται στην (4) του παρόντος πίνακα.</a:t>
                      </a:r>
                    </a:p>
                  </a:txBody>
                  <a:tcPr marL="35820" marR="35820"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46030">
                <a:tc gridSpan="6">
                  <a:txBody>
                    <a:bodyPr/>
                    <a:lstStyle/>
                    <a:p>
                      <a:pPr>
                        <a:spcAft>
                          <a:spcPts val="0"/>
                        </a:spcAft>
                      </a:pPr>
                      <a:r>
                        <a:rPr lang="el-GR" sz="1000" dirty="0">
                          <a:latin typeface="Times New Roman"/>
                          <a:ea typeface="Times New Roman"/>
                        </a:rPr>
                        <a:t>(7): Συμπληρώνεται το ονοματεπώνυμο του/των υπαλλήλου/ων του Τμήματος που έχει/έχουν χρεωθεί την υλοποίηση της συγκεκριμένης ενέργειας</a:t>
                      </a:r>
                    </a:p>
                  </a:txBody>
                  <a:tcPr marL="35820" marR="35820"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60615">
                <a:tc gridSpan="6">
                  <a:txBody>
                    <a:bodyPr/>
                    <a:lstStyle/>
                    <a:p>
                      <a:pPr>
                        <a:spcAft>
                          <a:spcPts val="0"/>
                        </a:spcAft>
                      </a:pPr>
                      <a:r>
                        <a:rPr lang="el-GR" sz="1000" dirty="0">
                          <a:latin typeface="Times New Roman"/>
                          <a:ea typeface="Times New Roman"/>
                        </a:rPr>
                        <a:t>(8): Αναγράφονται τα ονόματα άλλων </a:t>
                      </a:r>
                      <a:r>
                        <a:rPr lang="el-GR" sz="1000" u="sng" dirty="0">
                          <a:latin typeface="Times New Roman"/>
                          <a:ea typeface="Times New Roman"/>
                        </a:rPr>
                        <a:t>υπαλλήλων</a:t>
                      </a:r>
                      <a:r>
                        <a:rPr lang="el-GR" sz="1000" dirty="0">
                          <a:latin typeface="Times New Roman"/>
                          <a:ea typeface="Times New Roman"/>
                        </a:rPr>
                        <a:t> ή μονάδων του </a:t>
                      </a:r>
                      <a:r>
                        <a:rPr lang="el-GR" sz="1000" u="sng" dirty="0">
                          <a:latin typeface="Times New Roman"/>
                          <a:ea typeface="Times New Roman"/>
                        </a:rPr>
                        <a:t>εν λόγω Φορέα</a:t>
                      </a:r>
                      <a:r>
                        <a:rPr lang="el-GR" sz="1000" dirty="0">
                          <a:latin typeface="Times New Roman"/>
                          <a:ea typeface="Times New Roman"/>
                        </a:rPr>
                        <a:t> που ενδεχομένως εμπλέκονται στη συγκεκριμένη ενέργεια</a:t>
                      </a:r>
                    </a:p>
                  </a:txBody>
                  <a:tcPr marL="35820" marR="35820"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60615">
                <a:tc gridSpan="6">
                  <a:txBody>
                    <a:bodyPr/>
                    <a:lstStyle/>
                    <a:p>
                      <a:pPr>
                        <a:spcAft>
                          <a:spcPts val="0"/>
                        </a:spcAft>
                      </a:pPr>
                      <a:r>
                        <a:rPr lang="el-GR" sz="1000" dirty="0">
                          <a:latin typeface="Times New Roman"/>
                          <a:ea typeface="Times New Roman"/>
                        </a:rPr>
                        <a:t>(9): Αναγράφονται υπηρεσίες εκτός του συγκεκριμένου Φορέα που ενδεχομένως εμπλέκονται στην υλοποίηση της συγκεκριμένης ενέργειας</a:t>
                      </a:r>
                    </a:p>
                  </a:txBody>
                  <a:tcPr marL="35820" marR="35820"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60615">
                <a:tc gridSpan="6">
                  <a:txBody>
                    <a:bodyPr/>
                    <a:lstStyle/>
                    <a:p>
                      <a:pPr>
                        <a:spcAft>
                          <a:spcPts val="0"/>
                        </a:spcAft>
                      </a:pPr>
                      <a:r>
                        <a:rPr lang="el-GR" sz="1000" dirty="0">
                          <a:latin typeface="Times New Roman"/>
                          <a:ea typeface="Times New Roman"/>
                        </a:rPr>
                        <a:t>(10): Προσδιορίζεται το </a:t>
                      </a:r>
                      <a:r>
                        <a:rPr lang="el-GR" sz="1000" u="sng" dirty="0">
                          <a:latin typeface="Times New Roman"/>
                          <a:ea typeface="Times New Roman"/>
                        </a:rPr>
                        <a:t>απώτατο</a:t>
                      </a:r>
                      <a:r>
                        <a:rPr lang="el-GR" sz="1000" dirty="0">
                          <a:latin typeface="Times New Roman"/>
                          <a:ea typeface="Times New Roman"/>
                        </a:rPr>
                        <a:t> χρονικό όριο για την ολοκλήρωση υλοποίησης της συγκεκριμένης ενέργειας.</a:t>
                      </a:r>
                    </a:p>
                  </a:txBody>
                  <a:tcPr marL="35820" marR="35820" marT="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11156"/>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857232"/>
            <a:ext cx="8401080" cy="5715040"/>
          </a:xfrm>
        </p:spPr>
        <p:txBody>
          <a:bodyPr>
            <a:normAutofit/>
          </a:bodyPr>
          <a:lstStyle/>
          <a:p>
            <a:pPr>
              <a:buNone/>
            </a:pPr>
            <a:r>
              <a:rPr lang="el-GR" sz="1900" dirty="0"/>
              <a:t> </a:t>
            </a:r>
            <a:endParaRPr lang="el-GR" sz="2400" dirty="0"/>
          </a:p>
          <a:p>
            <a:pPr>
              <a:buNone/>
            </a:pPr>
            <a:r>
              <a:rPr lang="el-GR" sz="2400" b="1" i="1" dirty="0" smtClean="0"/>
              <a:t>	Πώς </a:t>
            </a:r>
            <a:r>
              <a:rPr lang="el-GR" sz="2400" b="1" i="1" dirty="0"/>
              <a:t>ορίζεται </a:t>
            </a:r>
            <a:r>
              <a:rPr lang="el-GR" sz="2400" b="1" dirty="0"/>
              <a:t> </a:t>
            </a:r>
            <a:r>
              <a:rPr lang="el-GR" sz="2400" b="1" i="1" dirty="0"/>
              <a:t>η αποτελεσματικότητα &amp; πώς η αποδοτικότητα σε μια δημόσια υπηρεσία</a:t>
            </a:r>
            <a:r>
              <a:rPr lang="el-GR" sz="2400" b="1" i="1" dirty="0" smtClean="0"/>
              <a:t>;</a:t>
            </a:r>
            <a:endParaRPr lang="en-US" sz="2400" b="1" i="1" dirty="0" smtClean="0"/>
          </a:p>
          <a:p>
            <a:endParaRPr lang="en-US" sz="2400" i="1" dirty="0"/>
          </a:p>
          <a:p>
            <a:pPr algn="just">
              <a:buNone/>
            </a:pPr>
            <a:r>
              <a:rPr lang="el-GR" sz="2400" dirty="0"/>
              <a:t>	</a:t>
            </a:r>
            <a:r>
              <a:rPr lang="el-GR" sz="2400" dirty="0" smtClean="0"/>
              <a:t>Σύμφωνα </a:t>
            </a:r>
            <a:r>
              <a:rPr lang="el-GR" sz="2400" dirty="0"/>
              <a:t>με την παρ. 2 του άρθρου 1 του ν. 3230/04 </a:t>
            </a:r>
            <a:r>
              <a:rPr lang="en-US" sz="2400" dirty="0" smtClean="0"/>
              <a:t> </a:t>
            </a:r>
            <a:r>
              <a:rPr lang="el-GR" sz="2400" i="1" dirty="0" smtClean="0"/>
              <a:t>«….</a:t>
            </a:r>
            <a:r>
              <a:rPr lang="el-GR" sz="2400" i="1" dirty="0"/>
              <a:t>αποδοτικότητα θεωρείται η μεγιστοποίηση των αποτελεσμάτων από τις δράσεις της Διοίκησης με δεδομένους πόρους …….αποτελεσματικότητα η επίτευξη συγκεκριμένων και προκαθορισμένων στόχων….».</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642942"/>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500034" y="785794"/>
            <a:ext cx="8229600" cy="5715040"/>
          </a:xfrm>
        </p:spPr>
        <p:txBody>
          <a:bodyPr>
            <a:normAutofit lnSpcReduction="10000"/>
          </a:bodyPr>
          <a:lstStyle/>
          <a:p>
            <a:pPr>
              <a:buNone/>
            </a:pPr>
            <a:r>
              <a:rPr lang="el-GR" sz="2200" b="1" i="1" dirty="0" smtClean="0"/>
              <a:t>	</a:t>
            </a:r>
          </a:p>
          <a:p>
            <a:pPr>
              <a:buNone/>
            </a:pPr>
            <a:r>
              <a:rPr lang="el-GR" sz="2200" b="1" i="1" dirty="0" smtClean="0"/>
              <a:t>	</a:t>
            </a:r>
            <a:r>
              <a:rPr lang="el-GR" sz="2400" b="1" i="1" dirty="0" smtClean="0"/>
              <a:t>Πώς </a:t>
            </a:r>
            <a:r>
              <a:rPr lang="el-GR" sz="2400" b="1" i="1" dirty="0"/>
              <a:t>μετράμε την επίτευξη των στόχων</a:t>
            </a:r>
            <a:r>
              <a:rPr lang="el-GR" sz="2400" b="1" i="1" dirty="0" smtClean="0"/>
              <a:t>;</a:t>
            </a:r>
          </a:p>
          <a:p>
            <a:pPr>
              <a:buNone/>
            </a:pPr>
            <a:endParaRPr lang="el-GR" sz="2400" dirty="0"/>
          </a:p>
          <a:p>
            <a:pPr algn="just">
              <a:buNone/>
            </a:pPr>
            <a:r>
              <a:rPr lang="el-GR" sz="2400" i="1" dirty="0" smtClean="0"/>
              <a:t>	</a:t>
            </a:r>
            <a:r>
              <a:rPr lang="el-GR" sz="2400" dirty="0" smtClean="0"/>
              <a:t>Με </a:t>
            </a:r>
            <a:r>
              <a:rPr lang="el-GR" sz="2400" dirty="0"/>
              <a:t>τους Δείκτες Μέτρησης (</a:t>
            </a:r>
            <a:r>
              <a:rPr lang="el-GR" sz="2400" dirty="0" err="1"/>
              <a:t>άρ</a:t>
            </a:r>
            <a:r>
              <a:rPr lang="el-GR" sz="2400" dirty="0"/>
              <a:t>. 5 του ν. 3230/04). Σύμφωνα με το τελευταίο εδάφιο της παρ. 2 του </a:t>
            </a:r>
            <a:r>
              <a:rPr lang="el-GR" sz="2400" dirty="0" err="1"/>
              <a:t>άρ</a:t>
            </a:r>
            <a:r>
              <a:rPr lang="el-GR" sz="2400" dirty="0"/>
              <a:t>. 1 του ν. 3230 </a:t>
            </a:r>
            <a:r>
              <a:rPr lang="el-GR" sz="2400" i="1" dirty="0"/>
              <a:t>«……Δείκτες μέτρησης είναι τα μέσα που χρησιμοποιούνται για την αποτίμηση της αποδοτικότητας και αποτελεσματικότητας</a:t>
            </a:r>
            <a:r>
              <a:rPr lang="el-GR" sz="2400" i="1" dirty="0" smtClean="0"/>
              <a:t>.»</a:t>
            </a:r>
            <a:r>
              <a:rPr lang="en-US" sz="2400" i="1" dirty="0" smtClean="0"/>
              <a:t>.</a:t>
            </a:r>
          </a:p>
          <a:p>
            <a:endParaRPr lang="en-US" sz="2400" dirty="0" smtClean="0"/>
          </a:p>
          <a:p>
            <a:pPr algn="just">
              <a:buNone/>
            </a:pPr>
            <a:r>
              <a:rPr lang="el-GR" sz="2400" dirty="0" smtClean="0"/>
              <a:t>	Οι </a:t>
            </a:r>
            <a:r>
              <a:rPr lang="el-GR" sz="2400" dirty="0"/>
              <a:t>Δείκτες Μέτρησης καταδεικνύουν το βαθμό προσέγγισης του ζητούμενου αποτελέσματος από μια διοικητική δράση ή έργο. Προσδιορίζονται από κάθε υπηρεσία ξεχωριστά με τρόπο ώστε να εκπληρώνονται οι σκοποί της μέτρησης και να εκφράζεται το ιδιαίτερο αντικείμενο αρμοδιότητας της κάθε υπηρεσίας.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42852"/>
            <a:ext cx="8929718" cy="6715148"/>
          </a:xfrm>
        </p:spPr>
        <p:txBody>
          <a:bodyPr>
            <a:normAutofit fontScale="92500" lnSpcReduction="10000"/>
          </a:bodyPr>
          <a:lstStyle/>
          <a:p>
            <a:pPr algn="just">
              <a:buNone/>
            </a:pPr>
            <a:r>
              <a:rPr lang="el-GR" sz="2200" dirty="0" smtClean="0"/>
              <a:t>	Ειδικότερα με τους Δείκτες Μέτρησης Αποδοτικότητας και Αποτελεσματικότητας των δημοσίων υπηρεσιών επιδιώκεται η αξιολόγηση των υπηρεσιών της Διοίκησης που αποβλέπουν στην εξυπηρέτηση του πολίτη, την επαύξηση της εμπιστοσύνης του και του βαθμού ικανοποίησης των αναγκών του από αυτή, την ενίσχυση της διαφάνειας, την πληρέστερη αξιοποίηση των διαθέσιμων πόρων και γενικότερα την άσκηση της διοίκησης προς όφελος του πολίτη (άρθρο 1 παρ. 2 ν. 3230/2004). Επισημαίνεται ότι η μέτρηση της αποτελεσματικότητας και αποδοτικότητας </a:t>
            </a:r>
            <a:r>
              <a:rPr lang="el-GR" sz="2200" b="1" dirty="0" smtClean="0"/>
              <a:t>δεν αποτελεί μηχανισμό επιβολής ποινών ή εργαλείο πειθαρχικής διαδικασίας. </a:t>
            </a:r>
            <a:r>
              <a:rPr lang="el-GR" sz="2200" dirty="0" smtClean="0"/>
              <a:t>Η εν λόγω μέτρηση αποτελεί σημαντικό εργαλείο διοίκησης των Δημοσίων Οργανώσεων, καθώς συμβάλλει στην:</a:t>
            </a:r>
          </a:p>
          <a:p>
            <a:pPr algn="just">
              <a:buFont typeface="Wingdings" pitchFamily="2" charset="2"/>
              <a:buChar char="Ø"/>
            </a:pPr>
            <a:r>
              <a:rPr lang="x-none" sz="2200" smtClean="0"/>
              <a:t>αξιοποίηση της επαναπληροφόρησης, δηλαδή της αντιστοίχισης των διοικητικών εκροών και αποτελεσμάτων προς τις ανάγκες των πολιτών και των κοινωνικών αιτημάτων  </a:t>
            </a:r>
            <a:endParaRPr lang="en-US" sz="2200" dirty="0" smtClean="0"/>
          </a:p>
          <a:p>
            <a:pPr algn="just">
              <a:buFont typeface="Wingdings" pitchFamily="2" charset="2"/>
              <a:buChar char="Ø"/>
            </a:pPr>
            <a:r>
              <a:rPr lang="x-none" sz="2200" smtClean="0"/>
              <a:t> ομαλή, συστηματική και με κανονικότητα συλλογή αξιόπιστων και αξιοποιήσιμων δεδομένων</a:t>
            </a:r>
            <a:endParaRPr lang="en-US" sz="2200" dirty="0" smtClean="0"/>
          </a:p>
          <a:p>
            <a:pPr algn="just">
              <a:buFont typeface="Wingdings" pitchFamily="2" charset="2"/>
              <a:buChar char="Ø"/>
            </a:pPr>
            <a:r>
              <a:rPr lang="x-none" sz="2200" smtClean="0"/>
              <a:t>ορθολογική διαμόρφωση Δημοσίων πολιτικών και τη λήψη των ανάλογων αποφάσεων</a:t>
            </a:r>
            <a:endParaRPr lang="en-US" sz="2200" dirty="0" smtClean="0"/>
          </a:p>
          <a:p>
            <a:pPr algn="just">
              <a:buFont typeface="Wingdings" pitchFamily="2" charset="2"/>
              <a:buChar char="Ø"/>
            </a:pPr>
            <a:r>
              <a:rPr lang="x-none" sz="2200" smtClean="0"/>
              <a:t>βελτίωση της προγραμματικής ικανότητας και του οργανικού σχεδιασμού της Διοίκησης κάθε τύπου Δημόσιας Οργάνωσης</a:t>
            </a:r>
            <a:r>
              <a:rPr lang="el-GR" sz="2200" dirty="0" smtClean="0"/>
              <a:t> (βλ. εγκύκλιο </a:t>
            </a:r>
            <a:r>
              <a:rPr lang="el-GR" sz="2200" dirty="0" err="1" smtClean="0"/>
              <a:t>ΔΙΠΑ</a:t>
            </a:r>
            <a:r>
              <a:rPr lang="el-GR" sz="2200" dirty="0" smtClean="0"/>
              <a:t> με  </a:t>
            </a:r>
            <a:r>
              <a:rPr lang="el-GR" sz="2200" dirty="0" err="1" smtClean="0"/>
              <a:t>α.π</a:t>
            </a:r>
            <a:r>
              <a:rPr lang="el-GR" sz="2200" dirty="0" smtClean="0"/>
              <a:t>..: ΔΙΠΑ/Φ.4/οικ.7323/5.4.2006,αναρτημένη στο διαδικτυακό τόπο </a:t>
            </a:r>
            <a:r>
              <a:rPr lang="en-US" sz="2200" u="sng" dirty="0" smtClean="0">
                <a:hlinkClick r:id="rId2"/>
              </a:rPr>
              <a:t>www</a:t>
            </a:r>
            <a:r>
              <a:rPr lang="el-GR" sz="2200" u="sng" dirty="0" smtClean="0">
                <a:hlinkClick r:id="rId2"/>
              </a:rPr>
              <a:t>.</a:t>
            </a:r>
            <a:r>
              <a:rPr lang="en-US" sz="2200" u="sng" dirty="0" err="1" smtClean="0">
                <a:hlinkClick r:id="rId2"/>
              </a:rPr>
              <a:t>gspa</a:t>
            </a:r>
            <a:r>
              <a:rPr lang="el-GR" sz="2200" u="sng" dirty="0" smtClean="0">
                <a:hlinkClick r:id="rId2"/>
              </a:rPr>
              <a:t>.</a:t>
            </a:r>
            <a:r>
              <a:rPr lang="en-US" sz="2200" u="sng" dirty="0" err="1" smtClean="0">
                <a:hlinkClick r:id="rId2"/>
              </a:rPr>
              <a:t>gr</a:t>
            </a:r>
            <a:r>
              <a:rPr lang="el-GR" sz="2200" u="sng" dirty="0" smtClean="0">
                <a:hlinkClick r:id="rId2"/>
              </a:rPr>
              <a:t>/Δημόσια</a:t>
            </a:r>
            <a:r>
              <a:rPr lang="el-GR" sz="2200" dirty="0" smtClean="0"/>
              <a:t> Διοίκηση/Εκσυγχρονισμός/</a:t>
            </a:r>
            <a:r>
              <a:rPr lang="el-GR" sz="2200" dirty="0" err="1" smtClean="0"/>
              <a:t>ΔΙΠΑ</a:t>
            </a:r>
            <a:r>
              <a:rPr lang="el-GR" sz="2200" dirty="0" smtClean="0"/>
              <a:t>).</a:t>
            </a:r>
          </a:p>
          <a:p>
            <a:endParaRPr lang="el-GR"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42918"/>
          </a:xfrm>
        </p:spPr>
        <p:txBody>
          <a:bodyPr>
            <a:normAutofit fontScale="90000"/>
          </a:bodyPr>
          <a:lstStyle/>
          <a:p>
            <a:r>
              <a:rPr lang="el-GR" sz="1100" b="1" dirty="0" smtClean="0"/>
              <a:t> </a:t>
            </a:r>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500034" y="642918"/>
            <a:ext cx="8229600" cy="5929354"/>
          </a:xfrm>
        </p:spPr>
        <p:txBody>
          <a:bodyPr>
            <a:normAutofit lnSpcReduction="10000"/>
          </a:bodyPr>
          <a:lstStyle/>
          <a:p>
            <a:pPr>
              <a:buNone/>
            </a:pPr>
            <a:r>
              <a:rPr lang="el-GR" sz="2200" b="1" i="1" dirty="0" smtClean="0"/>
              <a:t>	</a:t>
            </a:r>
            <a:r>
              <a:rPr lang="el-GR" sz="2400" b="1" i="1" dirty="0" smtClean="0"/>
              <a:t>Είναι </a:t>
            </a:r>
            <a:r>
              <a:rPr lang="el-GR" sz="2400" b="1" i="1" dirty="0"/>
              <a:t>δυνατό να τροποποιηθούν οι αρχικά τιθέμενοι στόχοι μιας υπηρεσιακής μονάδας</a:t>
            </a:r>
            <a:r>
              <a:rPr lang="el-GR" sz="2400" b="1" i="1" dirty="0" smtClean="0"/>
              <a:t>;</a:t>
            </a:r>
            <a:endParaRPr lang="el-GR" sz="2400" dirty="0"/>
          </a:p>
          <a:p>
            <a:pPr algn="just">
              <a:buNone/>
            </a:pPr>
            <a:r>
              <a:rPr lang="el-GR" sz="2400" dirty="0" smtClean="0"/>
              <a:t>	Η </a:t>
            </a:r>
            <a:r>
              <a:rPr lang="el-GR" sz="2400" dirty="0"/>
              <a:t>πορεία της υλοποίησης των στόχων ελέγχεται από τους προϊσταμένους των οργανικών μονάδων σε τακτά χρονικά διαστήματα που δεν μπορεί να είναι μεγαλύτερα του τριμήνου. Εφόσον παρατηρηθεί σοβαρή απόκλιση μεταξύ των επιθυμητών και των πραγματικών αποτελεσμάτων μπορεί να αποφασιστεί ο επανακαθορισμός των στόχων ή η τροποποίηση του ετήσιου χρονοδιαγράμματος υλοποίησής τους. </a:t>
            </a:r>
            <a:r>
              <a:rPr lang="el-GR" sz="2400" dirty="0" err="1"/>
              <a:t>Κατ΄</a:t>
            </a:r>
            <a:r>
              <a:rPr lang="el-GR" sz="2400" dirty="0"/>
              <a:t> αυτόν τον τρόπο, οι στόχοι, συνολικά ή ο καθένας ξεχωριστά, μπορούν να  προσαρμοστούν ανάλογα, εφόσον έχουν προκύψει νέες συνθήκες και δεδομένα. Η αναθεώρηση των στόχων γίνεται κατά τον ίδιο τρόπο με αυτόν του αρχικού καθορισμού τους, δηλ. χρειάζεται εκ νέου έγκριση και προσυπογραφή από το ανώτατο, κατά περίπτωση, όργανο διοίκησης (άρθρο 4 ν. 3230/04).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571504"/>
          </a:xfrm>
        </p:spPr>
        <p:txBody>
          <a:bodyPr>
            <a:noAutofit/>
          </a:bodyPr>
          <a:lstStyle/>
          <a:p>
            <a:r>
              <a:rPr lang="el-GR" sz="2000" b="1" dirty="0" smtClean="0"/>
              <a:t> </a:t>
            </a:r>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836712"/>
            <a:ext cx="8472518" cy="5806998"/>
          </a:xfrm>
        </p:spPr>
        <p:txBody>
          <a:bodyPr>
            <a:normAutofit lnSpcReduction="10000"/>
          </a:bodyPr>
          <a:lstStyle/>
          <a:p>
            <a:pPr algn="just">
              <a:buNone/>
            </a:pPr>
            <a:r>
              <a:rPr lang="el-GR" sz="2200" b="1" dirty="0" smtClean="0"/>
              <a:t>	</a:t>
            </a:r>
          </a:p>
          <a:p>
            <a:pPr algn="just">
              <a:buNone/>
            </a:pPr>
            <a:r>
              <a:rPr lang="el-GR" sz="2400" b="1" dirty="0" smtClean="0"/>
              <a:t>	Ποια είναι τα είδη των Δεικτών;</a:t>
            </a:r>
          </a:p>
          <a:p>
            <a:pPr algn="just">
              <a:buNone/>
            </a:pPr>
            <a:r>
              <a:rPr lang="el-GR" sz="2400" dirty="0" smtClean="0"/>
              <a:t>	Σύμφωνα </a:t>
            </a:r>
            <a:r>
              <a:rPr lang="el-GR" sz="2400" dirty="0"/>
              <a:t>με τις παραγράφους 2 &amp; 3 του άρθρου 5 του ν. 3230/2004 οι Δείκτες Μέτρησης διακρίνονται σε Γενικούς και Ειδικούς. Ως </a:t>
            </a:r>
            <a:r>
              <a:rPr lang="el-GR" sz="2400" b="1" dirty="0"/>
              <a:t>Γενικοί Δείκτες</a:t>
            </a:r>
            <a:r>
              <a:rPr lang="el-GR" sz="2400" dirty="0"/>
              <a:t> ορίζονται </a:t>
            </a:r>
            <a:r>
              <a:rPr lang="el-GR" sz="2400" i="1" dirty="0"/>
              <a:t>«…..ο χρόνος ανταπόκρισης στα αιτήματα των πολιτών, το ποσοστό ικανοποίησης των παραπόνων που υποβάλλονται, η εφαρμογή νέων τεχνολογιών, το κόστος διαχείρισης και η ποιότητα των παρεχόμενων υπηρεσιών» </a:t>
            </a:r>
            <a:r>
              <a:rPr lang="el-GR" sz="2400" dirty="0"/>
              <a:t>ενώ ως </a:t>
            </a:r>
            <a:r>
              <a:rPr lang="el-GR" sz="2400" b="1" dirty="0"/>
              <a:t>Ειδικοί</a:t>
            </a:r>
            <a:r>
              <a:rPr lang="el-GR" sz="2400" dirty="0"/>
              <a:t> αυτοί </a:t>
            </a:r>
            <a:r>
              <a:rPr lang="el-GR" sz="2400" i="1" dirty="0"/>
              <a:t>«………….. που αντιστοιχούν στο είδος των παρεχόμενων από αυτές υπηρεσιών….».</a:t>
            </a:r>
            <a:endParaRPr lang="el-GR" sz="2400" dirty="0"/>
          </a:p>
          <a:p>
            <a:pPr algn="just">
              <a:buNone/>
            </a:pPr>
            <a:r>
              <a:rPr lang="el-GR" sz="2400" dirty="0"/>
              <a:t>	</a:t>
            </a:r>
            <a:r>
              <a:rPr lang="el-GR" sz="2400" b="1" i="1" dirty="0" smtClean="0"/>
              <a:t>Παραδείγματα </a:t>
            </a:r>
            <a:r>
              <a:rPr lang="el-GR" sz="2400" b="1" i="1" dirty="0"/>
              <a:t>Γενικών Δεικτών:</a:t>
            </a:r>
            <a:endParaRPr lang="el-GR" sz="2400" b="1" dirty="0"/>
          </a:p>
          <a:p>
            <a:pPr lvl="0" algn="just">
              <a:buFont typeface="Wingdings" pitchFamily="2" charset="2"/>
              <a:buChar char="§"/>
            </a:pPr>
            <a:r>
              <a:rPr lang="el-GR" sz="2400" dirty="0" smtClean="0"/>
              <a:t>Αριθμός </a:t>
            </a:r>
            <a:r>
              <a:rPr lang="el-GR" sz="2400" dirty="0"/>
              <a:t>επισκεπτών της ιστοσελίδας της Υπηρεσίας.</a:t>
            </a:r>
          </a:p>
          <a:p>
            <a:pPr lvl="0" algn="just">
              <a:buFont typeface="Wingdings" pitchFamily="2" charset="2"/>
              <a:buChar char="§"/>
            </a:pPr>
            <a:r>
              <a:rPr lang="el-GR" sz="2400" dirty="0" smtClean="0"/>
              <a:t>Αριθμός </a:t>
            </a:r>
            <a:r>
              <a:rPr lang="el-GR" sz="2400" dirty="0"/>
              <a:t>νέων ηλεκτρονικών </a:t>
            </a:r>
            <a:r>
              <a:rPr lang="el-GR" sz="2400" dirty="0" smtClean="0"/>
              <a:t>εφαρμογών.</a:t>
            </a:r>
          </a:p>
          <a:p>
            <a:pPr lvl="0" algn="just">
              <a:buFont typeface="Wingdings" pitchFamily="2" charset="2"/>
              <a:buChar char="§"/>
            </a:pPr>
            <a:r>
              <a:rPr lang="el-GR" sz="2400" dirty="0" smtClean="0"/>
              <a:t>Ποσοστό </a:t>
            </a:r>
            <a:r>
              <a:rPr lang="el-GR" sz="2400" dirty="0"/>
              <a:t>οργανικών μονάδων της Υπηρεσίας που χρησιμοποιούν ηλεκτρονικό πρωτόκολλο.</a:t>
            </a:r>
          </a:p>
          <a:p>
            <a:endParaRPr lang="el-GR"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Autofit/>
          </a:bodyPr>
          <a:lstStyle/>
          <a:p>
            <a:r>
              <a:rPr lang="el-GR" sz="2000" b="1" dirty="0" smtClean="0"/>
              <a:t> </a:t>
            </a:r>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928670"/>
            <a:ext cx="8401080" cy="5572164"/>
          </a:xfrm>
        </p:spPr>
        <p:txBody>
          <a:bodyPr>
            <a:noAutofit/>
          </a:bodyPr>
          <a:lstStyle/>
          <a:p>
            <a:pPr>
              <a:buNone/>
            </a:pPr>
            <a:r>
              <a:rPr lang="el-GR" sz="2200" b="1" i="1" dirty="0" smtClean="0"/>
              <a:t>	</a:t>
            </a:r>
            <a:r>
              <a:rPr lang="el-GR" sz="2400" b="1" i="1" dirty="0" smtClean="0"/>
              <a:t>Παραδείγματα </a:t>
            </a:r>
            <a:r>
              <a:rPr lang="el-GR" sz="2400" b="1" i="1" dirty="0"/>
              <a:t>Ειδικών Δεικτών</a:t>
            </a:r>
            <a:r>
              <a:rPr lang="el-GR" sz="2400" b="1" i="1" dirty="0" smtClean="0"/>
              <a:t>:</a:t>
            </a:r>
            <a:endParaRPr lang="en-US" sz="2400" dirty="0"/>
          </a:p>
          <a:p>
            <a:pPr lvl="0">
              <a:buFont typeface="Wingdings" pitchFamily="2" charset="2"/>
              <a:buChar char="§"/>
            </a:pPr>
            <a:r>
              <a:rPr lang="el-GR" sz="2400" dirty="0" smtClean="0"/>
              <a:t>Αριθμός </a:t>
            </a:r>
            <a:r>
              <a:rPr lang="el-GR" sz="2400" dirty="0"/>
              <a:t>εγκριτικών αποφάσεων προσλήψεων προσωπικού σε σχέση με τα υποβληθέντα αιτήματα, ανά </a:t>
            </a:r>
            <a:r>
              <a:rPr lang="el-GR" sz="2400" dirty="0" smtClean="0"/>
              <a:t>Φορέα.</a:t>
            </a:r>
            <a:endParaRPr lang="en-US" sz="2400" dirty="0"/>
          </a:p>
          <a:p>
            <a:pPr lvl="0">
              <a:buFont typeface="Wingdings" pitchFamily="2" charset="2"/>
              <a:buChar char="§"/>
            </a:pPr>
            <a:r>
              <a:rPr lang="el-GR" sz="2400" dirty="0" smtClean="0"/>
              <a:t>Αριθμός </a:t>
            </a:r>
            <a:r>
              <a:rPr lang="el-GR" sz="2400" dirty="0"/>
              <a:t>εγκριτικών αποφάσεων ανά Φορέα, ανά είδος απασχόλησης &amp; ανά κατηγορία </a:t>
            </a:r>
            <a:r>
              <a:rPr lang="el-GR" sz="2400" dirty="0" smtClean="0"/>
              <a:t>προσωπικού.</a:t>
            </a:r>
            <a:endParaRPr lang="en-US" sz="2400" dirty="0" smtClean="0"/>
          </a:p>
          <a:p>
            <a:pPr lvl="0">
              <a:buFont typeface="Wingdings" pitchFamily="2" charset="2"/>
              <a:buChar char="§"/>
            </a:pPr>
            <a:r>
              <a:rPr lang="el-GR" sz="2400" dirty="0" smtClean="0"/>
              <a:t>Ποσοστό </a:t>
            </a:r>
            <a:r>
              <a:rPr lang="el-GR" sz="2400" dirty="0"/>
              <a:t>πιστοποιημένης επιμόρφωσης που αφορά σε «Βασικές διοικητικές λειτουργίες των Δημοσίων Υπηρεσιών», επί του συνόλου της πιστοποιημένης επιμόρφωσης που αφορά στις ανάγκες της Υπηρεσίας, ανά </a:t>
            </a:r>
            <a:r>
              <a:rPr lang="el-GR" sz="2400" dirty="0" smtClean="0"/>
              <a:t>τρίμηνο.</a:t>
            </a:r>
            <a:endParaRPr lang="en-US" sz="2400" dirty="0" smtClean="0"/>
          </a:p>
          <a:p>
            <a:pPr>
              <a:buFont typeface="Wingdings" pitchFamily="2" charset="2"/>
              <a:buChar char="§"/>
            </a:pPr>
            <a:r>
              <a:rPr lang="el-GR" sz="2400" dirty="0" smtClean="0"/>
              <a:t>Αριθμός </a:t>
            </a:r>
            <a:r>
              <a:rPr lang="el-GR" sz="2400" dirty="0"/>
              <a:t>Υπηρεσιών που εφαρμόζουν το σύστημα «Διοίκηση μέσω Στόχων» εκ του συνόλου των υπόχρεων φορέων</a:t>
            </a:r>
            <a:r>
              <a:rPr lang="el-GR" sz="2400" dirty="0" smtClean="0"/>
              <a:t>.</a:t>
            </a:r>
            <a:endParaRPr lang="en-US" sz="2400" dirty="0" smtClean="0"/>
          </a:p>
          <a:p>
            <a:pPr>
              <a:buNone/>
            </a:pPr>
            <a:r>
              <a:rPr lang="el-GR" sz="2400" b="1" i="1" dirty="0" smtClean="0"/>
              <a:t>	Ποιο </a:t>
            </a:r>
            <a:r>
              <a:rPr lang="el-GR" sz="2400" b="1" i="1" dirty="0"/>
              <a:t>το έντυπο της καταγραφής των Δεικτών Μέτρησης που θα πρέπει να συμπληρώνεται από τις υπόχρεες δημόσιες υπηρεσίες</a:t>
            </a:r>
            <a:r>
              <a:rPr lang="el-GR" sz="2400" b="1" i="1" dirty="0" smtClean="0"/>
              <a:t>;</a:t>
            </a:r>
            <a:endParaRPr lang="el-GR"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285720" y="500042"/>
          <a:ext cx="8572560" cy="5755744"/>
        </p:xfrm>
        <a:graphic>
          <a:graphicData uri="http://schemas.openxmlformats.org/drawingml/2006/table">
            <a:tbl>
              <a:tblPr/>
              <a:tblGrid>
                <a:gridCol w="3235498"/>
                <a:gridCol w="144916"/>
                <a:gridCol w="3122184"/>
                <a:gridCol w="144916"/>
                <a:gridCol w="1780130"/>
                <a:gridCol w="144916"/>
              </a:tblGrid>
              <a:tr h="539293">
                <a:tc gridSpan="6">
                  <a:txBody>
                    <a:bodyPr/>
                    <a:lstStyle/>
                    <a:p>
                      <a:pPr algn="ctr">
                        <a:spcAft>
                          <a:spcPts val="0"/>
                        </a:spcAft>
                      </a:pPr>
                      <a:r>
                        <a:rPr lang="el-GR" sz="1000" b="1" dirty="0">
                          <a:latin typeface="Times New Roman"/>
                          <a:ea typeface="Times New Roman"/>
                        </a:rPr>
                        <a:t>ΣΤΟΙΧΕΙΑ ΔΕΙΚΤΗ ΜΕΤΡΗΣΗΣ (1)</a:t>
                      </a:r>
                      <a:endParaRPr lang="el-GR" sz="10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588317">
                <a:tc>
                  <a:txBody>
                    <a:bodyPr/>
                    <a:lstStyle/>
                    <a:p>
                      <a:pPr>
                        <a:spcAft>
                          <a:spcPts val="0"/>
                        </a:spcAft>
                      </a:pPr>
                      <a:r>
                        <a:rPr lang="el-GR" sz="1200" b="1" dirty="0">
                          <a:latin typeface="Times New Roman"/>
                          <a:ea typeface="Times New Roman"/>
                        </a:rPr>
                        <a:t>Α/Α (2)</a:t>
                      </a:r>
                      <a:endParaRPr lang="el-GR" sz="12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spcAft>
                          <a:spcPts val="0"/>
                        </a:spcAft>
                      </a:pPr>
                      <a:r>
                        <a:rPr lang="el-GR" sz="1000">
                          <a:latin typeface="Times New Roman"/>
                          <a:ea typeface="Times New Roman"/>
                        </a:rPr>
                        <a:t> </a:t>
                      </a: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200" b="1" dirty="0" err="1">
                          <a:latin typeface="Times New Roman"/>
                          <a:ea typeface="Times New Roman"/>
                        </a:rPr>
                        <a:t>Όνομασία</a:t>
                      </a:r>
                      <a:r>
                        <a:rPr lang="el-GR" sz="1200" b="1" dirty="0">
                          <a:latin typeface="Times New Roman"/>
                          <a:ea typeface="Times New Roman"/>
                        </a:rPr>
                        <a:t> Δείκτη Μέτρησης (3):</a:t>
                      </a:r>
                      <a:endParaRPr lang="el-GR" sz="12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gridSpan="3">
                  <a:txBody>
                    <a:bodyPr/>
                    <a:lstStyle/>
                    <a:p>
                      <a:pPr algn="ctr">
                        <a:spcAft>
                          <a:spcPts val="0"/>
                        </a:spcAft>
                      </a:pPr>
                      <a:r>
                        <a:rPr lang="el-GR" sz="1200">
                          <a:latin typeface="Times New Roman"/>
                          <a:ea typeface="Times New Roman"/>
                        </a:rPr>
                        <a:t> </a:t>
                      </a: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r>
              <a:tr h="532232">
                <a:tc>
                  <a:txBody>
                    <a:bodyPr/>
                    <a:lstStyle/>
                    <a:p>
                      <a:pPr>
                        <a:spcAft>
                          <a:spcPts val="0"/>
                        </a:spcAft>
                      </a:pPr>
                      <a:r>
                        <a:rPr lang="el-GR" sz="1200" b="1" dirty="0">
                          <a:latin typeface="Times New Roman"/>
                          <a:ea typeface="Times New Roman"/>
                        </a:rPr>
                        <a:t>Περιγραφή Δείκτη Μέτρησης (4):</a:t>
                      </a:r>
                      <a:endParaRPr lang="el-GR" sz="12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gridSpan="5">
                  <a:txBody>
                    <a:bodyPr/>
                    <a:lstStyle/>
                    <a:p>
                      <a:pPr algn="ctr">
                        <a:spcAft>
                          <a:spcPts val="0"/>
                        </a:spcAft>
                      </a:pPr>
                      <a:r>
                        <a:rPr lang="el-GR" sz="1200" b="1" dirty="0">
                          <a:latin typeface="Times New Roman"/>
                          <a:ea typeface="Times New Roman"/>
                        </a:rPr>
                        <a:t> </a:t>
                      </a:r>
                      <a:endParaRPr lang="el-GR" sz="12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600574">
                <a:tc>
                  <a:txBody>
                    <a:bodyPr/>
                    <a:lstStyle/>
                    <a:p>
                      <a:pPr>
                        <a:spcAft>
                          <a:spcPts val="0"/>
                        </a:spcAft>
                      </a:pPr>
                      <a:r>
                        <a:rPr lang="el-GR" sz="1200" b="1" dirty="0">
                          <a:latin typeface="Times New Roman"/>
                          <a:ea typeface="Times New Roman"/>
                        </a:rPr>
                        <a:t>Συχνότητα Διεξαγωγής Μέτρησης (5):</a:t>
                      </a:r>
                      <a:endParaRPr lang="el-GR" sz="12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spcAft>
                          <a:spcPts val="0"/>
                        </a:spcAft>
                      </a:pPr>
                      <a:r>
                        <a:rPr lang="el-GR" sz="1000" b="1">
                          <a:latin typeface="Times New Roman"/>
                          <a:ea typeface="Times New Roman"/>
                        </a:rPr>
                        <a:t> </a:t>
                      </a:r>
                      <a:endParaRPr lang="el-GR" sz="100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200" b="1" dirty="0">
                          <a:latin typeface="Times New Roman"/>
                          <a:ea typeface="Times New Roman"/>
                        </a:rPr>
                        <a:t>Μονάδα Μέτρησης (6):</a:t>
                      </a:r>
                      <a:endParaRPr lang="el-GR" sz="12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spcAft>
                          <a:spcPts val="0"/>
                        </a:spcAft>
                      </a:pPr>
                      <a:r>
                        <a:rPr lang="el-GR" sz="1200">
                          <a:latin typeface="Times New Roman"/>
                          <a:ea typeface="Times New Roman"/>
                        </a:rPr>
                        <a:t> </a:t>
                      </a: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200" b="1" dirty="0">
                          <a:latin typeface="Times New Roman"/>
                          <a:ea typeface="Times New Roman"/>
                        </a:rPr>
                        <a:t>Ποσοτικός Στόχος Δείκτη Μέτρησης (7):</a:t>
                      </a:r>
                      <a:endParaRPr lang="el-GR" sz="12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1000">
                          <a:latin typeface="Times New Roman"/>
                          <a:ea typeface="Times New Roman"/>
                        </a:rPr>
                        <a:t> </a:t>
                      </a: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316">
                <a:tc>
                  <a:txBody>
                    <a:bodyPr/>
                    <a:lstStyle/>
                    <a:p>
                      <a:pPr>
                        <a:spcAft>
                          <a:spcPts val="0"/>
                        </a:spcAft>
                      </a:pPr>
                      <a:r>
                        <a:rPr lang="el-GR" sz="1200" b="1" dirty="0">
                          <a:latin typeface="Times New Roman"/>
                          <a:ea typeface="Times New Roman"/>
                        </a:rPr>
                        <a:t>Επεξήγηση Στόχου Δείκτη Μέτρησης (8):</a:t>
                      </a:r>
                      <a:endParaRPr lang="el-GR" sz="12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gridSpan="5">
                  <a:txBody>
                    <a:bodyPr/>
                    <a:lstStyle/>
                    <a:p>
                      <a:pPr algn="ctr">
                        <a:spcAft>
                          <a:spcPts val="0"/>
                        </a:spcAft>
                      </a:pPr>
                      <a:r>
                        <a:rPr lang="el-GR" sz="1000" b="1" dirty="0">
                          <a:latin typeface="Times New Roman"/>
                          <a:ea typeface="Times New Roman"/>
                        </a:rPr>
                        <a:t> </a:t>
                      </a:r>
                      <a:endParaRPr lang="el-GR" sz="10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414961">
                <a:tc>
                  <a:txBody>
                    <a:bodyPr/>
                    <a:lstStyle/>
                    <a:p>
                      <a:pPr>
                        <a:spcAft>
                          <a:spcPts val="0"/>
                        </a:spcAft>
                      </a:pPr>
                      <a:r>
                        <a:rPr lang="el-GR" sz="1200" b="1" dirty="0">
                          <a:latin typeface="Times New Roman"/>
                          <a:ea typeface="Times New Roman"/>
                        </a:rPr>
                        <a:t>Μέθοδος Υπολογισμού (9):</a:t>
                      </a:r>
                      <a:endParaRPr lang="el-GR" sz="12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gridSpan="5">
                  <a:txBody>
                    <a:bodyPr/>
                    <a:lstStyle/>
                    <a:p>
                      <a:pPr algn="ctr">
                        <a:spcAft>
                          <a:spcPts val="0"/>
                        </a:spcAft>
                      </a:pPr>
                      <a:r>
                        <a:rPr lang="el-GR" sz="1000" b="1" dirty="0">
                          <a:latin typeface="Times New Roman"/>
                          <a:ea typeface="Times New Roman"/>
                        </a:rPr>
                        <a:t> </a:t>
                      </a:r>
                      <a:endParaRPr lang="el-GR" sz="1000" dirty="0">
                        <a:latin typeface="Times New Roman"/>
                        <a:ea typeface="Times New Roman"/>
                      </a:endParaRPr>
                    </a:p>
                  </a:txBody>
                  <a:tcPr marL="38924" marR="38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20620">
                <a:tc gridSpan="6">
                  <a:txBody>
                    <a:bodyPr/>
                    <a:lstStyle/>
                    <a:p>
                      <a:pPr>
                        <a:spcAft>
                          <a:spcPts val="0"/>
                        </a:spcAft>
                      </a:pPr>
                      <a:r>
                        <a:rPr lang="el-GR" sz="1200">
                          <a:latin typeface="Times New Roman"/>
                          <a:ea typeface="Times New Roman"/>
                        </a:rPr>
                        <a:t>(1): Ο συγκεκριμένος πίνακας συμπληρώνεται για </a:t>
                      </a:r>
                      <a:r>
                        <a:rPr lang="el-GR" sz="1200" b="1" u="sng">
                          <a:latin typeface="Times New Roman"/>
                          <a:ea typeface="Times New Roman"/>
                        </a:rPr>
                        <a:t>κάθε</a:t>
                      </a:r>
                      <a:r>
                        <a:rPr lang="el-GR" sz="1200">
                          <a:latin typeface="Times New Roman"/>
                          <a:ea typeface="Times New Roman"/>
                        </a:rPr>
                        <a:t> Δείκτη Μέτρησης</a:t>
                      </a:r>
                    </a:p>
                  </a:txBody>
                  <a:tcPr marL="38924" marR="38924"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54097">
                <a:tc gridSpan="6">
                  <a:txBody>
                    <a:bodyPr/>
                    <a:lstStyle/>
                    <a:p>
                      <a:pPr>
                        <a:spcAft>
                          <a:spcPts val="0"/>
                        </a:spcAft>
                      </a:pPr>
                      <a:r>
                        <a:rPr lang="el-GR" sz="1200" dirty="0">
                          <a:latin typeface="Times New Roman"/>
                          <a:ea typeface="Times New Roman"/>
                        </a:rPr>
                        <a:t>(2): Αύξων Αριθμός Δείκτη Μέτρησης. </a:t>
                      </a:r>
                      <a:r>
                        <a:rPr lang="el-GR" sz="1200" b="1" u="sng" dirty="0">
                          <a:latin typeface="Times New Roman"/>
                          <a:ea typeface="Times New Roman"/>
                        </a:rPr>
                        <a:t>Προσοχή</a:t>
                      </a:r>
                      <a:r>
                        <a:rPr lang="el-GR" sz="1200" dirty="0">
                          <a:latin typeface="Times New Roman"/>
                          <a:ea typeface="Times New Roman"/>
                        </a:rPr>
                        <a:t>: πρέπει να υπάρχει ταύτιση με τον Αύξοντα Αριθμό του </a:t>
                      </a:r>
                      <a:r>
                        <a:rPr lang="el-GR" sz="1200" b="1" u="sng" dirty="0">
                          <a:latin typeface="Times New Roman"/>
                          <a:ea typeface="Times New Roman"/>
                        </a:rPr>
                        <a:t>συγκεκριμένου</a:t>
                      </a:r>
                      <a:r>
                        <a:rPr lang="el-GR" sz="1200" b="1" dirty="0">
                          <a:latin typeface="Times New Roman"/>
                          <a:ea typeface="Times New Roman"/>
                        </a:rPr>
                        <a:t> </a:t>
                      </a:r>
                      <a:r>
                        <a:rPr lang="el-GR" sz="1200" dirty="0">
                          <a:latin typeface="Times New Roman"/>
                          <a:ea typeface="Times New Roman"/>
                        </a:rPr>
                        <a:t>Δείκτη Μέτρησης στο έντυπο </a:t>
                      </a:r>
                      <a:r>
                        <a:rPr lang="el-GR" sz="1200" b="1" dirty="0">
                          <a:latin typeface="Times New Roman"/>
                          <a:ea typeface="Times New Roman"/>
                        </a:rPr>
                        <a:t>"ΑΠΟΤΕΛΕΣΜΑΤΑ ΜΕΤΡΗΣΕΩΝ"</a:t>
                      </a:r>
                      <a:endParaRPr lang="el-GR" sz="1200" dirty="0">
                        <a:latin typeface="Times New Roman"/>
                        <a:ea typeface="Times New Roman"/>
                      </a:endParaRPr>
                    </a:p>
                  </a:txBody>
                  <a:tcPr marL="38924" marR="38924"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08363">
                <a:tc gridSpan="6">
                  <a:txBody>
                    <a:bodyPr/>
                    <a:lstStyle/>
                    <a:p>
                      <a:pPr>
                        <a:spcAft>
                          <a:spcPts val="0"/>
                        </a:spcAft>
                      </a:pPr>
                      <a:r>
                        <a:rPr lang="el-GR" sz="1200">
                          <a:latin typeface="Times New Roman"/>
                          <a:ea typeface="Times New Roman"/>
                        </a:rPr>
                        <a:t>(3): Συμπληρώνεται η ονομασία του Δείκτη Μέτρησης όπως αυτή περιέχεται στην Απόφαση Στοχοθεσίας του συγκεκριμένου Φορέα</a:t>
                      </a:r>
                    </a:p>
                  </a:txBody>
                  <a:tcPr marL="38924" marR="38924"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08363">
                <a:tc gridSpan="6">
                  <a:txBody>
                    <a:bodyPr/>
                    <a:lstStyle/>
                    <a:p>
                      <a:pPr>
                        <a:spcAft>
                          <a:spcPts val="0"/>
                        </a:spcAft>
                      </a:pPr>
                      <a:r>
                        <a:rPr lang="el-GR" sz="1200">
                          <a:latin typeface="Times New Roman"/>
                          <a:ea typeface="Times New Roman"/>
                        </a:rPr>
                        <a:t>(4): Παρέχονται περαιτέρω διευκρινίσεις, εφόσον κρίνονται απαραίτητες, σε σχέση με τη λειτουργία και την επιδίωξη του συγκεκριμένου Δείκτη Μέτρησης </a:t>
                      </a:r>
                    </a:p>
                  </a:txBody>
                  <a:tcPr marL="38924" marR="38924"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08363">
                <a:tc gridSpan="6">
                  <a:txBody>
                    <a:bodyPr/>
                    <a:lstStyle/>
                    <a:p>
                      <a:pPr>
                        <a:spcAft>
                          <a:spcPts val="0"/>
                        </a:spcAft>
                      </a:pPr>
                      <a:r>
                        <a:rPr lang="el-GR" sz="1200">
                          <a:latin typeface="Times New Roman"/>
                          <a:ea typeface="Times New Roman"/>
                        </a:rPr>
                        <a:t>(5): π.χ. Κάθε μήνα, κάθε εξάμηνο, ετησίως κλπ.</a:t>
                      </a:r>
                    </a:p>
                  </a:txBody>
                  <a:tcPr marL="38924" marR="38924"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08363">
                <a:tc gridSpan="6">
                  <a:txBody>
                    <a:bodyPr/>
                    <a:lstStyle/>
                    <a:p>
                      <a:pPr>
                        <a:spcAft>
                          <a:spcPts val="0"/>
                        </a:spcAft>
                      </a:pPr>
                      <a:r>
                        <a:rPr lang="el-GR" sz="1200">
                          <a:latin typeface="Times New Roman"/>
                          <a:ea typeface="Times New Roman"/>
                        </a:rPr>
                        <a:t>(6): π.χ. Ανθρωποώρες, χιλιόμετρα κλπ.</a:t>
                      </a:r>
                    </a:p>
                  </a:txBody>
                  <a:tcPr marL="38924" marR="38924"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08363">
                <a:tc gridSpan="6">
                  <a:txBody>
                    <a:bodyPr/>
                    <a:lstStyle/>
                    <a:p>
                      <a:pPr>
                        <a:spcAft>
                          <a:spcPts val="0"/>
                        </a:spcAft>
                      </a:pPr>
                      <a:r>
                        <a:rPr lang="el-GR" sz="1200">
                          <a:latin typeface="Times New Roman"/>
                          <a:ea typeface="Times New Roman"/>
                        </a:rPr>
                        <a:t>(7): Συμπληρώνεται ο επιθυμητός </a:t>
                      </a:r>
                      <a:r>
                        <a:rPr lang="el-GR" sz="1200" b="1">
                          <a:latin typeface="Times New Roman"/>
                          <a:ea typeface="Times New Roman"/>
                        </a:rPr>
                        <a:t>ποσοτικός</a:t>
                      </a:r>
                      <a:r>
                        <a:rPr lang="el-GR" sz="1200">
                          <a:latin typeface="Times New Roman"/>
                          <a:ea typeface="Times New Roman"/>
                        </a:rPr>
                        <a:t> στόχος που ο Φορέας θέτει για το συγκεκριμένο Δείκτη Μέτρησης</a:t>
                      </a:r>
                    </a:p>
                  </a:txBody>
                  <a:tcPr marL="38924" marR="38924"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08363">
                <a:tc gridSpan="6">
                  <a:txBody>
                    <a:bodyPr/>
                    <a:lstStyle/>
                    <a:p>
                      <a:pPr>
                        <a:spcAft>
                          <a:spcPts val="0"/>
                        </a:spcAft>
                      </a:pPr>
                      <a:r>
                        <a:rPr lang="el-GR" sz="1200">
                          <a:latin typeface="Times New Roman"/>
                          <a:ea typeface="Times New Roman"/>
                        </a:rPr>
                        <a:t>(8): Παρέχονται διευκρινιστικές πληροφορίες και επεξηγήσεις επί του ποσοτικού στόχου του Δείκτη Μέτρησης που τέθηκε ανωτέρω, εφόσον αυτό κρίνεται σκόπιμο</a:t>
                      </a:r>
                    </a:p>
                  </a:txBody>
                  <a:tcPr marL="38924" marR="38924"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67699">
                <a:tc gridSpan="6">
                  <a:txBody>
                    <a:bodyPr/>
                    <a:lstStyle/>
                    <a:p>
                      <a:pPr>
                        <a:spcAft>
                          <a:spcPts val="0"/>
                        </a:spcAft>
                      </a:pPr>
                      <a:r>
                        <a:rPr lang="el-GR" sz="1200" dirty="0">
                          <a:latin typeface="Times New Roman"/>
                          <a:ea typeface="Times New Roman"/>
                        </a:rPr>
                        <a:t>(9): Προσδιορίζονται </a:t>
                      </a:r>
                      <a:r>
                        <a:rPr lang="el-GR" sz="1200" b="1" u="sng" dirty="0">
                          <a:latin typeface="Times New Roman"/>
                          <a:ea typeface="Times New Roman"/>
                        </a:rPr>
                        <a:t>λεπτομερώς</a:t>
                      </a:r>
                      <a:r>
                        <a:rPr lang="el-GR" sz="1200" dirty="0">
                          <a:latin typeface="Times New Roman"/>
                          <a:ea typeface="Times New Roman"/>
                        </a:rPr>
                        <a:t> όλα τα επί μέρους στάδια της διαδικασίας που ακολουθείται για τον υπολογισμό του συγκεκριμένου Δείκτη Μέτρησης (π.χ. Μέθοδος συλλογής στοιχείων, μέθοδος επεξεργασίας αυτών κλπ.)</a:t>
                      </a:r>
                    </a:p>
                  </a:txBody>
                  <a:tcPr marL="38924" marR="38924"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500034" y="214290"/>
            <a:ext cx="8229600" cy="4857784"/>
          </a:xfrm>
        </p:spPr>
        <p:txBody>
          <a:bodyPr anchor="ctr">
            <a:noAutofit/>
          </a:bodyPr>
          <a:lstStyle/>
          <a:p>
            <a:pPr algn="just">
              <a:buNone/>
            </a:pPr>
            <a:r>
              <a:rPr lang="en-US" sz="2400" dirty="0" smtClean="0"/>
              <a:t>	</a:t>
            </a:r>
            <a:r>
              <a:rPr lang="el-GR" sz="2400" dirty="0" smtClean="0"/>
              <a:t>Στην πραγματικότητα, η διαχείριση των πόρων αποτελεί τμήμα μιας εν δυνάμει διαδικασίας όπου η αξιολόγηση των αποτελεσμάτων και ο τελικός σχεδιασμός νέων δραστηριοτήτων αντλεί πληροφόρηση από το στάδιο των μετρήσεων. Πιο συγκεκριμένα, ο Δείκτης Μέτρησης θα πρέπει να χαρακτηρίζεται ως :</a:t>
            </a:r>
          </a:p>
          <a:p>
            <a:pPr lvl="0" algn="just">
              <a:buFont typeface="Wingdings" pitchFamily="2" charset="2"/>
              <a:buChar char="ü"/>
            </a:pPr>
            <a:r>
              <a:rPr lang="el-GR" sz="2400" i="1" dirty="0" smtClean="0"/>
              <a:t>Χρήσιμος</a:t>
            </a:r>
            <a:r>
              <a:rPr lang="el-GR" sz="2400" dirty="0" smtClean="0"/>
              <a:t>, δηλ. να παρέχει πληροφόρηση τόσο ως προς την εσωτερική διαχείριση και τον εσωτερικό έλεγχο του φορέα, όσο και ως προς τις εξωτερικές σχέσεις και τις επιλογές του,</a:t>
            </a:r>
          </a:p>
          <a:p>
            <a:pPr lvl="0" algn="just">
              <a:buFont typeface="Wingdings" pitchFamily="2" charset="2"/>
              <a:buChar char="ü"/>
            </a:pPr>
            <a:r>
              <a:rPr lang="el-GR" sz="2400" i="1" dirty="0" smtClean="0"/>
              <a:t>Συναφής</a:t>
            </a:r>
            <a:r>
              <a:rPr lang="el-GR" sz="2400" dirty="0" smtClean="0"/>
              <a:t>, δηλ. να παρέχει πληροφόρηση που μπορεί να επιβεβαιώσει ή να τροποποιήσει τα σχέδια αυτών που λαμβάνουν αποφάσεις</a:t>
            </a:r>
            <a:r>
              <a:rPr lang="el-GR" sz="2200" dirty="0" smtClean="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0"/>
            <a:ext cx="8715436" cy="6858000"/>
          </a:xfrm>
        </p:spPr>
        <p:txBody>
          <a:bodyPr>
            <a:normAutofit lnSpcReduction="10000"/>
          </a:bodyPr>
          <a:lstStyle/>
          <a:p>
            <a:pPr algn="just">
              <a:buNone/>
            </a:pPr>
            <a:r>
              <a:rPr lang="el-GR" sz="2400" dirty="0" smtClean="0"/>
              <a:t>	Το </a:t>
            </a:r>
            <a:r>
              <a:rPr lang="el-GR" sz="2400" dirty="0"/>
              <a:t>προαναφερόμενο έντυπο έχει αποσταλεί από τη ΔΙΠΑ του ΥΔΙΜΗΔ προς συμπλήρωση στις δημόσιες υπηρεσίες, ως συνημμένο Παράρτημα της υπηρεσιακή μας εγκυκλίου, με την οποία αποσαφηνίζεται η μεθοδολογία καθορισμού Δεικτών Μέτρησης (</a:t>
            </a:r>
            <a:r>
              <a:rPr lang="el-GR" sz="2400" dirty="0" err="1"/>
              <a:t>αριθμ</a:t>
            </a:r>
            <a:r>
              <a:rPr lang="el-GR" sz="2400" dirty="0"/>
              <a:t>. </a:t>
            </a:r>
            <a:r>
              <a:rPr lang="el-GR" sz="2400" dirty="0" err="1"/>
              <a:t>πρωτ</a:t>
            </a:r>
            <a:r>
              <a:rPr lang="el-GR" sz="2400" dirty="0"/>
              <a:t>.: </a:t>
            </a:r>
            <a:r>
              <a:rPr lang="el-GR" sz="2400" dirty="0" smtClean="0"/>
              <a:t>ΔΙΠΑ/Φ.4/οικ.7323/5.4.2006</a:t>
            </a:r>
            <a:r>
              <a:rPr lang="el-GR" sz="2400" dirty="0"/>
              <a:t>, αναρτημένη στο </a:t>
            </a:r>
            <a:r>
              <a:rPr lang="en-US" sz="2400" u="sng" dirty="0">
                <a:hlinkClick r:id="rId2"/>
              </a:rPr>
              <a:t>www</a:t>
            </a:r>
            <a:r>
              <a:rPr lang="el-GR" sz="2400" u="sng" dirty="0">
                <a:hlinkClick r:id="rId2"/>
              </a:rPr>
              <a:t>.</a:t>
            </a:r>
            <a:r>
              <a:rPr lang="en-US" sz="2400" u="sng" dirty="0" err="1">
                <a:hlinkClick r:id="rId2"/>
              </a:rPr>
              <a:t>gspa</a:t>
            </a:r>
            <a:r>
              <a:rPr lang="el-GR" sz="2400" u="sng" dirty="0">
                <a:hlinkClick r:id="rId2"/>
              </a:rPr>
              <a:t>.</a:t>
            </a:r>
            <a:r>
              <a:rPr lang="en-US" sz="2400" u="sng" dirty="0" err="1">
                <a:hlinkClick r:id="rId2"/>
              </a:rPr>
              <a:t>gr</a:t>
            </a:r>
            <a:r>
              <a:rPr lang="el-GR" sz="2400" u="sng" dirty="0">
                <a:hlinkClick r:id="rId2"/>
              </a:rPr>
              <a:t>/Δημόσια</a:t>
            </a:r>
            <a:r>
              <a:rPr lang="el-GR" sz="2400" dirty="0"/>
              <a:t> Διοίκηση/Εκσυγχρονισμός/ΔΙΠΑ</a:t>
            </a:r>
            <a:r>
              <a:rPr lang="el-GR" sz="2400" dirty="0" smtClean="0"/>
              <a:t>).</a:t>
            </a:r>
            <a:endParaRPr lang="el-GR" sz="2400" dirty="0"/>
          </a:p>
          <a:p>
            <a:pPr algn="just">
              <a:buNone/>
            </a:pPr>
            <a:r>
              <a:rPr lang="el-GR" sz="2400" b="1" i="1" dirty="0" smtClean="0"/>
              <a:t>	Ποιος </a:t>
            </a:r>
            <a:r>
              <a:rPr lang="el-GR" sz="2400" b="1" i="1" dirty="0"/>
              <a:t>ο τύπος που περιβάλλονται οι αποφάσεις για τους Δείκτες Μέτρησης αποτελεσματικότητας &amp; αποδοτικότητας των δημοσίων υπηρεσιών</a:t>
            </a:r>
            <a:r>
              <a:rPr lang="el-GR" sz="2400" b="1" i="1" dirty="0" smtClean="0"/>
              <a:t>;</a:t>
            </a:r>
            <a:endParaRPr lang="el-GR" sz="2400" dirty="0"/>
          </a:p>
          <a:p>
            <a:pPr algn="just">
              <a:buNone/>
            </a:pPr>
            <a:r>
              <a:rPr lang="el-GR" sz="2400" dirty="0" smtClean="0"/>
              <a:t>	Σύμφωνα </a:t>
            </a:r>
            <a:r>
              <a:rPr lang="el-GR" sz="2400" dirty="0"/>
              <a:t>προς την παράγραφο 4 του άρθρου 5 του ν. 3230/2004 </a:t>
            </a:r>
            <a:r>
              <a:rPr lang="el-GR" sz="2400" i="1" dirty="0"/>
              <a:t>«…..Με κοινή απόφαση του Υπουργού Εσωτερικών, Δημόσιας Διοίκησης και Αποκέντρωσης και του αρμόδιου Υπουργού εξειδικεύονται περαιτέρω οι γενικοί και ορίζονται οι ειδικοί δείκτες, καθορίζεται ο τρόπος της μέτρησης, η περιοδικότητα της μέτρησης και κάθε άλλο αναγκαίο θέμα</a:t>
            </a:r>
            <a:r>
              <a:rPr lang="el-GR" sz="2400" i="1" dirty="0" smtClean="0"/>
              <a:t>……».</a:t>
            </a:r>
            <a:endParaRPr lang="en-US" sz="2400" i="1" dirty="0" smtClean="0"/>
          </a:p>
          <a:p>
            <a:pPr algn="just">
              <a:buNone/>
            </a:pPr>
            <a:r>
              <a:rPr lang="el-GR" sz="2400" dirty="0" smtClean="0"/>
              <a:t>	Κατωτέρω </a:t>
            </a:r>
            <a:r>
              <a:rPr lang="el-GR" sz="2400" dirty="0"/>
              <a:t>παρατίθεται ο κατάλογος των αποφάσεων Δεικτών Μέτρησης που έχουν δημοσιευτεί έως σήμερα και έχουν περιέλθει στην Υπηρεσία μας:</a:t>
            </a:r>
          </a:p>
          <a:p>
            <a:endParaRPr lang="el-GR"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6357982"/>
          </a:xfrm>
        </p:spPr>
        <p:txBody>
          <a:bodyPr>
            <a:noAutofit/>
          </a:bodyPr>
          <a:lstStyle/>
          <a:p>
            <a:pPr>
              <a:buNone/>
            </a:pPr>
            <a:r>
              <a:rPr lang="el-GR" sz="1800" b="1" dirty="0" smtClean="0"/>
              <a:t>	</a:t>
            </a:r>
            <a:r>
              <a:rPr lang="el-GR" sz="2400" b="1" dirty="0" smtClean="0"/>
              <a:t>Κατάλογος </a:t>
            </a:r>
            <a:r>
              <a:rPr lang="el-GR" sz="2400" b="1" dirty="0"/>
              <a:t>Αποφάσεων </a:t>
            </a:r>
            <a:r>
              <a:rPr lang="el-GR" sz="2400" b="1" dirty="0" smtClean="0"/>
              <a:t>Δεικτών</a:t>
            </a:r>
            <a:r>
              <a:rPr lang="el-GR" sz="2400" b="1" dirty="0"/>
              <a:t> </a:t>
            </a:r>
            <a:endParaRPr lang="el-GR" sz="2400" b="1" dirty="0" smtClean="0"/>
          </a:p>
          <a:p>
            <a:pPr>
              <a:buFont typeface="+mj-lt"/>
              <a:buAutoNum type="arabicPeriod"/>
            </a:pPr>
            <a:r>
              <a:rPr lang="el-GR" sz="1800" dirty="0" smtClean="0"/>
              <a:t>Καθορισμός </a:t>
            </a:r>
            <a:r>
              <a:rPr lang="el-GR" sz="1800" dirty="0" err="1" smtClean="0"/>
              <a:t>Στοχοθεσίας</a:t>
            </a:r>
            <a:r>
              <a:rPr lang="el-GR" sz="1800" dirty="0" smtClean="0"/>
              <a:t> (όπου προκύπτουν και οι συναφείς δείκτες, ωστόσο, χωρίς </a:t>
            </a:r>
            <a:r>
              <a:rPr lang="el-GR" sz="1800" dirty="0" err="1" smtClean="0"/>
              <a:t>ΚΥΑ</a:t>
            </a:r>
            <a:r>
              <a:rPr lang="el-GR" sz="1800" dirty="0" smtClean="0"/>
              <a:t>) του </a:t>
            </a:r>
            <a:r>
              <a:rPr lang="el-GR" sz="1800" b="1" dirty="0" smtClean="0"/>
              <a:t>Υπουργείου Αγροτικής Ανάπτυξης &amp; Τροφίμων</a:t>
            </a:r>
            <a:r>
              <a:rPr lang="el-GR" sz="1800" dirty="0" smtClean="0"/>
              <a:t> (ΦΕΚ 2105/Β/21-09-2011)</a:t>
            </a:r>
          </a:p>
          <a:p>
            <a:pPr lvl="0">
              <a:buFont typeface="+mj-lt"/>
              <a:buAutoNum type="arabicPeriod"/>
            </a:pPr>
            <a:r>
              <a:rPr lang="el-GR" sz="1800" dirty="0" smtClean="0"/>
              <a:t>Καθορισμός </a:t>
            </a:r>
            <a:r>
              <a:rPr lang="el-GR" sz="1800" dirty="0"/>
              <a:t>δεικτών μέτρησης αποτελεσματικότητας και αποδοτικότητας στο </a:t>
            </a:r>
            <a:r>
              <a:rPr lang="el-GR" sz="1800" b="1" dirty="0"/>
              <a:t>Υπουργείο Εθνικής Άμυνας</a:t>
            </a:r>
            <a:r>
              <a:rPr lang="el-GR" sz="1800" dirty="0"/>
              <a:t> (</a:t>
            </a:r>
            <a:r>
              <a:rPr lang="el-GR" sz="1800" dirty="0" err="1"/>
              <a:t>ΥΠΕΘΑ</a:t>
            </a:r>
            <a:r>
              <a:rPr lang="el-GR" sz="1800" dirty="0"/>
              <a:t>) (ΦΕΚ 312/Β/23-3-2010)</a:t>
            </a:r>
          </a:p>
          <a:p>
            <a:pPr lvl="0">
              <a:buFont typeface="+mj-lt"/>
              <a:buAutoNum type="arabicPeriod"/>
            </a:pPr>
            <a:r>
              <a:rPr lang="el-GR" sz="1800" dirty="0"/>
              <a:t>Καθορισμός δεικτών μέτρησης αποτελεσματικότητας και  αποδοτικότητας στη </a:t>
            </a:r>
            <a:r>
              <a:rPr lang="el-GR" sz="1800" b="1" dirty="0"/>
              <a:t>Γενική Γραμματεία Δημόσιας Διοίκησης και Ηλεκτρονικής Διακυβέρνησης</a:t>
            </a:r>
            <a:r>
              <a:rPr lang="el-GR" sz="1800" dirty="0"/>
              <a:t> του Υπουργείου Εσωτερικών, Αποκέντρωσης και Ηλεκτρονικής Διακυβέρνησης (ΦΕΚ 1836/Β/3-9-2009)</a:t>
            </a:r>
          </a:p>
          <a:p>
            <a:pPr lvl="0">
              <a:buFont typeface="+mj-lt"/>
              <a:buAutoNum type="arabicPeriod"/>
            </a:pPr>
            <a:r>
              <a:rPr lang="el-GR" sz="1800" dirty="0"/>
              <a:t>Καθορισμός δεικτών μέτρησης αποτελεσματικότητας και αποδοτικότητας του </a:t>
            </a:r>
            <a:r>
              <a:rPr lang="el-GR" sz="1800" b="1" dirty="0"/>
              <a:t>Υπουργείου Οικονομίας και Οικονομικών</a:t>
            </a:r>
            <a:r>
              <a:rPr lang="el-GR" sz="1800" dirty="0"/>
              <a:t> (Τομέας Οικονομίας) (ΦΕΚ 1259/Β/25-6-2009)</a:t>
            </a:r>
          </a:p>
          <a:p>
            <a:pPr lvl="0">
              <a:buFont typeface="+mj-lt"/>
              <a:buAutoNum type="arabicPeriod"/>
            </a:pPr>
            <a:r>
              <a:rPr lang="el-GR" sz="1800" dirty="0"/>
              <a:t>Καθορισμός δεικτών μέτρησης αποτελεσματικότητας και  αποδοτικότητας στο </a:t>
            </a:r>
            <a:r>
              <a:rPr lang="el-GR" sz="1800" b="1" dirty="0"/>
              <a:t>Εθνικό Τυπογραφείο</a:t>
            </a:r>
            <a:r>
              <a:rPr lang="el-GR" sz="1800" dirty="0"/>
              <a:t> (ΦΕΚ 904/Β/14-5-2009)</a:t>
            </a:r>
          </a:p>
          <a:p>
            <a:pPr lvl="0">
              <a:buFont typeface="+mj-lt"/>
              <a:buAutoNum type="arabicPeriod"/>
            </a:pPr>
            <a:r>
              <a:rPr lang="el-GR" sz="1800" dirty="0"/>
              <a:t>Καθορισμός δεικτών μέτρησης αποτελεσματικότητας και αποδοτικότητας των </a:t>
            </a:r>
            <a:r>
              <a:rPr lang="el-GR" sz="1800" dirty="0" err="1"/>
              <a:t>Yπηρεσιών</a:t>
            </a:r>
            <a:r>
              <a:rPr lang="el-GR" sz="1800" dirty="0"/>
              <a:t> του </a:t>
            </a:r>
            <a:r>
              <a:rPr lang="el-GR" sz="1800" b="1" dirty="0"/>
              <a:t>Υπουργείου Αγροτικής Ανάπτυξης και Τροφίμων</a:t>
            </a:r>
            <a:r>
              <a:rPr lang="el-GR" sz="1800" dirty="0"/>
              <a:t> και </a:t>
            </a:r>
            <a:r>
              <a:rPr lang="el-GR" sz="1800" b="1" dirty="0"/>
              <a:t>εποπτευόμενων Ν.Π.Δ.Δ</a:t>
            </a:r>
            <a:r>
              <a:rPr lang="el-GR" sz="1800" dirty="0"/>
              <a:t>. αυτού (ΦΕΚ 894/Β/13-5-2009)   </a:t>
            </a:r>
          </a:p>
          <a:p>
            <a:pPr lvl="0">
              <a:buFont typeface="+mj-lt"/>
              <a:buAutoNum type="arabicPeriod"/>
            </a:pPr>
            <a:r>
              <a:rPr lang="el-GR" sz="1800" dirty="0"/>
              <a:t>Καθορισμός δεικτών μέτρησης αποτελεσματικότητας και  αποδοτικότητας στην κεντρική Υπηρεσία του </a:t>
            </a:r>
            <a:r>
              <a:rPr lang="el-GR" sz="1800" b="1" dirty="0"/>
              <a:t>Υπουργείου Μεταφορών και Επικοινωνιών</a:t>
            </a:r>
            <a:r>
              <a:rPr lang="el-GR" sz="1800" dirty="0"/>
              <a:t>  (ΦΕΚ 830/Β/5-5-2009</a:t>
            </a:r>
            <a:r>
              <a:rPr lang="el-GR" sz="1800" dirty="0" smtClean="0"/>
              <a:t>)</a:t>
            </a:r>
            <a:endParaRPr lang="el-GR"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42910" y="428604"/>
            <a:ext cx="8229600" cy="6215106"/>
          </a:xfrm>
        </p:spPr>
        <p:txBody>
          <a:bodyPr>
            <a:normAutofit fontScale="85000" lnSpcReduction="10000"/>
          </a:bodyPr>
          <a:lstStyle/>
          <a:p>
            <a:pPr lvl="0" algn="just">
              <a:buNone/>
            </a:pPr>
            <a:r>
              <a:rPr lang="el-GR" sz="2400" dirty="0" smtClean="0"/>
              <a:t>8.	Καθορισμός δεικτών μέτρησης αποτελεσματικότητας και αποδοτικότητας στο </a:t>
            </a:r>
            <a:r>
              <a:rPr lang="el-GR" sz="2400" b="1" dirty="0" smtClean="0"/>
              <a:t>Υπουργείο Μακεδονίας − Θράκης</a:t>
            </a:r>
            <a:r>
              <a:rPr lang="el-GR" sz="2400" dirty="0" smtClean="0"/>
              <a:t> (ΦΕΚ 579/Β/13-3-2009)   </a:t>
            </a:r>
          </a:p>
          <a:p>
            <a:pPr lvl="0" algn="just">
              <a:buNone/>
            </a:pPr>
            <a:r>
              <a:rPr lang="el-GR" sz="2400" dirty="0" smtClean="0"/>
              <a:t>9.	Καθορισμός δεικτών μέτρησης αποτελεσματικότητας και  αποδοτικότητας στο </a:t>
            </a:r>
            <a:r>
              <a:rPr lang="el-GR" sz="2400" b="1" dirty="0" err="1" smtClean="0"/>
              <a:t>ΕΚΔΔΑ</a:t>
            </a:r>
            <a:r>
              <a:rPr lang="el-GR" sz="2400" b="1" dirty="0" smtClean="0"/>
              <a:t> </a:t>
            </a:r>
            <a:r>
              <a:rPr lang="el-GR" sz="2400" dirty="0" smtClean="0"/>
              <a:t>(ΦΕΚ 403/Β/5-3-2009 &amp; 1061/Β/5-4-2012)</a:t>
            </a:r>
          </a:p>
          <a:p>
            <a:pPr lvl="0" algn="just">
              <a:buNone/>
            </a:pPr>
            <a:r>
              <a:rPr lang="el-GR" sz="2400" dirty="0" smtClean="0"/>
              <a:t>10.Καθορισμός Γενικών και Ειδικών δεικτών μέτρησης αποτελεσματικότητας και αποδοτικότητας των τομέων πολιτικής του </a:t>
            </a:r>
            <a:r>
              <a:rPr lang="el-GR" sz="2400" b="1" dirty="0" smtClean="0"/>
              <a:t>Υπουργείου Τουριστικής Ανάπτυξης </a:t>
            </a:r>
            <a:r>
              <a:rPr lang="el-GR" sz="2400" dirty="0" smtClean="0"/>
              <a:t>(ΦΕΚ 261/Β/13-2-2009)  </a:t>
            </a:r>
          </a:p>
          <a:p>
            <a:pPr lvl="0" algn="just">
              <a:buNone/>
            </a:pPr>
            <a:r>
              <a:rPr lang="el-GR" sz="2400" dirty="0" smtClean="0"/>
              <a:t>11.Καθορισμός δεικτών μέτρησης αποτελεσματικότητας και  αποδοτικότητας των </a:t>
            </a:r>
            <a:r>
              <a:rPr lang="el-GR" sz="2400" b="1" dirty="0" smtClean="0"/>
              <a:t>Περιφερειών</a:t>
            </a:r>
            <a:r>
              <a:rPr lang="el-GR" sz="2400" dirty="0" smtClean="0"/>
              <a:t> και καθορισμός δεικτών μέτρησης αποτελεσματικότητας και  αποδοτικότητας σε </a:t>
            </a:r>
            <a:r>
              <a:rPr lang="el-GR" sz="2400" b="1" dirty="0" smtClean="0"/>
              <a:t>Νομαρχιακές Αυτοδιοικήσεις</a:t>
            </a:r>
            <a:r>
              <a:rPr lang="el-GR" sz="2400" dirty="0" smtClean="0"/>
              <a:t> (ΦΕΚ 54/Β/20-1-2009)</a:t>
            </a:r>
          </a:p>
          <a:p>
            <a:pPr lvl="0" algn="just">
              <a:buNone/>
            </a:pPr>
            <a:r>
              <a:rPr lang="el-GR" sz="2400" dirty="0" smtClean="0"/>
              <a:t>12.Καθορισμός δεικτών μέτρησης αποτελεσματικότητας και αποδοτικότητας του </a:t>
            </a:r>
            <a:r>
              <a:rPr lang="el-GR" sz="2400" b="1" dirty="0" smtClean="0"/>
              <a:t>Σώματος Επιθεώρησης Εργασίας</a:t>
            </a:r>
            <a:r>
              <a:rPr lang="el-GR" sz="2400" dirty="0" smtClean="0"/>
              <a:t> (ΦΕΚ 2682/Β/31-12-2008)   </a:t>
            </a:r>
          </a:p>
          <a:p>
            <a:pPr lvl="0" algn="just">
              <a:buNone/>
            </a:pPr>
            <a:r>
              <a:rPr lang="el-GR" sz="2400" dirty="0" smtClean="0"/>
              <a:t>13.Καθιέρωση δεικτών μέτρησης αποτελεσματικότητας και αποδοτικότητας, κατά Γενική Διεύθυνση, στο </a:t>
            </a:r>
            <a:r>
              <a:rPr lang="el-GR" sz="2400" b="1" dirty="0" smtClean="0"/>
              <a:t>Υπουργείο Πολιτισμού </a:t>
            </a:r>
            <a:r>
              <a:rPr lang="el-GR" sz="2400" dirty="0" smtClean="0"/>
              <a:t>(ΦΕΚ 2510/Β/10-12-2008)   </a:t>
            </a:r>
          </a:p>
          <a:p>
            <a:pPr lvl="0" algn="just">
              <a:buNone/>
            </a:pPr>
            <a:r>
              <a:rPr lang="el-GR" sz="2400" dirty="0" smtClean="0"/>
              <a:t>14.Καθορισμός δεικτών μέτρησης αποτελεσματικότητας και αποδοτικότητας του </a:t>
            </a:r>
            <a:r>
              <a:rPr lang="el-GR" sz="2400" b="1" dirty="0" smtClean="0"/>
              <a:t>Υπουργείου Εθνικής Παιδείας και Θρησκευμάτων</a:t>
            </a:r>
            <a:r>
              <a:rPr lang="el-GR" sz="2400" dirty="0" smtClean="0"/>
              <a:t> (</a:t>
            </a:r>
            <a:r>
              <a:rPr lang="el-GR" sz="2400" dirty="0" err="1" smtClean="0"/>
              <a:t>ΥΠ.Ε.Π.Θ</a:t>
            </a:r>
            <a:r>
              <a:rPr lang="el-GR" sz="2400" dirty="0" smtClean="0"/>
              <a:t>.) (ΦΕΚ 2473/Β/5-12-2008)</a:t>
            </a:r>
          </a:p>
          <a:p>
            <a:endParaRPr lang="el-G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Autofit/>
          </a:bodyPr>
          <a:lstStyle/>
          <a:p>
            <a:r>
              <a:rPr lang="el-GR" sz="2000" b="1" dirty="0" smtClean="0"/>
              <a:t> </a:t>
            </a:r>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28596" y="1071546"/>
            <a:ext cx="8501122" cy="5429288"/>
          </a:xfrm>
        </p:spPr>
        <p:txBody>
          <a:bodyPr>
            <a:normAutofit fontScale="32500" lnSpcReduction="20000"/>
          </a:bodyPr>
          <a:lstStyle/>
          <a:p>
            <a:pPr algn="just">
              <a:buNone/>
            </a:pPr>
            <a:r>
              <a:rPr lang="el-GR" sz="3400" b="1" i="1" dirty="0" smtClean="0"/>
              <a:t>	</a:t>
            </a:r>
          </a:p>
          <a:p>
            <a:pPr algn="just">
              <a:buNone/>
            </a:pPr>
            <a:r>
              <a:rPr lang="el-GR" sz="7400" b="1" i="1" dirty="0" smtClean="0"/>
              <a:t>Υπάρχουν </a:t>
            </a:r>
            <a:r>
              <a:rPr lang="el-GR" sz="7400" b="1" i="1" dirty="0"/>
              <a:t>Δείκτες Μέτρησης που δεν δημοσιεύονται</a:t>
            </a:r>
            <a:r>
              <a:rPr lang="el-GR" sz="7400" b="1" i="1" dirty="0" smtClean="0"/>
              <a:t>;</a:t>
            </a:r>
          </a:p>
          <a:p>
            <a:pPr algn="just">
              <a:buNone/>
            </a:pPr>
            <a:r>
              <a:rPr lang="el-GR" sz="7400" dirty="0" smtClean="0"/>
              <a:t>	Ως </a:t>
            </a:r>
            <a:r>
              <a:rPr lang="el-GR" sz="7400" dirty="0"/>
              <a:t>γνωστό, αποτελεί βασική αρχή του ισχύοντος Συντάγματος, ότι οι κανονιστικές διοικητικές πράξεις πρέπει να δημοσιεύονται. Με τη δημοσίευση το κείμενο τους γίνεται προσιτό σε καθένα που ενδιαφέρεται να λάβει γνώση. Ωστόσο, υπάρχουν κατηγορίες κανονιστικών πράξεων που δεν δημοσιεύονται. Επί παραδείγματι, κατά πάγια νομολογία του ΣΕ, δεν μπορεί να θεωρηθεί ότι αντίκειται προς το Σύνταγμα η νομοθετική διάταξη που προβλέπει τη μη δημοσίευση κανονιστικών πράξεων, όταν υπάρχει κίνδυνος να προκληθεί βλάβη στην εθνική άμυνα ή ασφάλεια της Χώρας ή για πράξεις που αφορούν στη διάρθρωση, τη σύνθεση και τον εξοπλισμό των ενόπλων δυνάμεων ή ακόμα σε πράξεις του Λιμενικού, Πυροσβεστικού Σώματος ή της Ελληνικής Αστυνομίας. Είναι προφανές ότι στους ίδιους περιορισμούς υπόκειται και η δημοσίευση των Δεικτών Μέτρησης μεγεθών που αφορούν στις παραπάνω κατηγορίες κανονιστικών διοικητικών πράξεων. </a:t>
            </a:r>
          </a:p>
          <a:p>
            <a:endParaRPr lang="el-GR" sz="7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14290"/>
            <a:ext cx="8929718" cy="6429420"/>
          </a:xfrm>
        </p:spPr>
        <p:txBody>
          <a:bodyPr>
            <a:noAutofit/>
          </a:bodyPr>
          <a:lstStyle/>
          <a:p>
            <a:pPr algn="just">
              <a:buNone/>
            </a:pPr>
            <a:r>
              <a:rPr lang="el-GR" sz="1800" i="1" dirty="0" smtClean="0"/>
              <a:t>	</a:t>
            </a:r>
            <a:r>
              <a:rPr lang="el-GR" sz="2200" b="1" i="1" dirty="0" smtClean="0"/>
              <a:t>Ποιες είναι οι αρμόδιες υπηρεσιακές μονάδες για τη μέτρηση Αποτελεσματικότητας Αποδοτικότητας των δημοσίων υπηρεσιών;</a:t>
            </a:r>
            <a:endParaRPr lang="el-GR" sz="2200" b="1" dirty="0" smtClean="0"/>
          </a:p>
          <a:p>
            <a:pPr algn="just">
              <a:buNone/>
            </a:pPr>
            <a:r>
              <a:rPr lang="el-GR" sz="2200" dirty="0" smtClean="0"/>
              <a:t>		 Σύμφωνα με τις διατάξεις του άρθρου 6 του ν. 3230/2004 </a:t>
            </a:r>
            <a:r>
              <a:rPr lang="el-GR" sz="2200" i="1" dirty="0" smtClean="0"/>
              <a:t>«…..Με προεδρικό διάταγμα, …………….., με πρόταση των Υπουργών Οικονομίας &amp; Οικονομικών, Εσωτερικών, Δημόσιας Διοίκησης και Αποκέντρωσης και του αρμόδιου κατά περίπτωση Υπουργού, συνιστώνται στα Υπουργεία μονάδες ποιότητας και αποδοτικότητας σε επίπεδο Διεύθυνσης ή Τμήματος…… Οι μονάδες ποιότητας και αποδοτικότητας είναι αρμόδιες για τη μέτρηση της αποδοτικότητας και αποτελεσματικότητας , την εκτίμηση των αποτελεσμάτων και τη διατύπωση συγκεκριμένων προτάσεων για τη βελτίωση της λειτουργίας των Υπουργείων και των υπηρεσιών που υπάγονται σε αυτά….».</a:t>
            </a:r>
            <a:endParaRPr lang="el-GR" sz="2200" dirty="0" smtClean="0"/>
          </a:p>
          <a:p>
            <a:pPr algn="just">
              <a:buNone/>
            </a:pPr>
            <a:r>
              <a:rPr lang="el-GR" sz="2200" dirty="0" smtClean="0"/>
              <a:t>		Ωστόσο, ακόμα δεν έχουν συσταθεί στο σύνολο των δημοσίων υπηρεσιών οι Μονάδες Ποιότητας &amp; Αποδοτικότητας με αποτέλεσμα τις σχετικές αρμοδιότητες να ασκούν οι Διευθύνσεις Διοικητικού - Προσωπικού, όπου δεν συντρέχει περίπτωση. Επισημαίνεται ότι η </a:t>
            </a:r>
            <a:r>
              <a:rPr lang="el-GR" sz="2200" dirty="0" err="1" smtClean="0"/>
              <a:t>ΔΙΠΑ</a:t>
            </a:r>
            <a:r>
              <a:rPr lang="el-GR" sz="2200" dirty="0" smtClean="0"/>
              <a:t> του </a:t>
            </a:r>
            <a:r>
              <a:rPr lang="el-GR" sz="2200" dirty="0" err="1" smtClean="0"/>
              <a:t>ΥΔΙΜΗΔ</a:t>
            </a:r>
            <a:r>
              <a:rPr lang="el-GR" sz="2200" dirty="0" smtClean="0"/>
              <a:t>, ως συντονιστική μονάδα για τη σχεδίαση συστημάτων και μεθόδων μέτρησης της αποδοτικότητας των δημοσίων </a:t>
            </a:r>
            <a:endParaRPr lang="el-GR" sz="2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457200" y="274638"/>
            <a:ext cx="8229600" cy="634082"/>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4" name="3 - Θέση περιεχομένου"/>
          <p:cNvSpPr>
            <a:spLocks noGrp="1"/>
          </p:cNvSpPr>
          <p:nvPr>
            <p:ph idx="1"/>
          </p:nvPr>
        </p:nvSpPr>
        <p:spPr>
          <a:xfrm>
            <a:off x="457200" y="1000108"/>
            <a:ext cx="8472518" cy="5000659"/>
          </a:xfrm>
        </p:spPr>
        <p:txBody>
          <a:bodyPr anchor="ctr">
            <a:normAutofit fontScale="70000" lnSpcReduction="20000"/>
          </a:bodyPr>
          <a:lstStyle/>
          <a:p>
            <a:pPr algn="just">
              <a:buNone/>
            </a:pPr>
            <a:r>
              <a:rPr lang="el-GR" sz="2800" dirty="0" smtClean="0"/>
              <a:t>	</a:t>
            </a:r>
            <a:r>
              <a:rPr lang="el-GR" sz="3100" dirty="0" smtClean="0"/>
              <a:t>υπηρεσιών ανά την ελληνική επικράτεια (</a:t>
            </a:r>
            <a:r>
              <a:rPr lang="el-GR" sz="3100" dirty="0" err="1" smtClean="0"/>
              <a:t>άρ</a:t>
            </a:r>
            <a:r>
              <a:rPr lang="el-GR" sz="3100" dirty="0" smtClean="0"/>
              <a:t>. 7 ν. 3230/2004), αποστέλλει σε τακτά χρονικά διαστήματα εγκυκλίους με τις οποίες υπογραμμίζει τη θεσμική υποχρέωση για σύσταση των προαναφερομένων Μονάδων. </a:t>
            </a:r>
          </a:p>
          <a:p>
            <a:pPr algn="just">
              <a:buNone/>
            </a:pPr>
            <a:r>
              <a:rPr lang="el-GR" sz="3100" dirty="0" smtClean="0"/>
              <a:t>	Σε συνέχεια του με </a:t>
            </a:r>
            <a:r>
              <a:rPr lang="el-GR" sz="3100" dirty="0" err="1" smtClean="0"/>
              <a:t>αριθμ</a:t>
            </a:r>
            <a:r>
              <a:rPr lang="el-GR" sz="3100" dirty="0" smtClean="0"/>
              <a:t>. ΔΙΠΑ/19819/7.10.2011 εγγράφου μας για την  ενημέρωση του υπηρεσιακού Αρχείου με στοιχεία επικοινωνίας Μονάδων Ποιότητας &amp; Αποδοτικότητας των Δημόσιων Φορέων ή, όπου δεν υφίστανται τέτοιες, των  αρμόδιων υπαλλήλων για τα θέματα αυτά, τα στοιχεία που προέκυψαν έχουν ως εξής 4 :</a:t>
            </a:r>
          </a:p>
          <a:p>
            <a:pPr algn="just"/>
            <a:r>
              <a:rPr lang="el-GR" sz="3100" dirty="0" smtClean="0"/>
              <a:t>Α. ΥΠΟΥΡΓΕΙΑ: Ποσοστό ανταπόκρισης 93,33 %, δηλ. δεκατέσσερα (14) στα δεκαπέντε (15). </a:t>
            </a:r>
          </a:p>
          <a:p>
            <a:pPr algn="just"/>
            <a:r>
              <a:rPr lang="el-GR" sz="3100" dirty="0" smtClean="0"/>
              <a:t>Β. ΑΠΟΚΕΝΤΡΩΜΕΝΕΣ ΔΙΟΙΚΗΣΕΙΣ: Ποσοστό ανταπόκρισης 100,00 %, δηλ. επτά (7) στις επτά (7).</a:t>
            </a:r>
          </a:p>
          <a:p>
            <a:pPr algn="just"/>
            <a:r>
              <a:rPr lang="el-GR" sz="3100" dirty="0" smtClean="0"/>
              <a:t>Γ. ΑΝΕΞΑΡΤΗΤΕΣ ΑΡΧΕΣ(συνταγματικά κατοχυρωμένες): Ποσοστό ανταπόκρισης 100,00%, δηλ. πέντε (5) στις πέντε (5).</a:t>
            </a:r>
          </a:p>
          <a:p>
            <a:pPr algn="just">
              <a:buNone/>
            </a:pPr>
            <a:endParaRPr lang="el-GR" sz="2800" dirty="0" smtClean="0">
              <a:effectLst>
                <a:outerShdw blurRad="38100" dist="38100" dir="2700000" algn="tl">
                  <a:srgbClr val="000000">
                    <a:alpha val="43137"/>
                  </a:srgbClr>
                </a:outerShdw>
              </a:effectLst>
            </a:endParaRPr>
          </a:p>
        </p:txBody>
      </p:sp>
      <p:sp>
        <p:nvSpPr>
          <p:cNvPr id="6" name="5 - Θέση υποσέλιδου"/>
          <p:cNvSpPr>
            <a:spLocks noGrp="1"/>
          </p:cNvSpPr>
          <p:nvPr>
            <p:ph type="ftr" sz="quarter" idx="11"/>
          </p:nvPr>
        </p:nvSpPr>
        <p:spPr>
          <a:xfrm>
            <a:off x="928662" y="5715015"/>
            <a:ext cx="7500990" cy="928695"/>
          </a:xfrm>
        </p:spPr>
        <p:txBody>
          <a:bodyPr/>
          <a:lstStyle/>
          <a:p>
            <a:pPr algn="just"/>
            <a:r>
              <a:rPr lang="el-GR" sz="2000" b="1" dirty="0" smtClean="0">
                <a:solidFill>
                  <a:schemeClr val="accent3">
                    <a:lumMod val="50000"/>
                  </a:schemeClr>
                </a:solidFill>
              </a:rPr>
              <a:t>4 </a:t>
            </a:r>
            <a:r>
              <a:rPr lang="x-none" sz="2000" b="1" smtClean="0">
                <a:solidFill>
                  <a:schemeClr val="accent3">
                    <a:lumMod val="50000"/>
                  </a:schemeClr>
                </a:solidFill>
              </a:rPr>
              <a:t>Βάσει του </a:t>
            </a:r>
            <a:r>
              <a:rPr lang="x-none" sz="2000" b="1" i="1" smtClean="0">
                <a:solidFill>
                  <a:schemeClr val="accent3">
                    <a:lumMod val="50000"/>
                  </a:schemeClr>
                </a:solidFill>
              </a:rPr>
              <a:t>Μητρώου Υπηρεσιών &amp; Φορέων της Ελληνικής Διοίκησης</a:t>
            </a:r>
            <a:r>
              <a:rPr lang="x-none" sz="2000" b="1" smtClean="0">
                <a:solidFill>
                  <a:schemeClr val="accent3">
                    <a:lumMod val="50000"/>
                  </a:schemeClr>
                </a:solidFill>
              </a:rPr>
              <a:t>, Αθήνα, Οκτώβριος 2011, Υπουργείο Διοικητικής Μεταρρύθμισης &amp; Ηλ. Διακυβέρνησης.</a:t>
            </a:r>
            <a:endParaRPr lang="el-GR" sz="2000" b="1" dirty="0" smtClean="0">
              <a:solidFill>
                <a:schemeClr val="accent3">
                  <a:lumMod val="50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11156"/>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graphicFrame>
        <p:nvGraphicFramePr>
          <p:cNvPr id="4" name="3 - Θέση περιεχομένου"/>
          <p:cNvGraphicFramePr>
            <a:graphicFrameLocks noGrp="1"/>
          </p:cNvGraphicFramePr>
          <p:nvPr>
            <p:ph idx="1"/>
          </p:nvPr>
        </p:nvGraphicFramePr>
        <p:xfrm>
          <a:off x="0" y="928670"/>
          <a:ext cx="9001156" cy="53578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142852"/>
            <a:ext cx="8715436" cy="6572296"/>
          </a:xfrm>
        </p:spPr>
        <p:txBody>
          <a:bodyPr>
            <a:normAutofit/>
          </a:bodyPr>
          <a:lstStyle/>
          <a:p>
            <a:pPr algn="just">
              <a:buNone/>
            </a:pPr>
            <a:r>
              <a:rPr lang="el-GR" sz="1800" b="1" i="1" dirty="0" smtClean="0"/>
              <a:t>	</a:t>
            </a:r>
            <a:r>
              <a:rPr lang="el-GR" sz="2000" b="1" i="1" dirty="0" smtClean="0"/>
              <a:t>Πώς </a:t>
            </a:r>
            <a:r>
              <a:rPr lang="el-GR" sz="2000" b="1" i="1" dirty="0"/>
              <a:t>αξιολογούνται τα αποτελέσματα μέτρησης Αποτελεσματικότητας &amp; Αποδοτικότητας των δημοσίων υπηρεσιών</a:t>
            </a:r>
            <a:r>
              <a:rPr lang="el-GR" sz="2000" b="1" i="1" dirty="0" smtClean="0"/>
              <a:t>;</a:t>
            </a:r>
            <a:endParaRPr lang="el-GR" sz="2000" dirty="0"/>
          </a:p>
          <a:p>
            <a:pPr algn="just">
              <a:buNone/>
            </a:pPr>
            <a:r>
              <a:rPr lang="el-GR" sz="2000" dirty="0" smtClean="0"/>
              <a:t>	Σύμφωνα </a:t>
            </a:r>
            <a:r>
              <a:rPr lang="el-GR" sz="2000" dirty="0"/>
              <a:t>προς την παράγραφο 5 του άρθρου 6 του ν. 3230/2004, οι αρμόδιες, κατά περίπτωση, Μονάδες των δημοσίων υπηρεσιών, </a:t>
            </a:r>
            <a:r>
              <a:rPr lang="el-GR" sz="2000" i="1" dirty="0"/>
              <a:t>«………συντάσσουν εκθέσεις αποτελεσμάτων για επί μέρους αξιολογήσεις τους, σε ετήσια δε βάση εκθέσεις απολογισμού της δράσης τους, τις οποίες υποβάλλουν στον οικείο Υπουργό και συγχρόνως τις διαβιβάζουν στη Διεύθυνση Ποιότητας και Αποδοτικότητας του Υπουργείου Εσωτερικών, Δημόσιας Διοίκησης και Αποκέντρωσης». </a:t>
            </a:r>
            <a:r>
              <a:rPr lang="el-GR" sz="2000" dirty="0"/>
              <a:t>Ειδικότερα, για τη σύνταξη και υποβολή Εκθέσεων Απολογισμού Δράσης και Εκθέσεων Αποτελεσμάτων επί μέρους αξιολογήσεων/μετρήσεων παρέχονται οδηγίες με την </a:t>
            </a:r>
            <a:r>
              <a:rPr lang="el-GR" sz="2000" dirty="0" err="1"/>
              <a:t>α.π</a:t>
            </a:r>
            <a:r>
              <a:rPr lang="el-GR" sz="2000" dirty="0"/>
              <a:t>.: ΔΙΠΑ/Φ.4/οικ. 20260/13.9.2006 υπηρεσιακή μας εγκύκλιο. Προκειμένου να ακολουθηθεί η ορθή μεθοδολογία συλλογής στοιχείων, επεξεργασίας και συνακόλουθης  καταγραφής των Ετήσιων Εκθέσεων Απολογισμού Δράσεων των δημοσίων υπηρεσιών θα πρέπει προηγουμένως να συμπληρωθούν από τους Φορείς οι πίνακες που έχουν αποσταλεί από την υπηρεσία μας με τον τρόπο που υποδεικνύεται σε αυτές ώστε να συμπεριληφθούν στο κείμενο της προαναφερόμενης Έκθεσης. Κατωτέρω παρατίθενται αφενός ο Πίνακας για τα Αποτελέσματα Μετρήσεων, αφετέρου, ο Πίνακας Αίτια Αποκλίσεων – Προτάσεις Διόρθωσης, ως εξής: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428596" y="500043"/>
          <a:ext cx="8501123" cy="4643469"/>
        </p:xfrm>
        <a:graphic>
          <a:graphicData uri="http://schemas.openxmlformats.org/drawingml/2006/table">
            <a:tbl>
              <a:tblPr/>
              <a:tblGrid>
                <a:gridCol w="471302"/>
                <a:gridCol w="1497781"/>
                <a:gridCol w="1508053"/>
                <a:gridCol w="1170837"/>
                <a:gridCol w="3853150"/>
              </a:tblGrid>
              <a:tr h="560144">
                <a:tc gridSpan="5">
                  <a:txBody>
                    <a:bodyPr/>
                    <a:lstStyle/>
                    <a:p>
                      <a:pPr algn="ctr">
                        <a:spcAft>
                          <a:spcPts val="0"/>
                        </a:spcAft>
                      </a:pPr>
                      <a:r>
                        <a:rPr lang="el-GR" sz="900" b="1">
                          <a:latin typeface="Times New Roman"/>
                          <a:ea typeface="Times New Roman"/>
                        </a:rPr>
                        <a:t>ΑΠΟΤΕΛΕΣΜΑΤΑ ΜΕΤΡΗΣΕΩΝ</a:t>
                      </a:r>
                      <a:endParaRPr lang="el-GR" sz="800">
                        <a:latin typeface="Times New Roman"/>
                        <a:ea typeface="Times New Roman"/>
                      </a:endParaRPr>
                    </a:p>
                  </a:txBody>
                  <a:tcPr marL="44189" marR="44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865327">
                <a:tc>
                  <a:txBody>
                    <a:bodyPr/>
                    <a:lstStyle/>
                    <a:p>
                      <a:pPr algn="ctr">
                        <a:spcAft>
                          <a:spcPts val="0"/>
                        </a:spcAft>
                      </a:pPr>
                      <a:r>
                        <a:rPr lang="el-GR" sz="900" b="1">
                          <a:latin typeface="Times New Roman"/>
                          <a:ea typeface="Times New Roman"/>
                        </a:rPr>
                        <a:t>Α/Α (1)</a:t>
                      </a:r>
                      <a:endParaRPr lang="el-GR" sz="800">
                        <a:latin typeface="Times New Roman"/>
                        <a:ea typeface="Times New Roman"/>
                      </a:endParaRPr>
                    </a:p>
                  </a:txBody>
                  <a:tcPr marL="44189" marR="44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900" b="1">
                          <a:latin typeface="Times New Roman"/>
                          <a:ea typeface="Times New Roman"/>
                        </a:rPr>
                        <a:t>Δείκτες Μέτρησης (2)        (Ονομασία)</a:t>
                      </a:r>
                      <a:endParaRPr lang="el-GR" sz="800">
                        <a:latin typeface="Times New Roman"/>
                        <a:ea typeface="Times New Roman"/>
                      </a:endParaRPr>
                    </a:p>
                  </a:txBody>
                  <a:tcPr marL="44189" marR="44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900" b="1">
                          <a:latin typeface="Times New Roman"/>
                          <a:ea typeface="Times New Roman"/>
                        </a:rPr>
                        <a:t>Ποσοτικοί Στόχοι (3)</a:t>
                      </a:r>
                      <a:endParaRPr lang="el-GR" sz="800">
                        <a:latin typeface="Times New Roman"/>
                        <a:ea typeface="Times New Roman"/>
                      </a:endParaRPr>
                    </a:p>
                  </a:txBody>
                  <a:tcPr marL="44189" marR="44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900" b="1" dirty="0">
                          <a:latin typeface="Times New Roman"/>
                          <a:ea typeface="Times New Roman"/>
                        </a:rPr>
                        <a:t>Αποτελέσματα Μετρήσεων (4)</a:t>
                      </a:r>
                      <a:endParaRPr lang="el-GR" sz="800" dirty="0">
                        <a:latin typeface="Times New Roman"/>
                        <a:ea typeface="Times New Roman"/>
                      </a:endParaRPr>
                    </a:p>
                  </a:txBody>
                  <a:tcPr marL="44189" marR="44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900" b="1">
                          <a:latin typeface="Times New Roman"/>
                          <a:ea typeface="Times New Roman"/>
                        </a:rPr>
                        <a:t>Σύγκριση (Ποσοστό) (5)</a:t>
                      </a:r>
                      <a:endParaRPr lang="el-GR" sz="800">
                        <a:latin typeface="Times New Roman"/>
                        <a:ea typeface="Times New Roman"/>
                      </a:endParaRPr>
                    </a:p>
                  </a:txBody>
                  <a:tcPr marL="44189" marR="44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432665">
                <a:tc>
                  <a:txBody>
                    <a:bodyPr/>
                    <a:lstStyle/>
                    <a:p>
                      <a:pPr algn="ctr">
                        <a:spcAft>
                          <a:spcPts val="0"/>
                        </a:spcAft>
                      </a:pPr>
                      <a:r>
                        <a:rPr lang="el-GR" sz="900">
                          <a:latin typeface="Times New Roman"/>
                          <a:ea typeface="Times New Roman"/>
                        </a:rPr>
                        <a:t> </a:t>
                      </a:r>
                      <a:endParaRPr lang="el-GR" sz="80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a:latin typeface="Times New Roman"/>
                          <a:ea typeface="Times New Roman"/>
                        </a:rPr>
                        <a:t> </a:t>
                      </a:r>
                      <a:endParaRPr lang="el-GR" sz="80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dirty="0">
                          <a:latin typeface="Times New Roman"/>
                          <a:ea typeface="Times New Roman"/>
                        </a:rPr>
                        <a:t> </a:t>
                      </a:r>
                      <a:endParaRPr lang="el-GR" sz="800" dirty="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a:latin typeface="Times New Roman"/>
                          <a:ea typeface="Times New Roman"/>
                        </a:rPr>
                        <a:t> </a:t>
                      </a:r>
                      <a:endParaRPr lang="el-GR" sz="80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a:latin typeface="Times New Roman"/>
                          <a:ea typeface="Times New Roman"/>
                        </a:rPr>
                        <a:t> </a:t>
                      </a:r>
                      <a:endParaRPr lang="el-GR" sz="80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665">
                <a:tc>
                  <a:txBody>
                    <a:bodyPr/>
                    <a:lstStyle/>
                    <a:p>
                      <a:pPr algn="ctr">
                        <a:spcAft>
                          <a:spcPts val="0"/>
                        </a:spcAft>
                      </a:pPr>
                      <a:r>
                        <a:rPr lang="el-GR" sz="900">
                          <a:latin typeface="Times New Roman"/>
                          <a:ea typeface="Times New Roman"/>
                        </a:rPr>
                        <a:t> </a:t>
                      </a:r>
                      <a:endParaRPr lang="el-GR" sz="80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a:latin typeface="Times New Roman"/>
                          <a:ea typeface="Times New Roman"/>
                        </a:rPr>
                        <a:t> </a:t>
                      </a:r>
                      <a:endParaRPr lang="el-GR" sz="80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a:latin typeface="Times New Roman"/>
                          <a:ea typeface="Times New Roman"/>
                        </a:rPr>
                        <a:t> </a:t>
                      </a:r>
                      <a:endParaRPr lang="el-GR" sz="80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dirty="0">
                          <a:latin typeface="Times New Roman"/>
                          <a:ea typeface="Times New Roman"/>
                        </a:rPr>
                        <a:t> </a:t>
                      </a:r>
                      <a:endParaRPr lang="el-GR" sz="800" dirty="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900">
                          <a:latin typeface="Times New Roman"/>
                          <a:ea typeface="Times New Roman"/>
                        </a:rPr>
                        <a:t> </a:t>
                      </a:r>
                      <a:endParaRPr lang="el-GR" sz="800">
                        <a:latin typeface="Times New Roman"/>
                        <a:ea typeface="Times New Roman"/>
                      </a:endParaRPr>
                    </a:p>
                  </a:txBody>
                  <a:tcPr marL="44189" marR="4418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2615">
                <a:tc gridSpan="5">
                  <a:txBody>
                    <a:bodyPr/>
                    <a:lstStyle/>
                    <a:p>
                      <a:pPr>
                        <a:spcAft>
                          <a:spcPts val="0"/>
                        </a:spcAft>
                      </a:pPr>
                      <a:r>
                        <a:rPr lang="el-GR" sz="1200" dirty="0">
                          <a:latin typeface="Times New Roman"/>
                          <a:ea typeface="Times New Roman"/>
                        </a:rPr>
                        <a:t>(1): Αύξων Αριθμός Δείκτη Μέτρησης. </a:t>
                      </a:r>
                      <a:r>
                        <a:rPr lang="el-GR" sz="1200" b="1" u="sng" dirty="0">
                          <a:latin typeface="Times New Roman"/>
                          <a:ea typeface="Times New Roman"/>
                        </a:rPr>
                        <a:t>Προσοχή</a:t>
                      </a:r>
                      <a:r>
                        <a:rPr lang="el-GR" sz="1200" dirty="0">
                          <a:latin typeface="Times New Roman"/>
                          <a:ea typeface="Times New Roman"/>
                        </a:rPr>
                        <a:t>: πρέπει να υπάρχει ταύτιση με τον Αύξοντα Αριθμό του </a:t>
                      </a:r>
                      <a:r>
                        <a:rPr lang="el-GR" sz="1200" b="1" u="sng" dirty="0">
                          <a:latin typeface="Times New Roman"/>
                          <a:ea typeface="Times New Roman"/>
                        </a:rPr>
                        <a:t>συγκεκριμένου</a:t>
                      </a:r>
                      <a:r>
                        <a:rPr lang="el-GR" sz="1200" b="1" dirty="0">
                          <a:latin typeface="Times New Roman"/>
                          <a:ea typeface="Times New Roman"/>
                        </a:rPr>
                        <a:t> </a:t>
                      </a:r>
                      <a:r>
                        <a:rPr lang="el-GR" sz="1200" dirty="0">
                          <a:latin typeface="Times New Roman"/>
                          <a:ea typeface="Times New Roman"/>
                        </a:rPr>
                        <a:t>Δείκτη Μέτρησης όπως αυτός εμφανίζεται στο έντυπο </a:t>
                      </a:r>
                      <a:r>
                        <a:rPr lang="el-GR" sz="1200" b="1" dirty="0">
                          <a:latin typeface="Times New Roman"/>
                          <a:ea typeface="Times New Roman"/>
                        </a:rPr>
                        <a:t>"ΣΤΟΙΧΕΙΑ ΔΕΙΚΤΗ ΜΕΤΡΗΣΗΣ"</a:t>
                      </a:r>
                      <a:endParaRPr lang="el-GR" sz="1200" dirty="0">
                        <a:latin typeface="Times New Roman"/>
                        <a:ea typeface="Times New Roman"/>
                      </a:endParaRPr>
                    </a:p>
                  </a:txBody>
                  <a:tcPr marL="44189" marR="44189"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656722">
                <a:tc gridSpan="5">
                  <a:txBody>
                    <a:bodyPr/>
                    <a:lstStyle/>
                    <a:p>
                      <a:pPr>
                        <a:spcAft>
                          <a:spcPts val="0"/>
                        </a:spcAft>
                      </a:pPr>
                      <a:r>
                        <a:rPr lang="el-GR" sz="1200" dirty="0">
                          <a:latin typeface="Times New Roman"/>
                          <a:ea typeface="Times New Roman"/>
                        </a:rPr>
                        <a:t>(2): Συμπληρώνεται η ονομασία κάθε Δείκτη Μέτρησης όπως αυτή περιέχεται στην Απόφαση </a:t>
                      </a:r>
                      <a:r>
                        <a:rPr lang="el-GR" sz="1200" dirty="0" err="1">
                          <a:latin typeface="Times New Roman"/>
                          <a:ea typeface="Times New Roman"/>
                        </a:rPr>
                        <a:t>Στοχοθεσίας</a:t>
                      </a:r>
                      <a:r>
                        <a:rPr lang="el-GR" sz="1200" dirty="0">
                          <a:latin typeface="Times New Roman"/>
                          <a:ea typeface="Times New Roman"/>
                        </a:rPr>
                        <a:t> του συγκεκριμένου Φορέα</a:t>
                      </a:r>
                    </a:p>
                  </a:txBody>
                  <a:tcPr marL="44189" marR="44189"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86305">
                <a:tc gridSpan="5">
                  <a:txBody>
                    <a:bodyPr/>
                    <a:lstStyle/>
                    <a:p>
                      <a:pPr>
                        <a:spcAft>
                          <a:spcPts val="0"/>
                        </a:spcAft>
                      </a:pPr>
                      <a:r>
                        <a:rPr lang="el-GR" sz="1200" dirty="0">
                          <a:latin typeface="Times New Roman"/>
                          <a:ea typeface="Times New Roman"/>
                        </a:rPr>
                        <a:t>(3): Συμπληρώνεται ο </a:t>
                      </a:r>
                      <a:r>
                        <a:rPr lang="el-GR" sz="1200" b="1" dirty="0">
                          <a:latin typeface="Times New Roman"/>
                          <a:ea typeface="Times New Roman"/>
                        </a:rPr>
                        <a:t>επιθυμητός ποσοτικός</a:t>
                      </a:r>
                      <a:r>
                        <a:rPr lang="el-GR" sz="1200" dirty="0">
                          <a:latin typeface="Times New Roman"/>
                          <a:ea typeface="Times New Roman"/>
                        </a:rPr>
                        <a:t> στόχος που ο Φορέας θέτει για κάθε Δείκτη Μέτρησης</a:t>
                      </a:r>
                    </a:p>
                  </a:txBody>
                  <a:tcPr marL="44189" marR="44189"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39950">
                <a:tc gridSpan="5">
                  <a:txBody>
                    <a:bodyPr/>
                    <a:lstStyle/>
                    <a:p>
                      <a:pPr>
                        <a:spcAft>
                          <a:spcPts val="0"/>
                        </a:spcAft>
                      </a:pPr>
                      <a:r>
                        <a:rPr lang="el-GR" sz="1200" dirty="0">
                          <a:latin typeface="Times New Roman"/>
                          <a:ea typeface="Times New Roman"/>
                        </a:rPr>
                        <a:t>(4): Συμπληρώνεται το αποτέλεσμα που προέκυψε από τη μέτρηση κάθε Δείκτη Μέτρησης</a:t>
                      </a:r>
                    </a:p>
                  </a:txBody>
                  <a:tcPr marL="44189" marR="44189"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97076">
                <a:tc gridSpan="5">
                  <a:txBody>
                    <a:bodyPr/>
                    <a:lstStyle/>
                    <a:p>
                      <a:pPr>
                        <a:spcAft>
                          <a:spcPts val="0"/>
                        </a:spcAft>
                      </a:pPr>
                      <a:r>
                        <a:rPr lang="el-GR" sz="1200" dirty="0">
                          <a:latin typeface="Times New Roman"/>
                          <a:ea typeface="Times New Roman"/>
                        </a:rPr>
                        <a:t>(5): Προκύπτει από τον ακόλουθο τύπο: {Στήλη (4) - Στήλη (3)}*100/Στήλη (4)</a:t>
                      </a:r>
                    </a:p>
                  </a:txBody>
                  <a:tcPr marL="44189" marR="44189"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428597" y="428604"/>
          <a:ext cx="8268446" cy="6264362"/>
        </p:xfrm>
        <a:graphic>
          <a:graphicData uri="http://schemas.openxmlformats.org/drawingml/2006/table">
            <a:tbl>
              <a:tblPr/>
              <a:tblGrid>
                <a:gridCol w="2539186"/>
                <a:gridCol w="148217"/>
                <a:gridCol w="2949549"/>
                <a:gridCol w="148217"/>
                <a:gridCol w="2335060"/>
                <a:gridCol w="148217"/>
              </a:tblGrid>
              <a:tr h="552756">
                <a:tc gridSpan="6">
                  <a:txBody>
                    <a:bodyPr/>
                    <a:lstStyle/>
                    <a:p>
                      <a:pPr algn="ctr">
                        <a:spcAft>
                          <a:spcPts val="0"/>
                        </a:spcAft>
                      </a:pPr>
                      <a:r>
                        <a:rPr lang="el-GR" sz="1000" b="1" dirty="0">
                          <a:latin typeface="Times New Roman"/>
                          <a:ea typeface="Times New Roman"/>
                        </a:rPr>
                        <a:t>ΑΙΤΙΑ ΑΠΟΚΛΙΣΕΩΝ - ΠΡΟΤΑΣΕΙΣ ΔΙΟΡΘΩΣΗΣ (1)</a:t>
                      </a:r>
                      <a:endParaRPr lang="el-GR" sz="1000" dirty="0">
                        <a:latin typeface="Times New Roman"/>
                        <a:ea typeface="Times New Roman"/>
                      </a:endParaRP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539903">
                <a:tc>
                  <a:txBody>
                    <a:bodyPr/>
                    <a:lstStyle/>
                    <a:p>
                      <a:pPr algn="ctr">
                        <a:spcAft>
                          <a:spcPts val="0"/>
                        </a:spcAft>
                      </a:pPr>
                      <a:r>
                        <a:rPr lang="el-GR" sz="1000" b="1" dirty="0">
                          <a:latin typeface="Times New Roman"/>
                          <a:ea typeface="Times New Roman"/>
                        </a:rPr>
                        <a:t>Α/Α (2)</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spcAft>
                          <a:spcPts val="0"/>
                        </a:spcAft>
                      </a:pPr>
                      <a:r>
                        <a:rPr lang="el-GR" sz="1000" b="1">
                          <a:latin typeface="Times New Roman"/>
                          <a:ea typeface="Times New Roman"/>
                        </a:rPr>
                        <a:t> </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b="1" dirty="0">
                          <a:latin typeface="Times New Roman"/>
                          <a:ea typeface="Times New Roman"/>
                        </a:rPr>
                        <a:t>Ονομασία Δείκτη Μέτρησης: (3)</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gridSpan="3">
                  <a:txBody>
                    <a:bodyPr/>
                    <a:lstStyle/>
                    <a:p>
                      <a:pPr algn="ctr">
                        <a:spcAft>
                          <a:spcPts val="0"/>
                        </a:spcAft>
                      </a:pPr>
                      <a:r>
                        <a:rPr lang="el-GR" sz="900">
                          <a:latin typeface="Times New Roman"/>
                          <a:ea typeface="Times New Roman"/>
                        </a:rPr>
                        <a:t> </a:t>
                      </a:r>
                      <a:endParaRPr lang="el-GR" sz="700">
                        <a:latin typeface="Times New Roman"/>
                        <a:ea typeface="Times New Roman"/>
                      </a:endParaRP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r>
              <a:tr h="629885">
                <a:tc>
                  <a:txBody>
                    <a:bodyPr/>
                    <a:lstStyle/>
                    <a:p>
                      <a:pPr algn="ctr">
                        <a:spcAft>
                          <a:spcPts val="0"/>
                        </a:spcAft>
                      </a:pPr>
                      <a:r>
                        <a:rPr lang="el-GR" sz="1000" b="1" dirty="0">
                          <a:latin typeface="Times New Roman"/>
                          <a:ea typeface="Times New Roman"/>
                        </a:rPr>
                        <a:t>Ποσοτικός Στόχος Δείκτη Μέτρησης: (4)</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spcAft>
                          <a:spcPts val="0"/>
                        </a:spcAft>
                      </a:pPr>
                      <a:r>
                        <a:rPr lang="el-GR" sz="1000" b="1" dirty="0">
                          <a:latin typeface="Times New Roman"/>
                          <a:ea typeface="Times New Roman"/>
                        </a:rPr>
                        <a:t> </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b="1">
                          <a:latin typeface="Times New Roman"/>
                          <a:ea typeface="Times New Roman"/>
                        </a:rPr>
                        <a:t>Αποτέλεσμα Μέτρησης: (5)</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spcAft>
                          <a:spcPts val="0"/>
                        </a:spcAft>
                      </a:pPr>
                      <a:r>
                        <a:rPr lang="el-GR" sz="900">
                          <a:latin typeface="Times New Roman"/>
                          <a:ea typeface="Times New Roman"/>
                        </a:rPr>
                        <a:t> </a:t>
                      </a:r>
                      <a:endParaRPr lang="el-GR" sz="700">
                        <a:latin typeface="Times New Roman"/>
                        <a:ea typeface="Times New Roman"/>
                      </a:endParaRP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900" b="1">
                          <a:latin typeface="Times New Roman"/>
                          <a:ea typeface="Times New Roman"/>
                        </a:rPr>
                        <a:t>Απόκλιση (Ποσοστό): (6)</a:t>
                      </a:r>
                      <a:endParaRPr lang="el-GR" sz="700">
                        <a:latin typeface="Times New Roman"/>
                        <a:ea typeface="Times New Roman"/>
                      </a:endParaRP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l-GR" sz="900">
                          <a:latin typeface="Times New Roman"/>
                          <a:ea typeface="Times New Roman"/>
                        </a:rPr>
                        <a:t> </a:t>
                      </a:r>
                      <a:endParaRPr lang="el-GR" sz="700">
                        <a:latin typeface="Times New Roman"/>
                        <a:ea typeface="Times New Roman"/>
                      </a:endParaRP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9885">
                <a:tc rowSpan="3">
                  <a:txBody>
                    <a:bodyPr/>
                    <a:lstStyle/>
                    <a:p>
                      <a:pPr algn="ctr">
                        <a:spcAft>
                          <a:spcPts val="0"/>
                        </a:spcAft>
                      </a:pPr>
                      <a:r>
                        <a:rPr lang="el-GR" sz="1000" b="1" dirty="0">
                          <a:latin typeface="Times New Roman"/>
                          <a:ea typeface="Times New Roman"/>
                        </a:rPr>
                        <a:t>Αιτίες Απόκλισης:</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gridSpan="5">
                  <a:txBody>
                    <a:bodyPr/>
                    <a:lstStyle/>
                    <a:p>
                      <a:pPr algn="ctr">
                        <a:spcAft>
                          <a:spcPts val="0"/>
                        </a:spcAft>
                      </a:pPr>
                      <a:r>
                        <a:rPr lang="el-GR" sz="1000" b="1" dirty="0">
                          <a:latin typeface="Times New Roman"/>
                          <a:ea typeface="Times New Roman"/>
                        </a:rPr>
                        <a:t> </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629885">
                <a:tc vMerge="1">
                  <a:txBody>
                    <a:bodyPr/>
                    <a:lstStyle/>
                    <a:p>
                      <a:endParaRPr lang="el-GR"/>
                    </a:p>
                  </a:txBody>
                  <a:tcPr/>
                </a:tc>
                <a:tc gridSpan="5">
                  <a:txBody>
                    <a:bodyPr/>
                    <a:lstStyle/>
                    <a:p>
                      <a:pPr algn="ctr">
                        <a:spcAft>
                          <a:spcPts val="0"/>
                        </a:spcAft>
                      </a:pPr>
                      <a:r>
                        <a:rPr lang="el-GR" sz="1000" b="1" dirty="0">
                          <a:latin typeface="Times New Roman"/>
                          <a:ea typeface="Times New Roman"/>
                        </a:rPr>
                        <a:t> </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77930">
                <a:tc vMerge="1">
                  <a:txBody>
                    <a:bodyPr/>
                    <a:lstStyle/>
                    <a:p>
                      <a:endParaRPr lang="el-GR"/>
                    </a:p>
                  </a:txBody>
                  <a:tcPr/>
                </a:tc>
                <a:tc gridSpan="5">
                  <a:txBody>
                    <a:bodyPr/>
                    <a:lstStyle/>
                    <a:p>
                      <a:pPr algn="ctr">
                        <a:spcAft>
                          <a:spcPts val="0"/>
                        </a:spcAft>
                      </a:pPr>
                      <a:r>
                        <a:rPr lang="el-GR" sz="1000" b="1" dirty="0">
                          <a:latin typeface="Times New Roman"/>
                          <a:ea typeface="Times New Roman"/>
                        </a:rPr>
                        <a:t> </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534794">
                <a:tc>
                  <a:txBody>
                    <a:bodyPr/>
                    <a:lstStyle/>
                    <a:p>
                      <a:pPr algn="ctr">
                        <a:spcAft>
                          <a:spcPts val="0"/>
                        </a:spcAft>
                      </a:pPr>
                      <a:endParaRPr lang="el-GR" sz="1000" b="1" dirty="0">
                        <a:latin typeface="Times New Roman"/>
                        <a:ea typeface="Times New Roman"/>
                      </a:endParaRPr>
                    </a:p>
                    <a:p>
                      <a:pPr algn="ctr">
                        <a:spcAft>
                          <a:spcPts val="0"/>
                        </a:spcAft>
                      </a:pPr>
                      <a:r>
                        <a:rPr lang="el-GR" sz="1000" b="1" dirty="0">
                          <a:latin typeface="Times New Roman"/>
                          <a:ea typeface="Times New Roman"/>
                        </a:rPr>
                        <a:t>Διορθωτικές Δράσεις:</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gridSpan="5">
                  <a:txBody>
                    <a:bodyPr/>
                    <a:lstStyle/>
                    <a:p>
                      <a:pPr algn="ctr">
                        <a:spcAft>
                          <a:spcPts val="0"/>
                        </a:spcAft>
                      </a:pPr>
                      <a:r>
                        <a:rPr lang="el-GR" sz="1000" b="1" dirty="0">
                          <a:latin typeface="Times New Roman"/>
                          <a:ea typeface="Times New Roman"/>
                        </a:rPr>
                        <a:t> </a:t>
                      </a:r>
                    </a:p>
                  </a:txBody>
                  <a:tcPr marL="42200" marR="422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467944">
                <a:tc gridSpan="6">
                  <a:txBody>
                    <a:bodyPr/>
                    <a:lstStyle/>
                    <a:p>
                      <a:pPr algn="just">
                        <a:spcAft>
                          <a:spcPts val="0"/>
                        </a:spcAft>
                      </a:pPr>
                      <a:r>
                        <a:rPr lang="el-GR" sz="1200" b="1" dirty="0">
                          <a:latin typeface="Times New Roman"/>
                          <a:ea typeface="Times New Roman"/>
                        </a:rPr>
                        <a:t>(1): Ο πίνακας συμπληρώνεται </a:t>
                      </a:r>
                      <a:r>
                        <a:rPr lang="el-GR" sz="1200" b="1" u="sng" dirty="0">
                          <a:latin typeface="Times New Roman"/>
                          <a:ea typeface="Times New Roman"/>
                        </a:rPr>
                        <a:t>μόνον</a:t>
                      </a:r>
                      <a:r>
                        <a:rPr lang="el-GR" sz="1200" b="1" dirty="0">
                          <a:latin typeface="Times New Roman"/>
                          <a:ea typeface="Times New Roman"/>
                        </a:rPr>
                        <a:t> για τις περιπτώσεις εκείνες που εμφανίζεται απόκλιση μεταξύ του στόχου που η Υπηρεσία έχει θέσει για το </a:t>
                      </a:r>
                      <a:r>
                        <a:rPr lang="el-GR" sz="1200" b="1" dirty="0" err="1">
                          <a:latin typeface="Times New Roman"/>
                          <a:ea typeface="Times New Roman"/>
                        </a:rPr>
                        <a:t>συγκεκεριμένο</a:t>
                      </a:r>
                      <a:r>
                        <a:rPr lang="el-GR" sz="1200" b="1" dirty="0">
                          <a:latin typeface="Times New Roman"/>
                          <a:ea typeface="Times New Roman"/>
                        </a:rPr>
                        <a:t> Δείκτη Μέτρησης και του αποτελέσματος που προέκυψε από τη μέτρηση. </a:t>
                      </a:r>
                    </a:p>
                  </a:txBody>
                  <a:tcPr marL="42200" marR="4220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467944">
                <a:tc gridSpan="6">
                  <a:txBody>
                    <a:bodyPr/>
                    <a:lstStyle/>
                    <a:p>
                      <a:pPr algn="just">
                        <a:spcAft>
                          <a:spcPts val="0"/>
                        </a:spcAft>
                      </a:pPr>
                      <a:r>
                        <a:rPr lang="el-GR" sz="1200" b="1" dirty="0">
                          <a:latin typeface="Times New Roman"/>
                          <a:ea typeface="Times New Roman"/>
                        </a:rPr>
                        <a:t>(2): Αύξων Αριθμός Δείκτη Μέτρησης. </a:t>
                      </a:r>
                      <a:r>
                        <a:rPr lang="el-GR" sz="1200" b="1" u="sng" dirty="0">
                          <a:latin typeface="Times New Roman"/>
                          <a:ea typeface="Times New Roman"/>
                        </a:rPr>
                        <a:t>Προσοχή:</a:t>
                      </a:r>
                      <a:r>
                        <a:rPr lang="el-GR" sz="1200" b="1" dirty="0">
                          <a:latin typeface="Times New Roman"/>
                          <a:ea typeface="Times New Roman"/>
                        </a:rPr>
                        <a:t> θα πρέπει να υπάρχει ταύτιση με τον αύξοντα αριθμό που αντιστοιχεί στο συγκεκριμένο Δείκτη Μέτρησης στο έντυπο "ΣΤΟΙΧΕΙΑ ΔΕΙΚΤΗ ΜΕΤΡΗΣΗΣ"</a:t>
                      </a:r>
                    </a:p>
                  </a:txBody>
                  <a:tcPr marL="42200" marR="42200"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33972">
                <a:tc gridSpan="6">
                  <a:txBody>
                    <a:bodyPr/>
                    <a:lstStyle/>
                    <a:p>
                      <a:pPr algn="just">
                        <a:spcAft>
                          <a:spcPts val="0"/>
                        </a:spcAft>
                      </a:pPr>
                      <a:r>
                        <a:rPr lang="el-GR" sz="1200" b="1" dirty="0">
                          <a:latin typeface="Times New Roman"/>
                          <a:ea typeface="Times New Roman"/>
                        </a:rPr>
                        <a:t>(3): Συμπληρώνεται η ονομασία του Δείκτη Μέτρησης όπως αυτή περιέχεται στην Απόφαση </a:t>
                      </a:r>
                      <a:r>
                        <a:rPr lang="el-GR" sz="1200" b="1" dirty="0" err="1">
                          <a:latin typeface="Times New Roman"/>
                          <a:ea typeface="Times New Roman"/>
                        </a:rPr>
                        <a:t>Στοχοθεσίας</a:t>
                      </a:r>
                      <a:r>
                        <a:rPr lang="el-GR" sz="1200" b="1" dirty="0">
                          <a:latin typeface="Times New Roman"/>
                          <a:ea typeface="Times New Roman"/>
                        </a:rPr>
                        <a:t> του συγκεκριμένου Φορέα</a:t>
                      </a:r>
                    </a:p>
                  </a:txBody>
                  <a:tcPr marL="42200" marR="42200"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467944">
                <a:tc gridSpan="6">
                  <a:txBody>
                    <a:bodyPr/>
                    <a:lstStyle/>
                    <a:p>
                      <a:pPr algn="just">
                        <a:spcAft>
                          <a:spcPts val="0"/>
                        </a:spcAft>
                      </a:pPr>
                      <a:r>
                        <a:rPr lang="el-GR" sz="1200" b="1" dirty="0">
                          <a:latin typeface="Times New Roman"/>
                          <a:ea typeface="Times New Roman"/>
                        </a:rPr>
                        <a:t>(4): Συμπληρώνεται ο </a:t>
                      </a:r>
                      <a:r>
                        <a:rPr lang="el-GR" sz="1200" b="1" i="1" dirty="0">
                          <a:latin typeface="Times New Roman"/>
                          <a:ea typeface="Times New Roman"/>
                        </a:rPr>
                        <a:t>επιθυμητός ποσοτικός</a:t>
                      </a:r>
                      <a:r>
                        <a:rPr lang="el-GR" sz="1200" b="1" dirty="0">
                          <a:latin typeface="Times New Roman"/>
                          <a:ea typeface="Times New Roman"/>
                        </a:rPr>
                        <a:t> στόχος που ο Φορέας θέτει για το συγκεκριμένο Δείκτη Μέτρησης, όπως αυτός έχει ήδη δηλωθεί στο έντυπο "ΣΤΟΙΧΕΙΑ ΔΕΙΚΤΗ ΜΕΤΡΗΣΗΣ"</a:t>
                      </a:r>
                    </a:p>
                  </a:txBody>
                  <a:tcPr marL="42200" marR="42200"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33972">
                <a:tc gridSpan="6">
                  <a:txBody>
                    <a:bodyPr/>
                    <a:lstStyle/>
                    <a:p>
                      <a:pPr algn="just">
                        <a:spcAft>
                          <a:spcPts val="0"/>
                        </a:spcAft>
                      </a:pPr>
                      <a:r>
                        <a:rPr lang="el-GR" sz="1200" b="1" dirty="0">
                          <a:latin typeface="Times New Roman"/>
                          <a:ea typeface="Times New Roman"/>
                        </a:rPr>
                        <a:t>(5): Συμπληρώνεται το αποτέλεσμα της μέτρησης του συγκεκριμένου Δείκτη Μέτρησης από τη Στήλη (4) του εντύπου "ΑΠΟΤΕΛΕΣΜΑΤΑ ΜΕΤΡΗΣΕΩΝ"</a:t>
                      </a:r>
                    </a:p>
                  </a:txBody>
                  <a:tcPr marL="42200" marR="42200"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33972">
                <a:tc gridSpan="6">
                  <a:txBody>
                    <a:bodyPr/>
                    <a:lstStyle/>
                    <a:p>
                      <a:pPr algn="just">
                        <a:spcAft>
                          <a:spcPts val="0"/>
                        </a:spcAft>
                      </a:pPr>
                      <a:r>
                        <a:rPr lang="el-GR" sz="1200" b="1" dirty="0">
                          <a:latin typeface="Times New Roman"/>
                          <a:ea typeface="Times New Roman"/>
                        </a:rPr>
                        <a:t>(6): Προκύπτει από τη στήλη (5) του εντύπου "ΑΠΟΤΕΛΕΣΜΑΤΑ ΜΕΤΡΗΣΕΩΝ" για το </a:t>
                      </a:r>
                      <a:r>
                        <a:rPr lang="el-GR" sz="1200" b="1" dirty="0" err="1">
                          <a:latin typeface="Times New Roman"/>
                          <a:ea typeface="Times New Roman"/>
                        </a:rPr>
                        <a:t>συγκεκριμέμο</a:t>
                      </a:r>
                      <a:r>
                        <a:rPr lang="el-GR" sz="1200" b="1" dirty="0">
                          <a:latin typeface="Times New Roman"/>
                          <a:ea typeface="Times New Roman"/>
                        </a:rPr>
                        <a:t> Δείκτη Μέτρησης</a:t>
                      </a:r>
                    </a:p>
                  </a:txBody>
                  <a:tcPr marL="42200" marR="42200" marT="0" marB="0" anchor="ctr">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457200" y="214290"/>
            <a:ext cx="8229600" cy="6286543"/>
          </a:xfrm>
        </p:spPr>
        <p:txBody>
          <a:bodyPr anchor="ctr">
            <a:normAutofit lnSpcReduction="10000"/>
          </a:bodyPr>
          <a:lstStyle/>
          <a:p>
            <a:pPr lvl="0" algn="just">
              <a:buFont typeface="Wingdings" pitchFamily="2" charset="2"/>
              <a:buChar char="ü"/>
            </a:pPr>
            <a:r>
              <a:rPr lang="el-GR" sz="2400" i="1" dirty="0" smtClean="0"/>
              <a:t>Σημαντικός</a:t>
            </a:r>
            <a:r>
              <a:rPr lang="el-GR" sz="2400" dirty="0" smtClean="0"/>
              <a:t>, δηλ. να παρέχει πληροφόρηση ως προς το κεφάλαιο του φορέα που συνδέεται μοναδικά με τον οργανισμό και τον βοηθά να παράγει αξίες,</a:t>
            </a:r>
          </a:p>
          <a:p>
            <a:pPr lvl="0" algn="just">
              <a:buFont typeface="Wingdings" pitchFamily="2" charset="2"/>
              <a:buChar char="ü"/>
            </a:pPr>
            <a:r>
              <a:rPr lang="el-GR" sz="2400" i="1" dirty="0" smtClean="0"/>
              <a:t>Αξιόπιστος</a:t>
            </a:r>
            <a:r>
              <a:rPr lang="el-GR" sz="2400" dirty="0" smtClean="0"/>
              <a:t>, δηλ. να παρέχει αντικειμενική πληροφόρηση,</a:t>
            </a:r>
          </a:p>
          <a:p>
            <a:pPr lvl="0" algn="just">
              <a:buFont typeface="Wingdings" pitchFamily="2" charset="2"/>
              <a:buChar char="ü"/>
            </a:pPr>
            <a:r>
              <a:rPr lang="el-GR" sz="2400" i="1" dirty="0" smtClean="0"/>
              <a:t>Επαληθεύσιμος</a:t>
            </a:r>
            <a:r>
              <a:rPr lang="el-GR" sz="2400" dirty="0" smtClean="0"/>
              <a:t>, δηλ. να μπορεί να ελεγχθεί η αξιοπιστία της πληροφόρησης, </a:t>
            </a:r>
            <a:endParaRPr lang="en-US" sz="2400" dirty="0" smtClean="0"/>
          </a:p>
          <a:p>
            <a:pPr lvl="0">
              <a:buFont typeface="Wingdings" pitchFamily="2" charset="2"/>
              <a:buChar char="ü"/>
            </a:pPr>
            <a:r>
              <a:rPr lang="el-GR" sz="2400" i="1" dirty="0" smtClean="0"/>
              <a:t>Επιτεύξιμος</a:t>
            </a:r>
            <a:r>
              <a:rPr lang="el-GR" sz="2400" dirty="0" smtClean="0"/>
              <a:t>, δηλ. το συνολικό κόστος να μην υπερβαίνει το κέρδος που προκύπτει από τη χρήση δεικτών,</a:t>
            </a:r>
          </a:p>
          <a:p>
            <a:pPr lvl="0">
              <a:buFont typeface="Wingdings" pitchFamily="2" charset="2"/>
              <a:buChar char="ü"/>
            </a:pPr>
            <a:r>
              <a:rPr lang="el-GR" sz="2400" i="1" dirty="0" smtClean="0"/>
              <a:t>Συγκρίσιμος</a:t>
            </a:r>
            <a:r>
              <a:rPr lang="el-GR" sz="2400" dirty="0" smtClean="0"/>
              <a:t>, δηλ. να παρουσιάζεται βάσει γενικά αποδεκτών κριτηρίων με συγκρίσιμα μεγέθη,</a:t>
            </a:r>
          </a:p>
          <a:p>
            <a:pPr lvl="0">
              <a:buFont typeface="Wingdings" pitchFamily="2" charset="2"/>
              <a:buChar char="ü"/>
            </a:pPr>
            <a:r>
              <a:rPr lang="el-GR" sz="2400" i="1" dirty="0" smtClean="0"/>
              <a:t>Επίκαιρος</a:t>
            </a:r>
            <a:r>
              <a:rPr lang="el-GR" sz="2400" dirty="0" smtClean="0"/>
              <a:t>, δηλ. η πληροφόρηση γίνεται παράλληλα με τις εκθέσεις για τα οικονομικά στοιχεία,</a:t>
            </a:r>
          </a:p>
          <a:p>
            <a:pPr>
              <a:buFont typeface="Wingdings" pitchFamily="2" charset="2"/>
              <a:buChar char="ü"/>
            </a:pPr>
            <a:r>
              <a:rPr lang="el-GR" sz="2400" i="1" dirty="0" smtClean="0"/>
              <a:t>Οικονομικός ή μη</a:t>
            </a:r>
            <a:r>
              <a:rPr lang="el-GR" sz="2400" dirty="0" smtClean="0"/>
              <a:t>, δηλ. ο δείκτης μέτρησης μπορεί να παρέχει πληροφόρηση τόσο με στοιχεία οικονομικά όσο και με διαφορετικής φύσεως μετρήσιμα μεγέθη πχ κόστος έρευνας ή δαπάνη επιμόρφωσης ανά υπάλληλο, αλλά και, ποσοστά ικανοποίησης πελατών ή υπαλλήλων.</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142844" y="214290"/>
            <a:ext cx="8786874" cy="6429420"/>
          </a:xfrm>
        </p:spPr>
        <p:txBody>
          <a:bodyPr>
            <a:normAutofit fontScale="55000" lnSpcReduction="20000"/>
          </a:bodyPr>
          <a:lstStyle/>
          <a:p>
            <a:pPr algn="just">
              <a:buNone/>
            </a:pPr>
            <a:r>
              <a:rPr lang="el-GR" sz="3100" b="1" i="1" dirty="0" smtClean="0">
                <a:latin typeface="Calibri" pitchFamily="34" charset="0"/>
                <a:cs typeface="Calibri" pitchFamily="34" charset="0"/>
              </a:rPr>
              <a:t>	</a:t>
            </a:r>
            <a:r>
              <a:rPr lang="el-GR" sz="4200" b="1" i="1" dirty="0" smtClean="0">
                <a:latin typeface="Calibri" pitchFamily="34" charset="0"/>
                <a:cs typeface="Calibri" pitchFamily="34" charset="0"/>
              </a:rPr>
              <a:t>Πώς </a:t>
            </a:r>
            <a:r>
              <a:rPr lang="el-GR" sz="4200" b="1" i="1" dirty="0">
                <a:latin typeface="Calibri" pitchFamily="34" charset="0"/>
                <a:cs typeface="Calibri" pitchFamily="34" charset="0"/>
              </a:rPr>
              <a:t>διασυνδέεται η Διοίκηση Μέσω Στόχων με την Αποτελεσματικότητα &amp; την Αποδοτικότητα σε ατομικό επίπεδο</a:t>
            </a:r>
            <a:r>
              <a:rPr lang="el-GR" sz="4200" b="1" i="1" dirty="0" smtClean="0">
                <a:latin typeface="Calibri" pitchFamily="34" charset="0"/>
                <a:cs typeface="Calibri" pitchFamily="34" charset="0"/>
              </a:rPr>
              <a:t>;</a:t>
            </a:r>
            <a:endParaRPr lang="el-GR" sz="4200" dirty="0">
              <a:latin typeface="Calibri" pitchFamily="34" charset="0"/>
              <a:cs typeface="Calibri" pitchFamily="34" charset="0"/>
            </a:endParaRPr>
          </a:p>
          <a:p>
            <a:pPr algn="just">
              <a:buNone/>
            </a:pPr>
            <a:r>
              <a:rPr lang="el-GR" sz="4200" dirty="0" smtClean="0">
                <a:latin typeface="Calibri" pitchFamily="34" charset="0"/>
                <a:cs typeface="Calibri" pitchFamily="34" charset="0"/>
              </a:rPr>
              <a:t>	Η </a:t>
            </a:r>
            <a:r>
              <a:rPr lang="el-GR" sz="4200" dirty="0">
                <a:latin typeface="Calibri" pitchFamily="34" charset="0"/>
                <a:cs typeface="Calibri" pitchFamily="34" charset="0"/>
              </a:rPr>
              <a:t>αξιολόγηση της αποτελεσματικότητας και της αποδοτικότητας του υπαλλήλου ή της ομάδας έναντι προκαθορισμένων στόχων συνιστά  αναπόσπαστο τμήμα του Συστήματος Διοίκησης Μέσω Στόχων. Με τον τρόπο αυτό είμαστε σε θέση να διαχειριστούμε την απόδοση των εργαζομένων, την υπηρεσιακή τους σταδιοδρομία, την εκπαίδευσή τους και τη γενικότερη αξιοποίησή τους. Προκειμένου, όμως, να </a:t>
            </a:r>
            <a:r>
              <a:rPr lang="el-GR" sz="4200" dirty="0" err="1">
                <a:latin typeface="Calibri" pitchFamily="34" charset="0"/>
                <a:cs typeface="Calibri" pitchFamily="34" charset="0"/>
              </a:rPr>
              <a:t>ευοδώσει</a:t>
            </a:r>
            <a:r>
              <a:rPr lang="el-GR" sz="4200" dirty="0">
                <a:latin typeface="Calibri" pitchFamily="34" charset="0"/>
                <a:cs typeface="Calibri" pitchFamily="34" charset="0"/>
              </a:rPr>
              <a:t>  ένα τέτοιο σύστημα θα πρέπει προηγουμένως να αποσαφηνιστεί η μεθοδολογία διασύνδεσης της </a:t>
            </a:r>
            <a:r>
              <a:rPr lang="el-GR" sz="4200" dirty="0" err="1">
                <a:latin typeface="Calibri" pitchFamily="34" charset="0"/>
                <a:cs typeface="Calibri" pitchFamily="34" charset="0"/>
              </a:rPr>
              <a:t>Στοχοθεσίας</a:t>
            </a:r>
            <a:r>
              <a:rPr lang="el-GR" sz="4200" dirty="0">
                <a:latin typeface="Calibri" pitchFamily="34" charset="0"/>
                <a:cs typeface="Calibri" pitchFamily="34" charset="0"/>
              </a:rPr>
              <a:t> με την Αξιολόγηση.</a:t>
            </a:r>
          </a:p>
          <a:p>
            <a:pPr algn="just">
              <a:buNone/>
            </a:pPr>
            <a:r>
              <a:rPr lang="el-GR" sz="4200" dirty="0" smtClean="0">
                <a:latin typeface="Calibri" pitchFamily="34" charset="0"/>
                <a:cs typeface="Calibri" pitchFamily="34" charset="0"/>
              </a:rPr>
              <a:t>	Η </a:t>
            </a:r>
            <a:r>
              <a:rPr lang="el-GR" sz="4200" dirty="0">
                <a:latin typeface="Calibri" pitchFamily="34" charset="0"/>
                <a:cs typeface="Calibri" pitchFamily="34" charset="0"/>
              </a:rPr>
              <a:t>υιοθέτηση ενός Συστήματος Αξιολόγησης βάσει </a:t>
            </a:r>
            <a:r>
              <a:rPr lang="el-GR" sz="4200" dirty="0" err="1">
                <a:latin typeface="Calibri" pitchFamily="34" charset="0"/>
                <a:cs typeface="Calibri" pitchFamily="34" charset="0"/>
              </a:rPr>
              <a:t>Στοχοθεσίας</a:t>
            </a:r>
            <a:r>
              <a:rPr lang="el-GR" sz="4200" dirty="0">
                <a:latin typeface="Calibri" pitchFamily="34" charset="0"/>
                <a:cs typeface="Calibri" pitchFamily="34" charset="0"/>
              </a:rPr>
              <a:t> προϋποθέτει επεξεργασία Προγραμμάτων Δράσης δηλ. πρωτοβουλιών ή σχεδίων προκειμένου να επιτευχθούν ένας ή περισσότεροι από τους ετήσιους στόχους του Φορέα σε επίπεδο Γενικών Διευθύνσεων, Διευθύνσεων ή Τμημάτων. Σε κάθε επίπεδο, οι προϊστάμενοι και οι υφιστάμενοι, δεσμεύονται σε ετήσια βάση για την υλοποίηση συγκεκριμένων ενεργειών και την επίτευξη συγκεκριμένων ποσοτικών και ποιοτικών αποτελεσμάτων, λαμβανομένων υπόψη και των δεικτών αποδοτικότητας γενικών ή ειδικών, όπου υπάρχουν. Ειδικότερα η διαδικασία αυτή προϋποθέτει:</a:t>
            </a:r>
          </a:p>
          <a:p>
            <a:endParaRPr lang="el-GR" sz="11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85728"/>
            <a:ext cx="8786874" cy="6357982"/>
          </a:xfrm>
        </p:spPr>
        <p:txBody>
          <a:bodyPr>
            <a:normAutofit lnSpcReduction="10000"/>
          </a:bodyPr>
          <a:lstStyle/>
          <a:p>
            <a:pPr lvl="0">
              <a:buFont typeface="Wingdings" pitchFamily="2" charset="2"/>
              <a:buChar char="Ø"/>
            </a:pPr>
            <a:r>
              <a:rPr lang="el-GR" sz="2400" dirty="0"/>
              <a:t>Αρχικό καθορισμό σχετικά με το τι ακριβώς θα πρέπει να γίνει, ποιοι θα είναι οι μέτοχοι, τι αναμένεται από τον κάθε υπάλληλο, ποια θα είναι τα υποστηρικτικά μέσα που θα τους δοθούν. Οι στόχοι αποσαφηνίζονται με τις παραμέτρους του </a:t>
            </a:r>
            <a:r>
              <a:rPr lang="en-US" sz="2400" dirty="0"/>
              <a:t>SMART</a:t>
            </a:r>
            <a:r>
              <a:rPr lang="el-GR" sz="2400" dirty="0"/>
              <a:t> [Συγκεκριμένου-Μετρήσιμου-Συμφωνημένου-Ρεαλιστικού-Πραγματοποιήσιμου] στόχου. </a:t>
            </a:r>
          </a:p>
          <a:p>
            <a:pPr lvl="0">
              <a:buFont typeface="Wingdings" pitchFamily="2" charset="2"/>
              <a:buChar char="Ø"/>
            </a:pPr>
            <a:r>
              <a:rPr lang="el-GR" sz="2400" dirty="0"/>
              <a:t>Μέτρηση επίδοσης σε τακτά και εκ των προτέρων συμφωνημένα χρονικά διαστήματα με μεθόδους από κοινού αποδεκτές.</a:t>
            </a:r>
          </a:p>
          <a:p>
            <a:pPr lvl="0">
              <a:buFont typeface="Wingdings" pitchFamily="2" charset="2"/>
              <a:buChar char="Ø"/>
            </a:pPr>
            <a:r>
              <a:rPr lang="el-GR" sz="2400" dirty="0"/>
              <a:t>Χρονικούς περιορισμούς για την υλοποίηση της εργασίας οι οποίοι θα πρέπει να είναι γνωστοί σε όλους και να γίνονται συχνά υπενθυμίσεις.</a:t>
            </a:r>
          </a:p>
          <a:p>
            <a:pPr lvl="0">
              <a:buFont typeface="Wingdings" pitchFamily="2" charset="2"/>
              <a:buChar char="Ø"/>
            </a:pPr>
            <a:r>
              <a:rPr lang="el-GR" sz="2400" dirty="0"/>
              <a:t>Οι δύο πλευρές (προϊστάμενοι – υφιστάμενοι )να αποφασίζουν την ιεραρχία της επίτευξης των στόχων ανάλογα με τη συμφωνηθείσα σπουδαιότητα που θα ορίσουν.</a:t>
            </a:r>
          </a:p>
          <a:p>
            <a:pPr lvl="0">
              <a:buFont typeface="Wingdings" pitchFamily="2" charset="2"/>
              <a:buChar char="Ø"/>
            </a:pPr>
            <a:r>
              <a:rPr lang="el-GR" sz="2400" dirty="0"/>
              <a:t>Οι υφιστάμενοι να έχουν θεσμικά οριοθετημένη ελευθερία κινήσεων κατά την υλοποίηση των στόχων και οι προϊστάμενοι να τους υποστηρίζουν σε αυτή την κατεύθυνση. </a:t>
            </a:r>
          </a:p>
          <a:p>
            <a:endParaRPr lang="el-GR"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980728"/>
            <a:ext cx="8229600" cy="5688632"/>
          </a:xfrm>
        </p:spPr>
        <p:txBody>
          <a:bodyPr>
            <a:normAutofit fontScale="40000" lnSpcReduction="20000"/>
          </a:bodyPr>
          <a:lstStyle/>
          <a:p>
            <a:pPr algn="just"/>
            <a:endParaRPr lang="en-US" sz="2000" i="1" dirty="0" smtClean="0"/>
          </a:p>
          <a:p>
            <a:pPr algn="just">
              <a:buNone/>
            </a:pPr>
            <a:r>
              <a:rPr lang="el-GR" sz="2000" i="1" dirty="0" smtClean="0"/>
              <a:t>	</a:t>
            </a:r>
            <a:r>
              <a:rPr lang="el-GR" sz="5800" b="1" i="1" dirty="0" smtClean="0"/>
              <a:t>Τι εννοούμε όταν αναφερόμαστε στα συστήματα διασύνδεσης Αμοιβών-Παραγωγικότητας-Αξιολόγησης (</a:t>
            </a:r>
            <a:r>
              <a:rPr lang="en-US" sz="5800" b="1" i="1" dirty="0" err="1" smtClean="0"/>
              <a:t>PRP</a:t>
            </a:r>
            <a:r>
              <a:rPr lang="el-GR" sz="5800" b="1" i="1" dirty="0" smtClean="0"/>
              <a:t>-</a:t>
            </a:r>
            <a:r>
              <a:rPr lang="en-US" sz="5800" b="1" i="1" dirty="0" smtClean="0"/>
              <a:t>Performance Related Pay</a:t>
            </a:r>
            <a:r>
              <a:rPr lang="el-GR" sz="5800" b="1" i="1" dirty="0" smtClean="0"/>
              <a:t>)  στις χώρες του ΟΟΣΑ &amp; της ΕΕ;</a:t>
            </a:r>
            <a:endParaRPr lang="el-GR" sz="5800" b="1" dirty="0" smtClean="0"/>
          </a:p>
          <a:p>
            <a:pPr algn="just">
              <a:buNone/>
            </a:pPr>
            <a:r>
              <a:rPr lang="el-GR" sz="5800" i="1" dirty="0" smtClean="0"/>
              <a:t>	</a:t>
            </a:r>
            <a:r>
              <a:rPr lang="en-US" sz="5800" i="1" dirty="0" smtClean="0"/>
              <a:t>(</a:t>
            </a:r>
            <a:r>
              <a:rPr lang="el-GR" sz="5800" i="1" dirty="0"/>
              <a:t>βλ</a:t>
            </a:r>
            <a:r>
              <a:rPr lang="en-US" sz="5800" i="1" dirty="0"/>
              <a:t>. Synthesis Paper, European Best Practices in Performance Related Pay for Public Service Managers, 41th Meeting of the European Directors-General Responsible for Public Administration, Rome 2</a:t>
            </a:r>
            <a:r>
              <a:rPr lang="en-US" sz="5800" i="1" baseline="30000" dirty="0"/>
              <a:t>nd</a:t>
            </a:r>
            <a:r>
              <a:rPr lang="en-US" sz="5800" i="1" dirty="0"/>
              <a:t>  – 3</a:t>
            </a:r>
            <a:r>
              <a:rPr lang="en-US" sz="5800" i="1" baseline="30000" dirty="0"/>
              <a:t>rd</a:t>
            </a:r>
            <a:r>
              <a:rPr lang="en-US" sz="5800" i="1" dirty="0"/>
              <a:t> December 2003)</a:t>
            </a:r>
            <a:endParaRPr lang="el-GR" sz="5800" dirty="0"/>
          </a:p>
          <a:p>
            <a:pPr algn="just">
              <a:buNone/>
            </a:pPr>
            <a:r>
              <a:rPr lang="el-GR" sz="5800" dirty="0" smtClean="0"/>
              <a:t>	Τα </a:t>
            </a:r>
            <a:r>
              <a:rPr lang="el-GR" sz="5800" dirty="0"/>
              <a:t>ανωτέρω συστήματα </a:t>
            </a:r>
            <a:r>
              <a:rPr lang="el-GR" sz="5800" dirty="0" err="1"/>
              <a:t>διασυνδέουν</a:t>
            </a:r>
            <a:r>
              <a:rPr lang="el-GR" sz="5800" dirty="0"/>
              <a:t> την πληρωμή με την απόδοση του ατόμου, της ομάδας ή του Φορέα. Όλα βασίζονται στην υπόσχεση αύξησης αμοιβής ως κίνητρο για μεγαλύτερη απόδοση. Στη συγκεκριμένη περίπτωση τα υπερβάλλοντα του μισθού κέρδη (</a:t>
            </a:r>
            <a:r>
              <a:rPr lang="en-US" sz="5800" dirty="0"/>
              <a:t>bonus</a:t>
            </a:r>
            <a:r>
              <a:rPr lang="el-GR" sz="5800" dirty="0"/>
              <a:t>) ή η διατήρηση των αποδοχών απορρέουν από την αξιολόγηση του υπαλλήλου ή της ομάδας έναντι προκαθορισμένων στόχων, ως αναπόσπαστο τμήμα του Συστήματος Διοίκησης Επίδοσης (Επίδοση = Απόδοση + Αποτελεσματικότητα). </a:t>
            </a:r>
            <a:r>
              <a:rPr lang="el-GR" sz="5800" i="1" dirty="0" smtClean="0"/>
              <a:t>Προκειμένου να </a:t>
            </a:r>
            <a:r>
              <a:rPr lang="el-GR" sz="5800" i="1" dirty="0" err="1" smtClean="0"/>
              <a:t>ευοδώσει</a:t>
            </a:r>
            <a:r>
              <a:rPr lang="el-GR" sz="5800" i="1" dirty="0" smtClean="0"/>
              <a:t> ένα τέτοιο σύστημα προηγουμένως θα πρέπει να αποσαφηνιστούν τα εξής: </a:t>
            </a:r>
            <a:endParaRPr lang="en-US" sz="5800" i="1" dirty="0" smtClean="0"/>
          </a:p>
          <a:p>
            <a:pPr algn="just">
              <a:buNone/>
            </a:pPr>
            <a:endParaRPr lang="el-GR" sz="5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6000792"/>
          </a:xfrm>
        </p:spPr>
        <p:txBody>
          <a:bodyPr>
            <a:normAutofit/>
          </a:bodyPr>
          <a:lstStyle/>
          <a:p>
            <a:pPr lvl="0" algn="just"/>
            <a:r>
              <a:rPr lang="el-GR" sz="2400" i="1" dirty="0" err="1" smtClean="0"/>
              <a:t>Στοχοθεσία</a:t>
            </a:r>
            <a:endParaRPr lang="el-GR" sz="2400" i="1" dirty="0" smtClean="0"/>
          </a:p>
          <a:p>
            <a:pPr lvl="0" algn="just"/>
            <a:r>
              <a:rPr lang="el-GR" sz="2400" i="1" dirty="0" smtClean="0"/>
              <a:t>Αξιολόγηση</a:t>
            </a:r>
          </a:p>
          <a:p>
            <a:pPr lvl="0" algn="just"/>
            <a:r>
              <a:rPr lang="el-GR" sz="2400" i="1" dirty="0" smtClean="0"/>
              <a:t>Διασύνδεση των παραπάνω με τα συστήματα πληρωμών (από πού θα προέλθουν οι πόροι).</a:t>
            </a:r>
          </a:p>
          <a:p>
            <a:pPr algn="just">
              <a:buNone/>
            </a:pPr>
            <a:r>
              <a:rPr lang="en-US" sz="2400" i="1" dirty="0" smtClean="0"/>
              <a:t>	</a:t>
            </a:r>
            <a:r>
              <a:rPr lang="el-GR" sz="2400" i="1" dirty="0" smtClean="0"/>
              <a:t>Οι λόγοι για τους οποίους υιοθετείται στο δημόσιο τομέα πολλών χωρών ένα σύστημα αποζημιώσεων συνδεδεμένο με την επίδοση είναι οι ακόλουθοι:</a:t>
            </a:r>
          </a:p>
          <a:p>
            <a:pPr algn="just"/>
            <a:r>
              <a:rPr lang="el-GR" sz="2400" i="1" dirty="0" smtClean="0"/>
              <a:t> Η απόδοση του υπαλλήλου θα πρέπει να αμείβεται ανάλογα.</a:t>
            </a:r>
          </a:p>
          <a:p>
            <a:pPr algn="just"/>
            <a:r>
              <a:rPr lang="el-GR" sz="2400" i="1" dirty="0" smtClean="0"/>
              <a:t>Ο δημόσιος τομέας καθίσταται πιο ελκυστικός με τη δημιουργία ενός ευέλικτου συστήματος πληρωμών ενώ πρέπει οι υπάλληλοι με προσόντα να παραμένουν.</a:t>
            </a:r>
          </a:p>
          <a:p>
            <a:pPr algn="just"/>
            <a:r>
              <a:rPr lang="el-GR" sz="2400" i="1" dirty="0" smtClean="0"/>
              <a:t> </a:t>
            </a:r>
            <a:r>
              <a:rPr lang="en-US" sz="2400" i="1" dirty="0" smtClean="0"/>
              <a:t>T</a:t>
            </a:r>
            <a:r>
              <a:rPr lang="el-GR" sz="2400" i="1" dirty="0" smtClean="0"/>
              <a:t>α συστήματα αμοιβών που διασυνδέονται με την απόδοση συμβάλλουν στη διοικητική αναδιάρθρωση του Φορέα.</a:t>
            </a:r>
          </a:p>
          <a:p>
            <a:endParaRPr lang="el-GR" sz="1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1000108"/>
            <a:ext cx="8401080" cy="5126055"/>
          </a:xfrm>
        </p:spPr>
        <p:txBody>
          <a:bodyPr>
            <a:normAutofit fontScale="92500" lnSpcReduction="20000"/>
          </a:bodyPr>
          <a:lstStyle/>
          <a:p>
            <a:pPr algn="just">
              <a:buNone/>
            </a:pPr>
            <a:endParaRPr lang="el-GR" sz="2400" b="1" i="1" dirty="0" smtClean="0"/>
          </a:p>
          <a:p>
            <a:pPr algn="just">
              <a:buNone/>
            </a:pPr>
            <a:r>
              <a:rPr lang="el-GR" sz="2400" b="1" i="1" dirty="0" smtClean="0"/>
              <a:t>	</a:t>
            </a:r>
            <a:r>
              <a:rPr lang="en-US" sz="2600" b="1" i="1" dirty="0" smtClean="0"/>
              <a:t>Case Study</a:t>
            </a:r>
            <a:r>
              <a:rPr lang="el-GR" sz="2600" b="1" i="1" dirty="0" smtClean="0"/>
              <a:t>: Παράδειγμα </a:t>
            </a:r>
            <a:r>
              <a:rPr lang="el-GR" sz="2600" b="1" i="1" dirty="0" err="1" smtClean="0"/>
              <a:t>Στοχοθεσίας</a:t>
            </a:r>
            <a:r>
              <a:rPr lang="el-GR" sz="2600" b="1" i="1" dirty="0" smtClean="0"/>
              <a:t> όπου προκύπτει ο επιμερισμός του Στρατηγικού Στόχου στο κατώτερο επίπεδο της ιεραρχίας.</a:t>
            </a:r>
            <a:endParaRPr lang="el-GR" sz="2600" dirty="0" smtClean="0"/>
          </a:p>
          <a:p>
            <a:pPr algn="just">
              <a:buNone/>
            </a:pPr>
            <a:r>
              <a:rPr lang="el-GR" sz="2600" i="1" dirty="0" smtClean="0"/>
              <a:t>	 </a:t>
            </a:r>
            <a:endParaRPr lang="el-GR" sz="2600" dirty="0" smtClean="0"/>
          </a:p>
          <a:p>
            <a:pPr>
              <a:buNone/>
            </a:pPr>
            <a:r>
              <a:rPr lang="el-GR" sz="2600" i="1" dirty="0" smtClean="0"/>
              <a:t>	Παράδειγμα: </a:t>
            </a:r>
            <a:endParaRPr lang="el-GR" sz="2600" dirty="0" smtClean="0"/>
          </a:p>
          <a:p>
            <a:pPr>
              <a:buNone/>
            </a:pPr>
            <a:r>
              <a:rPr lang="el-GR" sz="2600" i="1" dirty="0" smtClean="0"/>
              <a:t>	 </a:t>
            </a:r>
            <a:endParaRPr lang="el-GR" sz="2600" dirty="0" smtClean="0"/>
          </a:p>
          <a:p>
            <a:pPr>
              <a:buNone/>
            </a:pPr>
            <a:r>
              <a:rPr lang="el-GR" sz="2600" i="1" dirty="0" smtClean="0"/>
              <a:t>	ΣΤΡΑΤΗΓΙΚΟΣ ΣΤΟΧΟΣ (ΥΠΟΥΡΓΕΙΟ ΔΙΟΙΚΗΤΙΚΗΣ ΜΕΤΑΡΡΥΘΜΙΣΗΣ &amp; </a:t>
            </a:r>
            <a:r>
              <a:rPr lang="el-GR" sz="2600" i="1" dirty="0" err="1" smtClean="0"/>
              <a:t>ΗΛ</a:t>
            </a:r>
            <a:r>
              <a:rPr lang="el-GR" sz="2600" i="1" dirty="0" smtClean="0"/>
              <a:t>. ΔΙΑΚΥΒΕΡΝΗΣΗΣ – </a:t>
            </a:r>
            <a:r>
              <a:rPr lang="el-GR" sz="2600" i="1" dirty="0" err="1" smtClean="0"/>
              <a:t>ΥΔΙΜΗΔ</a:t>
            </a:r>
            <a:r>
              <a:rPr lang="el-GR" sz="2600" i="1" dirty="0" smtClean="0"/>
              <a:t>):</a:t>
            </a:r>
            <a:endParaRPr lang="el-GR" sz="2600" dirty="0" smtClean="0"/>
          </a:p>
          <a:p>
            <a:pPr>
              <a:buNone/>
            </a:pPr>
            <a:r>
              <a:rPr lang="el-GR" sz="2600" i="1" dirty="0" smtClean="0"/>
              <a:t>	 </a:t>
            </a:r>
            <a:endParaRPr lang="el-GR" sz="2600" dirty="0" smtClean="0"/>
          </a:p>
          <a:p>
            <a:pPr lvl="0">
              <a:buNone/>
            </a:pPr>
            <a:r>
              <a:rPr lang="el-GR" sz="2600" dirty="0" smtClean="0"/>
              <a:t>	Προώθηση της Ηλεκτρονικής Διακυβέρνησης στο Δημόσιο</a:t>
            </a:r>
          </a:p>
          <a:p>
            <a:pPr>
              <a:buNone/>
            </a:pPr>
            <a:r>
              <a:rPr lang="el-GR" sz="2600" dirty="0" smtClean="0"/>
              <a:t>	</a:t>
            </a:r>
            <a:r>
              <a:rPr lang="el-GR" sz="1800" dirty="0" smtClean="0"/>
              <a:t> </a:t>
            </a:r>
          </a:p>
          <a:p>
            <a:pPr>
              <a:buNone/>
            </a:pPr>
            <a:r>
              <a:rPr lang="el-GR" sz="1800" dirty="0" smtClean="0"/>
              <a:t>	 </a:t>
            </a:r>
          </a:p>
          <a:p>
            <a:pPr>
              <a:buNone/>
            </a:pPr>
            <a:r>
              <a:rPr lang="el-GR" sz="1800" dirty="0" smtClean="0"/>
              <a:t>	 </a:t>
            </a:r>
          </a:p>
          <a:p>
            <a:pPr>
              <a:buNone/>
            </a:pPr>
            <a:r>
              <a:rPr lang="el-GR" sz="1800" dirty="0" smtClean="0"/>
              <a:t> </a:t>
            </a:r>
          </a:p>
          <a:p>
            <a:endParaRPr lang="el-GR"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928670"/>
            <a:ext cx="8229600" cy="5197493"/>
          </a:xfrm>
        </p:spPr>
        <p:txBody>
          <a:bodyPr>
            <a:normAutofit lnSpcReduction="10000"/>
          </a:bodyPr>
          <a:lstStyle/>
          <a:p>
            <a:pPr algn="just">
              <a:buNone/>
            </a:pPr>
            <a:r>
              <a:rPr lang="el-GR" sz="1800" i="1" dirty="0" smtClean="0"/>
              <a:t>	</a:t>
            </a:r>
            <a:r>
              <a:rPr lang="el-GR" sz="2400" i="1" dirty="0" smtClean="0"/>
              <a:t>ΕΠΙΧΕΙΡΗΣΙΑΚΟΙ ΣΤΟΙΧΟΙ (σε επίπεδο Γεν. Δ/</a:t>
            </a:r>
            <a:r>
              <a:rPr lang="el-GR" sz="2400" i="1" dirty="0" err="1" smtClean="0"/>
              <a:t>νσης</a:t>
            </a:r>
            <a:r>
              <a:rPr lang="el-GR" sz="2400" i="1" dirty="0" smtClean="0"/>
              <a:t>): </a:t>
            </a:r>
            <a:endParaRPr lang="el-GR" sz="2400" dirty="0" smtClean="0"/>
          </a:p>
          <a:p>
            <a:pPr lvl="0" algn="just">
              <a:buFont typeface="Wingdings" pitchFamily="2" charset="2"/>
              <a:buChar char="ü"/>
            </a:pPr>
            <a:r>
              <a:rPr lang="el-GR" sz="2400" dirty="0" smtClean="0"/>
              <a:t>Επεξεργασία Σχεδίου Νόμου για την ευρεία εφαρμογή στις υπηρεσίες του Δημοσίου</a:t>
            </a:r>
            <a:r>
              <a:rPr lang="en-US" sz="2400" dirty="0" smtClean="0"/>
              <a:t> </a:t>
            </a:r>
            <a:r>
              <a:rPr lang="el-GR" sz="2400" dirty="0" smtClean="0"/>
              <a:t>της Ηλεκτρονικής Διακυβέρνησης.</a:t>
            </a:r>
          </a:p>
          <a:p>
            <a:pPr lvl="0" algn="just">
              <a:buNone/>
            </a:pPr>
            <a:r>
              <a:rPr lang="el-GR" sz="2400" dirty="0" smtClean="0"/>
              <a:t>	Επιχειρησιακό Σχέδιο Δράσης για την προώθηση και ευρεία χρήση ΤΠΕ στο Δημόσιο.</a:t>
            </a:r>
          </a:p>
          <a:p>
            <a:pPr algn="just">
              <a:buNone/>
            </a:pPr>
            <a:r>
              <a:rPr lang="el-GR" sz="2400" dirty="0" smtClean="0"/>
              <a:t>	 </a:t>
            </a:r>
            <a:r>
              <a:rPr lang="el-GR" sz="2400" i="1" dirty="0" smtClean="0"/>
              <a:t>ΕΠΙΜΕΡΟΥΣ ΣΤΟΧΟΙ (σε επίπεδο Δ/</a:t>
            </a:r>
            <a:r>
              <a:rPr lang="el-GR" sz="2400" i="1" dirty="0" err="1" smtClean="0"/>
              <a:t>νσης</a:t>
            </a:r>
            <a:r>
              <a:rPr lang="el-GR" sz="2400" i="1" dirty="0" smtClean="0"/>
              <a:t>):</a:t>
            </a:r>
            <a:endParaRPr lang="el-GR" sz="2400" dirty="0" smtClean="0"/>
          </a:p>
          <a:p>
            <a:pPr lvl="0" algn="just">
              <a:buFont typeface="Wingdings" pitchFamily="2" charset="2"/>
              <a:buChar char="ü"/>
            </a:pPr>
            <a:r>
              <a:rPr lang="el-GR" sz="2400" dirty="0" smtClean="0"/>
              <a:t>Επεξεργασία επί μέρους Διατάξεων Σχεδίου Νόμου για την προώθηση εφαρμογής Ηλεκτρονικής Διακυβέρνησης στο Δημόσιο.</a:t>
            </a:r>
          </a:p>
          <a:p>
            <a:pPr lvl="0" algn="just">
              <a:buFont typeface="Wingdings" pitchFamily="2" charset="2"/>
              <a:buChar char="ü"/>
            </a:pPr>
            <a:r>
              <a:rPr lang="el-GR" sz="2400" dirty="0" smtClean="0"/>
              <a:t>Διοργάνωση Ημερίδων για τη διάχυση της πληροφορίας χρήσης και εφαρμογής υπηρεσιών Ηλεκτρονικής Διακυβέρνησης.</a:t>
            </a:r>
          </a:p>
          <a:p>
            <a:pPr algn="just">
              <a:buFont typeface="Wingdings" pitchFamily="2" charset="2"/>
              <a:buChar char="ü"/>
            </a:pPr>
            <a:r>
              <a:rPr lang="el-GR" sz="2400" dirty="0" smtClean="0"/>
              <a:t>Έκδοση Ενημερωτικού Φυλλαδίου για τους χρήστες υπηρεσιών Ηλεκτρονικής Διακυβέρνησης.</a:t>
            </a:r>
          </a:p>
          <a:p>
            <a:pPr>
              <a:buNone/>
            </a:pPr>
            <a:endParaRPr lang="el-GR"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1000108"/>
            <a:ext cx="8229600" cy="5126055"/>
          </a:xfrm>
        </p:spPr>
        <p:txBody>
          <a:bodyPr>
            <a:normAutofit/>
          </a:bodyPr>
          <a:lstStyle/>
          <a:p>
            <a:pPr algn="just">
              <a:buNone/>
            </a:pPr>
            <a:r>
              <a:rPr lang="el-GR" sz="1800" dirty="0" smtClean="0"/>
              <a:t>	</a:t>
            </a:r>
            <a:r>
              <a:rPr lang="el-GR" sz="2400" i="1" dirty="0" smtClean="0"/>
              <a:t>ΕΠΙΜΕΡΟΥΣ ΣΤΟΧΟΙ (σε επίπεδο Τμήματος):</a:t>
            </a:r>
            <a:endParaRPr lang="el-GR" sz="2400" dirty="0" smtClean="0"/>
          </a:p>
          <a:p>
            <a:pPr algn="just">
              <a:buNone/>
            </a:pPr>
            <a:endParaRPr lang="el-GR" sz="2400" dirty="0" smtClean="0"/>
          </a:p>
          <a:p>
            <a:pPr lvl="0" algn="just">
              <a:buFont typeface="Wingdings" pitchFamily="2" charset="2"/>
              <a:buChar char="ü"/>
            </a:pPr>
            <a:r>
              <a:rPr lang="el-GR" sz="2400" dirty="0" smtClean="0"/>
              <a:t>Παρατηρήσεις &amp; επεξεργασία Διατάξεων Σχεδίου Νόμου για την προώθηση εφαρμογής Ηλεκτρονικής Διακυβέρνησης στο Δημόσιο.</a:t>
            </a:r>
          </a:p>
          <a:p>
            <a:pPr lvl="0" algn="just">
              <a:buFont typeface="Wingdings" pitchFamily="2" charset="2"/>
              <a:buChar char="ü"/>
            </a:pPr>
            <a:r>
              <a:rPr lang="el-GR" sz="2400" dirty="0" smtClean="0"/>
              <a:t>Έκδοση Εγκυκλίου για την ερμηνεία των Διατάξεων του ψηφισθέντος από το  Κοινοβούλιο Νόμου για την προώθηση εφαρμογής Ηλεκτρονικής Διακυβέρνησης στο Δημόσιο.</a:t>
            </a:r>
          </a:p>
          <a:p>
            <a:pPr lvl="0" algn="just">
              <a:buFont typeface="Wingdings" pitchFamily="2" charset="2"/>
              <a:buChar char="ü"/>
            </a:pPr>
            <a:r>
              <a:rPr lang="el-GR" sz="2400" dirty="0" smtClean="0"/>
              <a:t>Συγκριτική Μελέτη για τις Καλύτερες Πρακτικές υπηρεσιών Ηλεκτρονικής Διακυβέρνησης στα κ-μ της ΕΕ.</a:t>
            </a:r>
          </a:p>
          <a:p>
            <a:pPr>
              <a:buNone/>
            </a:pPr>
            <a:endParaRPr lang="el-GR" sz="1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1142984"/>
            <a:ext cx="8229600" cy="5214974"/>
          </a:xfrm>
        </p:spPr>
        <p:txBody>
          <a:bodyPr>
            <a:normAutofit fontScale="92500" lnSpcReduction="10000"/>
          </a:bodyPr>
          <a:lstStyle/>
          <a:p>
            <a:pPr>
              <a:buNone/>
            </a:pPr>
            <a:r>
              <a:rPr lang="el-GR" sz="2600" i="1" dirty="0" smtClean="0"/>
              <a:t>	ΔΕΙΚΤΕΣ ΜΕΤΡΗΣΗΣ (πιθανοί):</a:t>
            </a:r>
            <a:endParaRPr lang="el-GR" sz="2600" dirty="0" smtClean="0"/>
          </a:p>
          <a:p>
            <a:pPr>
              <a:buNone/>
            </a:pPr>
            <a:r>
              <a:rPr lang="el-GR" sz="2600" i="1" dirty="0" smtClean="0"/>
              <a:t>	ΓΕΝΙΚΟΙ ΔΕΙΚΤΕΣ</a:t>
            </a:r>
            <a:endParaRPr lang="el-GR" sz="2600" dirty="0" smtClean="0"/>
          </a:p>
          <a:p>
            <a:pPr lvl="0">
              <a:buFont typeface="Wingdings" pitchFamily="2" charset="2"/>
              <a:buChar char="ü"/>
            </a:pPr>
            <a:r>
              <a:rPr lang="el-GR" sz="2600" dirty="0" smtClean="0"/>
              <a:t>Ποσοστό οργανικών μονάδων του </a:t>
            </a:r>
            <a:r>
              <a:rPr lang="el-GR" sz="2600" dirty="0" err="1" smtClean="0"/>
              <a:t>ΥΔΙΜΗΔ</a:t>
            </a:r>
            <a:r>
              <a:rPr lang="el-GR" sz="2600" dirty="0" smtClean="0"/>
              <a:t> που επικοινωνούν ηλεκτρονικά α) με πολίτες β) με άλλους Φορείς </a:t>
            </a:r>
          </a:p>
          <a:p>
            <a:pPr>
              <a:buNone/>
            </a:pPr>
            <a:r>
              <a:rPr lang="el-GR" sz="2600" dirty="0" smtClean="0"/>
              <a:t>	γ) που κάνουν χρήση υπηρεσιών Ηλεκτρονικής Διακυβέρνησης εντός του Φορέα.</a:t>
            </a:r>
          </a:p>
          <a:p>
            <a:pPr>
              <a:buFont typeface="Wingdings" pitchFamily="2" charset="2"/>
              <a:buChar char="ü"/>
            </a:pPr>
            <a:r>
              <a:rPr lang="el-GR" sz="2600" dirty="0" smtClean="0"/>
              <a:t>Ποσοστό οργανικών μονάδων του </a:t>
            </a:r>
            <a:r>
              <a:rPr lang="el-GR" sz="2600" dirty="0" err="1" smtClean="0"/>
              <a:t>ΥΔΙΜΗΔ</a:t>
            </a:r>
            <a:r>
              <a:rPr lang="el-GR" sz="2600" dirty="0" smtClean="0"/>
              <a:t> που χρησιμοποιούν ηλεκτρονικές εφαρμογές (πχ ηλεκτρονικό πρωτόκολλο).</a:t>
            </a:r>
          </a:p>
          <a:p>
            <a:pPr lvl="0">
              <a:buFont typeface="Wingdings" pitchFamily="2" charset="2"/>
              <a:buChar char="ü"/>
            </a:pPr>
            <a:r>
              <a:rPr lang="el-GR" sz="2600" dirty="0" smtClean="0"/>
              <a:t>Μέσος χρόνος διεκπεραίωσης μιας υπόθεσης.</a:t>
            </a:r>
          </a:p>
          <a:p>
            <a:pPr lvl="0">
              <a:buFont typeface="Wingdings" pitchFamily="2" charset="2"/>
              <a:buChar char="ü"/>
            </a:pPr>
            <a:r>
              <a:rPr lang="el-GR" sz="2600" dirty="0" smtClean="0"/>
              <a:t>Ποσοστό επίτευξης των στόχων μείωσης του λειτουργικού κόστους κάθε </a:t>
            </a:r>
            <a:r>
              <a:rPr lang="el-GR" sz="2600" dirty="0" err="1" smtClean="0"/>
              <a:t>Γ.Δ</a:t>
            </a:r>
            <a:r>
              <a:rPr lang="el-GR" sz="2600" dirty="0" smtClean="0"/>
              <a:t>. λόγω χρήσης ηλεκτρονικών εφαρμογών.</a:t>
            </a:r>
          </a:p>
          <a:p>
            <a:pPr lvl="0">
              <a:buFont typeface="Wingdings" pitchFamily="2" charset="2"/>
              <a:buChar char="ü"/>
            </a:pPr>
            <a:r>
              <a:rPr lang="el-GR" sz="2600" dirty="0" smtClean="0"/>
              <a:t>Ποσοστό πιστοποιημένα εκπαιδευθέντων υπαλλήλων στο σύνολο του προσωπικού.</a:t>
            </a:r>
          </a:p>
          <a:p>
            <a:pPr>
              <a:buNone/>
            </a:pPr>
            <a:endParaRPr lang="el-GR" sz="1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1071546"/>
            <a:ext cx="8229600" cy="5143536"/>
          </a:xfrm>
        </p:spPr>
        <p:txBody>
          <a:bodyPr>
            <a:normAutofit fontScale="40000" lnSpcReduction="20000"/>
          </a:bodyPr>
          <a:lstStyle/>
          <a:p>
            <a:pPr lvl="0">
              <a:buFont typeface="Wingdings" pitchFamily="2" charset="2"/>
              <a:buChar char="ü"/>
            </a:pPr>
            <a:r>
              <a:rPr lang="el-GR" sz="5500" dirty="0" smtClean="0"/>
              <a:t>Μέσος χρόνος ανταπόκρισης στα αιτήματα Πολιτών/Φορέων που υποβάλλονται.</a:t>
            </a:r>
          </a:p>
          <a:p>
            <a:pPr lvl="0">
              <a:buFont typeface="Wingdings" pitchFamily="2" charset="2"/>
              <a:buChar char="ü"/>
            </a:pPr>
            <a:r>
              <a:rPr lang="el-GR" sz="5500" dirty="0" smtClean="0"/>
              <a:t>Ποσοστό απορρόφησης πιστώσεων συγχρηματοδοτούμενων έργων.</a:t>
            </a:r>
          </a:p>
          <a:p>
            <a:pPr lvl="0">
              <a:buFont typeface="Wingdings" pitchFamily="2" charset="2"/>
              <a:buChar char="ü"/>
            </a:pPr>
            <a:r>
              <a:rPr lang="el-GR" sz="5500" dirty="0" smtClean="0"/>
              <a:t>Αριθμός υπηρεσιών παρεχομένων από το Φορέα με ηλεκτρονικά μέσα/.</a:t>
            </a:r>
          </a:p>
          <a:p>
            <a:pPr lvl="0">
              <a:buFont typeface="Wingdings" pitchFamily="2" charset="2"/>
              <a:buChar char="ü"/>
            </a:pPr>
            <a:r>
              <a:rPr lang="el-GR" sz="5500" dirty="0" smtClean="0"/>
              <a:t>Αριθμός επισκεπτών ιστοσελίδας/έτος.</a:t>
            </a:r>
          </a:p>
          <a:p>
            <a:pPr algn="just">
              <a:buNone/>
            </a:pPr>
            <a:r>
              <a:rPr lang="en-US" sz="5500" i="1" dirty="0" smtClean="0"/>
              <a:t>	</a:t>
            </a:r>
            <a:r>
              <a:rPr lang="el-GR" sz="5500" i="1" dirty="0" smtClean="0"/>
              <a:t>ΕΙΔΙΚΟΙ ΔΕΙΚΤΕΣ:</a:t>
            </a:r>
            <a:endParaRPr lang="el-GR" sz="5500" dirty="0" smtClean="0"/>
          </a:p>
          <a:p>
            <a:pPr lvl="0" algn="just">
              <a:buFont typeface="Wingdings" pitchFamily="2" charset="2"/>
              <a:buChar char="ü"/>
            </a:pPr>
            <a:r>
              <a:rPr lang="el-GR" sz="5500" dirty="0" smtClean="0"/>
              <a:t>Ποσοστό (%) ολοκλήρωσης Προγραμμάτων &amp; Δράσεων του </a:t>
            </a:r>
            <a:r>
              <a:rPr lang="el-GR" sz="5500" dirty="0" err="1" smtClean="0"/>
              <a:t>ΥΔΙΜΗΔ</a:t>
            </a:r>
            <a:r>
              <a:rPr lang="el-GR" sz="5500" dirty="0" smtClean="0"/>
              <a:t> σε συνεργασία με Υπουργεία &amp; Φορείς για την  εφαρμογή του </a:t>
            </a:r>
            <a:r>
              <a:rPr lang="en-US" sz="5500" dirty="0" smtClean="0"/>
              <a:t>e-</a:t>
            </a:r>
            <a:r>
              <a:rPr lang="en-US" sz="5500" dirty="0" err="1" smtClean="0"/>
              <a:t>gov</a:t>
            </a:r>
            <a:r>
              <a:rPr lang="en-US" sz="5500" dirty="0" smtClean="0"/>
              <a:t>.</a:t>
            </a:r>
            <a:endParaRPr lang="el-GR" sz="5500" dirty="0" smtClean="0"/>
          </a:p>
          <a:p>
            <a:pPr lvl="0" algn="just">
              <a:buFont typeface="Wingdings" pitchFamily="2" charset="2"/>
              <a:buChar char="ü"/>
            </a:pPr>
            <a:r>
              <a:rPr lang="el-GR" sz="5500" dirty="0" smtClean="0"/>
              <a:t>Ποσοστό (%) Στελεχών που εκπαιδεύτηκαν για τις προβλεπόμενες ηλεκτρονικές εφαρμογές.</a:t>
            </a:r>
          </a:p>
          <a:p>
            <a:pPr lvl="0" algn="just">
              <a:buFont typeface="Wingdings" pitchFamily="2" charset="2"/>
              <a:buChar char="ü"/>
            </a:pPr>
            <a:r>
              <a:rPr lang="el-GR" sz="5500" dirty="0" smtClean="0"/>
              <a:t>Ποσοστό (%) ολοκλήρωσης Διαγωνισμών για τα έργα του </a:t>
            </a:r>
            <a:r>
              <a:rPr lang="en-US" sz="5500" dirty="0" smtClean="0"/>
              <a:t>e</a:t>
            </a:r>
            <a:r>
              <a:rPr lang="el-GR" sz="5500" dirty="0" smtClean="0"/>
              <a:t>-</a:t>
            </a:r>
            <a:r>
              <a:rPr lang="en-US" sz="5500" dirty="0" err="1" smtClean="0"/>
              <a:t>gov</a:t>
            </a:r>
            <a:r>
              <a:rPr lang="el-GR" sz="5500" dirty="0" smtClean="0"/>
              <a:t>.</a:t>
            </a:r>
          </a:p>
          <a:p>
            <a:pPr lvl="0" algn="just">
              <a:buFont typeface="Wingdings" pitchFamily="2" charset="2"/>
              <a:buChar char="ü"/>
            </a:pPr>
            <a:r>
              <a:rPr lang="el-GR" sz="5500" dirty="0" smtClean="0"/>
              <a:t>Απαιτούμενος χρόνος για θέσπιση νέου νομοθετικού πλαισίου / τροποποίηση υφιστάμενου (αριθμός ανθρωποωρών/έτος).</a:t>
            </a:r>
          </a:p>
          <a:p>
            <a:endParaRPr lang="el-GR" sz="1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0"/>
            <a:ext cx="8643998" cy="5500702"/>
          </a:xfrm>
        </p:spPr>
        <p:txBody>
          <a:bodyPr>
            <a:normAutofit lnSpcReduction="10000"/>
          </a:bodyPr>
          <a:lstStyle/>
          <a:p>
            <a:pPr algn="just">
              <a:buNone/>
            </a:pPr>
            <a:r>
              <a:rPr lang="el-GR" sz="2000" dirty="0" smtClean="0"/>
              <a:t>	</a:t>
            </a:r>
            <a:r>
              <a:rPr lang="el-GR" sz="2400" dirty="0" smtClean="0"/>
              <a:t>Η Νέα Δημόσια Διοίκηση (</a:t>
            </a:r>
            <a:r>
              <a:rPr lang="en-US" sz="2400" dirty="0" smtClean="0"/>
              <a:t>New Public Management</a:t>
            </a:r>
            <a:r>
              <a:rPr lang="el-GR" sz="2400" dirty="0" smtClean="0"/>
              <a:t>/</a:t>
            </a:r>
            <a:r>
              <a:rPr lang="en-US" sz="2400" dirty="0" err="1" smtClean="0"/>
              <a:t>NPM</a:t>
            </a:r>
            <a:r>
              <a:rPr lang="el-GR" sz="2400" dirty="0" smtClean="0"/>
              <a:t>) προσδίδει στο δημόσιο οργανισμό επιχειρησιακά χαρακτηριστικά καθώς αντλεί τεχνογνωσία από τον ιδιωτικό τομέα και  τις αγορές με σαφή πλέον χάραξη στρατηγικής προς τον πολίτη – πελάτη</a:t>
            </a:r>
            <a:r>
              <a:rPr lang="el-GR" sz="2400" baseline="30000" dirty="0" smtClean="0"/>
              <a:t>5</a:t>
            </a:r>
            <a:r>
              <a:rPr lang="el-GR" sz="2400" dirty="0" smtClean="0"/>
              <a:t>. Τα βασικά γνωρίσματα της Νέας Δημόσιας Διοίκησης συνοψίζονται ως εξής</a:t>
            </a:r>
            <a:r>
              <a:rPr lang="el-GR" sz="2400" baseline="30000" dirty="0" smtClean="0"/>
              <a:t>6</a:t>
            </a:r>
            <a:r>
              <a:rPr lang="el-GR" sz="2400" dirty="0" smtClean="0"/>
              <a:t>:</a:t>
            </a:r>
          </a:p>
          <a:p>
            <a:pPr lvl="0" algn="just">
              <a:buFont typeface="Wingdings" pitchFamily="2" charset="2"/>
              <a:buChar char="ü"/>
            </a:pPr>
            <a:r>
              <a:rPr lang="el-GR" sz="2400" dirty="0" smtClean="0"/>
              <a:t>Δίνεται μεγάλη βαρύτητα στη μέτρηση επίδοσης (επίδοση = αποτελεσματικότητα + αποδοτικότητα) του οργανισμού,</a:t>
            </a:r>
          </a:p>
          <a:p>
            <a:pPr lvl="0" algn="just">
              <a:buFont typeface="Wingdings" pitchFamily="2" charset="2"/>
              <a:buChar char="ü"/>
            </a:pPr>
            <a:r>
              <a:rPr lang="el-GR" sz="2400" dirty="0" smtClean="0"/>
              <a:t>Προτιμώνται «ευέλικτα» οργανωτικά σχήματα</a:t>
            </a:r>
            <a:r>
              <a:rPr lang="en-US" sz="2400" dirty="0" smtClean="0"/>
              <a:t>,</a:t>
            </a:r>
            <a:endParaRPr lang="el-GR" sz="2400" dirty="0" smtClean="0"/>
          </a:p>
          <a:p>
            <a:pPr lvl="0" algn="just">
              <a:buFont typeface="Wingdings" pitchFamily="2" charset="2"/>
              <a:buChar char="ü"/>
            </a:pPr>
            <a:r>
              <a:rPr lang="el-GR" sz="2400" dirty="0" smtClean="0"/>
              <a:t>Επιχειρείται διασύνδεση του Συστήματος Αμοιβών με Δείκτες Μέτρησης Επίδοσης   (</a:t>
            </a:r>
            <a:r>
              <a:rPr lang="en-US" sz="2400" dirty="0" err="1" smtClean="0"/>
              <a:t>Performane</a:t>
            </a:r>
            <a:r>
              <a:rPr lang="en-US" sz="2400" dirty="0" smtClean="0"/>
              <a:t> Related Pay</a:t>
            </a:r>
            <a:r>
              <a:rPr lang="el-GR" sz="2400" dirty="0" smtClean="0"/>
              <a:t>/</a:t>
            </a:r>
            <a:r>
              <a:rPr lang="en-US" sz="2400" dirty="0" err="1" smtClean="0"/>
              <a:t>PRP</a:t>
            </a:r>
            <a:r>
              <a:rPr lang="el-GR" sz="2400" dirty="0" smtClean="0"/>
              <a:t>),</a:t>
            </a:r>
          </a:p>
          <a:p>
            <a:pPr lvl="0" algn="just">
              <a:buFont typeface="Wingdings" pitchFamily="2" charset="2"/>
              <a:buChar char="ü"/>
            </a:pPr>
            <a:r>
              <a:rPr lang="el-GR" sz="2400" dirty="0" smtClean="0"/>
              <a:t>Η διοίκηση του ανθρώπινου δυναμικού υλοποιείται με θεσμικούς στόχους και στρατηγικές ( Συμβόλαια </a:t>
            </a:r>
            <a:r>
              <a:rPr lang="el-GR" sz="2400" dirty="0" err="1" smtClean="0"/>
              <a:t>Στοχοθεσίας</a:t>
            </a:r>
            <a:r>
              <a:rPr lang="el-GR" sz="2400" dirty="0" smtClean="0"/>
              <a:t>),</a:t>
            </a:r>
          </a:p>
          <a:p>
            <a:pPr lvl="0" algn="just">
              <a:buFont typeface="Wingdings" pitchFamily="2" charset="2"/>
              <a:buChar char="ü"/>
            </a:pPr>
            <a:r>
              <a:rPr lang="el-GR" sz="2400" dirty="0" smtClean="0"/>
              <a:t>Οι νέες πολιτικές προσανατολίζονται στον πολίτη ως πελάτη – χρήστη της υπηρεσίας.</a:t>
            </a:r>
          </a:p>
          <a:p>
            <a:endParaRPr lang="el-GR" sz="2000" dirty="0"/>
          </a:p>
        </p:txBody>
      </p:sp>
      <p:sp>
        <p:nvSpPr>
          <p:cNvPr id="4" name="5 - Θέση υποσέλιδου"/>
          <p:cNvSpPr>
            <a:spLocks noGrp="1"/>
          </p:cNvSpPr>
          <p:nvPr>
            <p:ph type="ftr" sz="quarter" idx="11"/>
          </p:nvPr>
        </p:nvSpPr>
        <p:spPr>
          <a:xfrm>
            <a:off x="428596" y="5429264"/>
            <a:ext cx="8429684" cy="1428736"/>
          </a:xfrm>
        </p:spPr>
        <p:txBody>
          <a:bodyPr/>
          <a:lstStyle/>
          <a:p>
            <a:pPr algn="just"/>
            <a:r>
              <a:rPr lang="el-GR" sz="2000" b="1" dirty="0" smtClean="0">
                <a:solidFill>
                  <a:schemeClr val="accent3">
                    <a:lumMod val="50000"/>
                  </a:schemeClr>
                </a:solidFill>
              </a:rPr>
              <a:t>5 </a:t>
            </a:r>
            <a:r>
              <a:rPr lang="x-none" sz="2000" b="1" smtClean="0">
                <a:solidFill>
                  <a:schemeClr val="accent3">
                    <a:lumMod val="50000"/>
                  </a:schemeClr>
                </a:solidFill>
              </a:rPr>
              <a:t>Βλ</a:t>
            </a:r>
            <a:r>
              <a:rPr lang="en-US" sz="2000" b="1" dirty="0" smtClean="0">
                <a:solidFill>
                  <a:schemeClr val="accent3">
                    <a:lumMod val="50000"/>
                  </a:schemeClr>
                </a:solidFill>
              </a:rPr>
              <a:t>. G. </a:t>
            </a:r>
            <a:r>
              <a:rPr lang="en-US" sz="2000" b="1" dirty="0" err="1" smtClean="0">
                <a:solidFill>
                  <a:schemeClr val="accent3">
                    <a:lumMod val="50000"/>
                  </a:schemeClr>
                </a:solidFill>
              </a:rPr>
              <a:t>Labri</a:t>
            </a:r>
            <a:r>
              <a:rPr lang="en-US" sz="2000" b="1" dirty="0" smtClean="0">
                <a:solidFill>
                  <a:schemeClr val="accent3">
                    <a:lumMod val="50000"/>
                  </a:schemeClr>
                </a:solidFill>
              </a:rPr>
              <a:t> (1999), The New Public Management Approach and Crisis States, </a:t>
            </a:r>
            <a:r>
              <a:rPr lang="en-US" sz="2000" b="1" i="1" dirty="0" err="1" smtClean="0">
                <a:solidFill>
                  <a:schemeClr val="accent3">
                    <a:lumMod val="50000"/>
                  </a:schemeClr>
                </a:solidFill>
              </a:rPr>
              <a:t>UNRISD</a:t>
            </a:r>
            <a:r>
              <a:rPr lang="en-US" sz="2000" b="1" i="1" dirty="0" smtClean="0">
                <a:solidFill>
                  <a:schemeClr val="accent3">
                    <a:lumMod val="50000"/>
                  </a:schemeClr>
                </a:solidFill>
              </a:rPr>
              <a:t> Discussion Paper</a:t>
            </a:r>
            <a:r>
              <a:rPr lang="en-US" sz="2000" b="1" dirty="0" smtClean="0">
                <a:solidFill>
                  <a:schemeClr val="accent3">
                    <a:lumMod val="50000"/>
                  </a:schemeClr>
                </a:solidFill>
              </a:rPr>
              <a:t>, No 112, OECD.</a:t>
            </a:r>
            <a:endParaRPr lang="el-GR" sz="2000" b="1" dirty="0" smtClean="0">
              <a:solidFill>
                <a:schemeClr val="accent3">
                  <a:lumMod val="50000"/>
                </a:schemeClr>
              </a:solidFill>
            </a:endParaRPr>
          </a:p>
          <a:p>
            <a:pPr algn="just"/>
            <a:r>
              <a:rPr lang="el-GR" sz="2000" b="1" dirty="0" smtClean="0">
                <a:solidFill>
                  <a:schemeClr val="accent3">
                    <a:lumMod val="50000"/>
                  </a:schemeClr>
                </a:solidFill>
              </a:rPr>
              <a:t>6 </a:t>
            </a:r>
            <a:r>
              <a:rPr lang="x-none" sz="2000" b="1" smtClean="0">
                <a:solidFill>
                  <a:schemeClr val="accent3">
                    <a:lumMod val="50000"/>
                  </a:schemeClr>
                </a:solidFill>
              </a:rPr>
              <a:t>Βλ</a:t>
            </a:r>
            <a:r>
              <a:rPr lang="en-US" sz="2000" b="1" dirty="0" smtClean="0">
                <a:solidFill>
                  <a:schemeClr val="accent3">
                    <a:lumMod val="50000"/>
                  </a:schemeClr>
                </a:solidFill>
              </a:rPr>
              <a:t>. Chr. </a:t>
            </a:r>
            <a:r>
              <a:rPr lang="en-US" sz="2000" b="1" dirty="0" err="1" smtClean="0">
                <a:solidFill>
                  <a:schemeClr val="accent3">
                    <a:lumMod val="50000"/>
                  </a:schemeClr>
                </a:solidFill>
              </a:rPr>
              <a:t>Pollitt</a:t>
            </a:r>
            <a:r>
              <a:rPr lang="en-US" sz="2000" b="1" dirty="0" smtClean="0">
                <a:solidFill>
                  <a:schemeClr val="accent3">
                    <a:lumMod val="50000"/>
                  </a:schemeClr>
                </a:solidFill>
              </a:rPr>
              <a:t>/</a:t>
            </a:r>
            <a:r>
              <a:rPr lang="en-US" sz="2000" b="1" dirty="0" err="1" smtClean="0">
                <a:solidFill>
                  <a:schemeClr val="accent3">
                    <a:lumMod val="50000"/>
                  </a:schemeClr>
                </a:solidFill>
              </a:rPr>
              <a:t>Sorin</a:t>
            </a:r>
            <a:r>
              <a:rPr lang="en-US" sz="2000" b="1" dirty="0" smtClean="0">
                <a:solidFill>
                  <a:schemeClr val="accent3">
                    <a:lumMod val="50000"/>
                  </a:schemeClr>
                </a:solidFill>
              </a:rPr>
              <a:t> Dan (2011), The Impacts of the New Public Management in Europe: A Meta-Analysis, </a:t>
            </a:r>
            <a:r>
              <a:rPr lang="en-US" sz="2000" b="1" i="1" dirty="0" err="1" smtClean="0">
                <a:solidFill>
                  <a:schemeClr val="accent3">
                    <a:lumMod val="50000"/>
                  </a:schemeClr>
                </a:solidFill>
              </a:rPr>
              <a:t>COCOPS</a:t>
            </a:r>
            <a:r>
              <a:rPr lang="en-US" sz="2000" b="1" i="1" dirty="0" smtClean="0">
                <a:solidFill>
                  <a:schemeClr val="accent3">
                    <a:lumMod val="50000"/>
                  </a:schemeClr>
                </a:solidFill>
              </a:rPr>
              <a:t> Working Paper</a:t>
            </a:r>
            <a:r>
              <a:rPr lang="en-US" sz="2000" b="1" dirty="0" smtClean="0">
                <a:solidFill>
                  <a:schemeClr val="accent3">
                    <a:lumMod val="50000"/>
                  </a:schemeClr>
                </a:solidFill>
              </a:rPr>
              <a:t>, No 3, www.cocops.eu.</a:t>
            </a:r>
            <a:endParaRPr lang="el-GR" sz="2000" b="1" dirty="0" smtClean="0">
              <a:solidFill>
                <a:schemeClr val="accent3">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Autofit/>
          </a:bodyPr>
          <a:lstStyle/>
          <a:p>
            <a:r>
              <a:rPr lang="el-GR" sz="2000" b="1" dirty="0">
                <a:solidFill>
                  <a:schemeClr val="accent6">
                    <a:lumMod val="50000"/>
                  </a:schemeClr>
                </a:solidFill>
              </a:rPr>
              <a:t>ΤΑΤΙΑΝΑ ΛΑΣΚΑΡΗ/ΠΡΟΪΣΤΑΜΕΝΗ ΤΜΗΜΑΤΟΣ ΕΡΕΥΝΩΝ &amp; ΜΕΤΡΗΣΕΩΝ </a:t>
            </a:r>
            <a:r>
              <a:rPr lang="el-GR" sz="2000" b="1" dirty="0" smtClean="0">
                <a:solidFill>
                  <a:schemeClr val="accent6">
                    <a:lumMod val="50000"/>
                  </a:schemeClr>
                </a:solidFill>
              </a:rPr>
              <a:t>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1285860"/>
            <a:ext cx="8229600" cy="4840303"/>
          </a:xfrm>
        </p:spPr>
        <p:txBody>
          <a:bodyPr>
            <a:normAutofit/>
          </a:bodyPr>
          <a:lstStyle/>
          <a:p>
            <a:pPr algn="just">
              <a:buNone/>
            </a:pPr>
            <a:r>
              <a:rPr lang="el-GR" sz="2600" i="1" dirty="0"/>
              <a:t> </a:t>
            </a:r>
            <a:r>
              <a:rPr lang="el-GR" sz="2400" b="1" i="1" dirty="0" smtClean="0"/>
              <a:t>Πώς </a:t>
            </a:r>
            <a:r>
              <a:rPr lang="el-GR" sz="2400" b="1" i="1" dirty="0"/>
              <a:t>ορίζεται η Διοίκηση μέσω Στόχων</a:t>
            </a:r>
            <a:r>
              <a:rPr lang="el-GR" sz="2400" b="1" i="1" dirty="0" smtClean="0"/>
              <a:t>;</a:t>
            </a:r>
            <a:endParaRPr lang="en-US" sz="2400" b="1" i="1" dirty="0" smtClean="0"/>
          </a:p>
          <a:p>
            <a:pPr algn="just">
              <a:buNone/>
            </a:pPr>
            <a:endParaRPr lang="en-US" sz="2400" b="1" i="1" dirty="0" smtClean="0"/>
          </a:p>
          <a:p>
            <a:pPr algn="just">
              <a:buNone/>
            </a:pPr>
            <a:r>
              <a:rPr lang="en-US" sz="2400" dirty="0" smtClean="0"/>
              <a:t>	</a:t>
            </a:r>
            <a:r>
              <a:rPr lang="el-GR" sz="2400" dirty="0" smtClean="0">
                <a:cs typeface="Arial" pitchFamily="34" charset="0"/>
              </a:rPr>
              <a:t>Σύμφωνα </a:t>
            </a:r>
            <a:r>
              <a:rPr lang="el-GR" sz="2400" dirty="0">
                <a:cs typeface="Arial" pitchFamily="34" charset="0"/>
              </a:rPr>
              <a:t>με τις διατάξεις του άρθρου 1 παρ.1 του ν. 3230/2004 (ΦΕΚ 44/Α/11-2-2004), του νόμου δηλ. που καθιερώνει τη «Διοίκηση μέσω Στόχων» στο δημόσιο τομέα στην Ελλάδα, η Διοίκηση μέσω Στόχων </a:t>
            </a:r>
            <a:r>
              <a:rPr lang="el-GR" sz="2400" i="1" dirty="0">
                <a:cs typeface="Arial" pitchFamily="34" charset="0"/>
              </a:rPr>
              <a:t>«……ορίζεται ως η διαδικασία προσδιορισμού σαφών επιδιώξεων-επιδόσεων στα ανώτατα ιεραρχικά επίπεδα κάθε φορέα και εν συνεχεία η διάχυση των γενικότερων αυτών επιδιώξεων υπό μορφή εξειδικευμένων δράσεων σε κάθε κατώτερο ιεραρχικό επίπεδο». </a:t>
            </a:r>
            <a:endParaRPr lang="el-GR" sz="2400" dirty="0">
              <a:cs typeface="Arial" pitchFamily="34" charset="0"/>
            </a:endParaRPr>
          </a:p>
          <a:p>
            <a:endParaRPr lang="el-GR" dirty="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654032"/>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142844" y="1071547"/>
            <a:ext cx="8658228" cy="4143403"/>
          </a:xfrm>
        </p:spPr>
        <p:txBody>
          <a:bodyPr>
            <a:normAutofit fontScale="92500" lnSpcReduction="10000"/>
          </a:bodyPr>
          <a:lstStyle/>
          <a:p>
            <a:pPr lvl="0">
              <a:buNone/>
            </a:pPr>
            <a:r>
              <a:rPr lang="en-US" sz="1800" b="1" i="1" dirty="0" smtClean="0"/>
              <a:t>	</a:t>
            </a:r>
            <a:r>
              <a:rPr lang="el-GR" sz="2400" b="1" i="1" dirty="0" smtClean="0"/>
              <a:t> </a:t>
            </a:r>
            <a:r>
              <a:rPr lang="el-GR" sz="2600" b="1" i="1" dirty="0" smtClean="0"/>
              <a:t>Μπορούν να τύχουν επεξεργασίας βάσει δεικτών τα άυλα πάγια περιουσιακά στοιχεία</a:t>
            </a:r>
            <a:r>
              <a:rPr lang="en-US" sz="2600" b="1" i="1" dirty="0" smtClean="0"/>
              <a:t> </a:t>
            </a:r>
            <a:r>
              <a:rPr lang="en-US" sz="2600" b="1" i="1" baseline="30000" dirty="0" smtClean="0"/>
              <a:t>7</a:t>
            </a:r>
            <a:r>
              <a:rPr lang="el-GR" sz="2600" b="1" i="1" dirty="0" smtClean="0"/>
              <a:t>;</a:t>
            </a:r>
            <a:endParaRPr lang="el-GR" sz="2600" dirty="0" smtClean="0"/>
          </a:p>
          <a:p>
            <a:pPr algn="just">
              <a:buNone/>
            </a:pPr>
            <a:r>
              <a:rPr lang="en-US" sz="2600" dirty="0" smtClean="0"/>
              <a:t>	</a:t>
            </a:r>
            <a:r>
              <a:rPr lang="el-GR" sz="2600" dirty="0" smtClean="0"/>
              <a:t>Οι όροι «μη απτό περιουσιακό κεφάλαιο» και «διανοητικό κεφάλαιο» αφορούν στην ίδια έννοια. Και οι δύο υποδηλώνουν εισροές κεφαλαίου σε άυλη μορφή, που δεν αποτιμώνται με λογιστικούς όρους, ωστόσο, εάν τύχουν της ενδεδειγμένης διαχείρισης προσδοκάται να αυξήσουν το ενεργητικό του Φορέα (</a:t>
            </a:r>
            <a:r>
              <a:rPr lang="en-US" sz="2600" dirty="0" err="1" smtClean="0"/>
              <a:t>MERITUM</a:t>
            </a:r>
            <a:r>
              <a:rPr lang="en-US" sz="2600" dirty="0" smtClean="0"/>
              <a:t> Project</a:t>
            </a:r>
            <a:r>
              <a:rPr lang="el-GR" sz="2600" dirty="0" smtClean="0"/>
              <a:t> 2001). Ως περιουσιακά στοιχεία, οι </a:t>
            </a:r>
            <a:r>
              <a:rPr lang="el-GR" sz="2600" dirty="0" err="1" smtClean="0"/>
              <a:t>άϋλοι</a:t>
            </a:r>
            <a:r>
              <a:rPr lang="el-GR" sz="2600" dirty="0" smtClean="0"/>
              <a:t> πάγιοι πόροι συνιστούν το περιεχόμενο του Διανοητικού Κεφαλαίου που κι αυτό με τη σειρά του αποτελεί υποκατηγορία του συνόλου του Κεφαλαίου ενός οργανισμού, αναλυόμενου σε απτά οικονομικά, διαφορετικά, μετρήσιμα μεγέθη.</a:t>
            </a:r>
          </a:p>
          <a:p>
            <a:pPr>
              <a:buNone/>
            </a:pPr>
            <a:endParaRPr lang="el-GR" sz="2200" dirty="0" smtClean="0"/>
          </a:p>
          <a:p>
            <a:endParaRPr lang="el-GR" sz="2000" dirty="0"/>
          </a:p>
        </p:txBody>
      </p:sp>
      <p:sp>
        <p:nvSpPr>
          <p:cNvPr id="4" name="5 - Θέση υποσέλιδου"/>
          <p:cNvSpPr>
            <a:spLocks noGrp="1"/>
          </p:cNvSpPr>
          <p:nvPr>
            <p:ph type="ftr" sz="quarter" idx="11"/>
          </p:nvPr>
        </p:nvSpPr>
        <p:spPr>
          <a:xfrm>
            <a:off x="214282" y="5143512"/>
            <a:ext cx="8643998" cy="1506525"/>
          </a:xfrm>
        </p:spPr>
        <p:txBody>
          <a:bodyPr/>
          <a:lstStyle/>
          <a:p>
            <a:pPr algn="just"/>
            <a:r>
              <a:rPr lang="en-US" sz="2200" b="1" dirty="0" smtClean="0">
                <a:solidFill>
                  <a:schemeClr val="accent3">
                    <a:lumMod val="50000"/>
                  </a:schemeClr>
                </a:solidFill>
              </a:rPr>
              <a:t>7 </a:t>
            </a:r>
            <a:r>
              <a:rPr lang="el-GR" sz="2200" b="1" dirty="0" smtClean="0">
                <a:solidFill>
                  <a:schemeClr val="accent3">
                    <a:lumMod val="50000"/>
                  </a:schemeClr>
                </a:solidFill>
              </a:rPr>
              <a:t>Βλ</a:t>
            </a:r>
            <a:r>
              <a:rPr lang="en-US" sz="2200" b="1" dirty="0" smtClean="0">
                <a:solidFill>
                  <a:schemeClr val="accent3">
                    <a:lumMod val="50000"/>
                  </a:schemeClr>
                </a:solidFill>
              </a:rPr>
              <a:t>. </a:t>
            </a:r>
            <a:r>
              <a:rPr lang="en-US" sz="2200" b="1" dirty="0" err="1" smtClean="0">
                <a:solidFill>
                  <a:schemeClr val="accent3">
                    <a:lumMod val="50000"/>
                  </a:schemeClr>
                </a:solidFill>
              </a:rPr>
              <a:t>Kostagiolas</a:t>
            </a:r>
            <a:r>
              <a:rPr lang="en-US" sz="2200" b="1" dirty="0" smtClean="0">
                <a:solidFill>
                  <a:schemeClr val="accent3">
                    <a:lumMod val="50000"/>
                  </a:schemeClr>
                </a:solidFill>
              </a:rPr>
              <a:t>, P.A. (2012), </a:t>
            </a:r>
            <a:r>
              <a:rPr lang="en-US" sz="2200" b="1" i="1" dirty="0" smtClean="0">
                <a:solidFill>
                  <a:schemeClr val="accent3">
                    <a:lumMod val="50000"/>
                  </a:schemeClr>
                </a:solidFill>
              </a:rPr>
              <a:t>Managing Intellectual Capital in Libraries: beyond the balance sheet, </a:t>
            </a:r>
            <a:r>
              <a:rPr lang="en-US" sz="2200" b="1" dirty="0" err="1" smtClean="0">
                <a:solidFill>
                  <a:schemeClr val="accent3">
                    <a:lumMod val="50000"/>
                  </a:schemeClr>
                </a:solidFill>
              </a:rPr>
              <a:t>CHANDOS</a:t>
            </a:r>
            <a:r>
              <a:rPr lang="en-US" sz="2200" b="1" dirty="0" smtClean="0">
                <a:solidFill>
                  <a:schemeClr val="accent3">
                    <a:lumMod val="50000"/>
                  </a:schemeClr>
                </a:solidFill>
              </a:rPr>
              <a:t> Publishing, Information Professional Series, Oxford, UK, p. 244, ISBN: 978-1-84-334-678-4 (print), ISBN: 978-1-78063-315-2.</a:t>
            </a:r>
            <a:endParaRPr lang="el-GR" sz="2200" b="1" dirty="0" smtClean="0">
              <a:solidFill>
                <a:schemeClr val="accent3">
                  <a:lumMod val="50000"/>
                </a:schemeClr>
              </a:solidFill>
            </a:endParaRPr>
          </a:p>
          <a:p>
            <a:pPr algn="just"/>
            <a:r>
              <a:rPr lang="en-US" b="1" dirty="0" smtClean="0">
                <a:solidFill>
                  <a:schemeClr val="accent3">
                    <a:lumMod val="50000"/>
                  </a:schemeClr>
                </a:solidFill>
              </a:rPr>
              <a:t>.</a:t>
            </a:r>
            <a:endParaRPr lang="el-GR" b="1" dirty="0" smtClean="0">
              <a:solidFill>
                <a:schemeClr val="accent3">
                  <a:lumMod val="50000"/>
                </a:schemeClr>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654032"/>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285720" y="1071547"/>
            <a:ext cx="8515352" cy="3929089"/>
          </a:xfrm>
        </p:spPr>
        <p:txBody>
          <a:bodyPr>
            <a:normAutofit/>
          </a:bodyPr>
          <a:lstStyle/>
          <a:p>
            <a:pPr lvl="0" algn="just">
              <a:buNone/>
            </a:pPr>
            <a:r>
              <a:rPr lang="en-US" sz="1800" b="1" i="1" dirty="0" smtClean="0"/>
              <a:t>	</a:t>
            </a:r>
            <a:endParaRPr lang="el-GR" sz="1800" dirty="0" smtClean="0"/>
          </a:p>
          <a:p>
            <a:pPr algn="just">
              <a:buNone/>
            </a:pPr>
            <a:r>
              <a:rPr lang="el-GR" sz="2400" dirty="0" smtClean="0"/>
              <a:t>	Η πλέον μεστή </a:t>
            </a:r>
            <a:r>
              <a:rPr lang="el-GR" sz="2400" dirty="0" err="1" smtClean="0"/>
              <a:t>υπο</a:t>
            </a:r>
            <a:r>
              <a:rPr lang="el-GR" sz="2400" dirty="0" smtClean="0"/>
              <a:t>-κατηγοριοποίηση του Διανοητικού Κεφαλαίου αφορά σε τρία επί μέρους σύνολα </a:t>
            </a:r>
            <a:r>
              <a:rPr lang="el-GR" sz="2400" dirty="0" err="1" smtClean="0"/>
              <a:t>άϋλης</a:t>
            </a:r>
            <a:r>
              <a:rPr lang="el-GR" sz="2400" dirty="0" smtClean="0"/>
              <a:t> ιδιοκτησίας του Φορέα και συγκεκριμένα στο: </a:t>
            </a:r>
          </a:p>
          <a:p>
            <a:pPr>
              <a:buNone/>
            </a:pPr>
            <a:endParaRPr lang="el-GR" sz="2400" dirty="0" smtClean="0"/>
          </a:p>
          <a:p>
            <a:pPr lvl="1">
              <a:buFont typeface="Wingdings" pitchFamily="2" charset="2"/>
              <a:buChar char="v"/>
            </a:pPr>
            <a:r>
              <a:rPr lang="el-GR" sz="2400" dirty="0" smtClean="0"/>
              <a:t>Ανθρώπινο Κεφάλαιο (</a:t>
            </a:r>
            <a:r>
              <a:rPr lang="en-US" sz="2400" dirty="0" smtClean="0"/>
              <a:t>Human Capital</a:t>
            </a:r>
            <a:r>
              <a:rPr lang="el-GR" sz="2400" dirty="0" smtClean="0"/>
              <a:t>),</a:t>
            </a:r>
          </a:p>
          <a:p>
            <a:pPr lvl="1">
              <a:buFont typeface="Wingdings" pitchFamily="2" charset="2"/>
              <a:buChar char="v"/>
            </a:pPr>
            <a:r>
              <a:rPr lang="el-GR" sz="2400" dirty="0" smtClean="0"/>
              <a:t>Δομικό Κεφάλαιο (</a:t>
            </a:r>
            <a:r>
              <a:rPr lang="en-US" sz="2400" dirty="0" smtClean="0"/>
              <a:t>Structural Capital</a:t>
            </a:r>
            <a:r>
              <a:rPr lang="el-GR" sz="2400" dirty="0" smtClean="0"/>
              <a:t>) και, τέλος, </a:t>
            </a:r>
          </a:p>
          <a:p>
            <a:pPr lvl="1">
              <a:buFont typeface="Wingdings" pitchFamily="2" charset="2"/>
              <a:buChar char="v"/>
            </a:pPr>
            <a:r>
              <a:rPr lang="el-GR" sz="2400" dirty="0" smtClean="0"/>
              <a:t>Σχεσιακό Κεφάλαιο</a:t>
            </a:r>
            <a:r>
              <a:rPr lang="en-US" sz="2400" dirty="0" smtClean="0"/>
              <a:t> (Relational Capital)</a:t>
            </a:r>
            <a:r>
              <a:rPr lang="en-US" sz="2400" baseline="30000" dirty="0" smtClean="0"/>
              <a:t>8</a:t>
            </a:r>
            <a:r>
              <a:rPr lang="el-GR" sz="2400" dirty="0" smtClean="0"/>
              <a:t>.</a:t>
            </a:r>
          </a:p>
          <a:p>
            <a:pPr>
              <a:buNone/>
            </a:pPr>
            <a:endParaRPr lang="el-GR" sz="2000" dirty="0"/>
          </a:p>
        </p:txBody>
      </p:sp>
      <p:sp>
        <p:nvSpPr>
          <p:cNvPr id="4" name="5 - Θέση υποσέλιδου"/>
          <p:cNvSpPr>
            <a:spLocks noGrp="1"/>
          </p:cNvSpPr>
          <p:nvPr>
            <p:ph type="ftr" sz="quarter" idx="11"/>
          </p:nvPr>
        </p:nvSpPr>
        <p:spPr>
          <a:xfrm>
            <a:off x="428596" y="5013176"/>
            <a:ext cx="8429684" cy="1636861"/>
          </a:xfrm>
        </p:spPr>
        <p:txBody>
          <a:bodyPr/>
          <a:lstStyle/>
          <a:p>
            <a:pPr algn="just"/>
            <a:r>
              <a:rPr lang="en-US" sz="2400" b="1" dirty="0" smtClean="0">
                <a:solidFill>
                  <a:schemeClr val="accent3">
                    <a:lumMod val="50000"/>
                  </a:schemeClr>
                </a:solidFill>
              </a:rPr>
              <a:t>8 </a:t>
            </a:r>
            <a:r>
              <a:rPr lang="x-none" sz="2400" b="1" smtClean="0">
                <a:solidFill>
                  <a:schemeClr val="accent3">
                    <a:lumMod val="50000"/>
                  </a:schemeClr>
                </a:solidFill>
              </a:rPr>
              <a:t>Βλ</a:t>
            </a:r>
            <a:r>
              <a:rPr lang="en-US" sz="2400" b="1" dirty="0" smtClean="0">
                <a:solidFill>
                  <a:schemeClr val="accent3">
                    <a:lumMod val="50000"/>
                  </a:schemeClr>
                </a:solidFill>
              </a:rPr>
              <a:t>. Measuring Intangibles To Understand and Improve Innovation Management (</a:t>
            </a:r>
            <a:r>
              <a:rPr lang="en-US" sz="2400" b="1" dirty="0" err="1" smtClean="0">
                <a:solidFill>
                  <a:schemeClr val="accent3">
                    <a:lumMod val="50000"/>
                  </a:schemeClr>
                </a:solidFill>
              </a:rPr>
              <a:t>MERITUM</a:t>
            </a:r>
            <a:r>
              <a:rPr lang="en-US" sz="2400" b="1" dirty="0" smtClean="0">
                <a:solidFill>
                  <a:schemeClr val="accent3">
                    <a:lumMod val="50000"/>
                  </a:schemeClr>
                </a:solidFill>
              </a:rPr>
              <a:t>), Final Report, Project funded by the European under the Targeted Socio-Economic Research (</a:t>
            </a:r>
            <a:r>
              <a:rPr lang="en-US" sz="2400" b="1" dirty="0" err="1" smtClean="0">
                <a:solidFill>
                  <a:schemeClr val="accent3">
                    <a:lumMod val="50000"/>
                  </a:schemeClr>
                </a:solidFill>
              </a:rPr>
              <a:t>TSER</a:t>
            </a:r>
            <a:r>
              <a:rPr lang="en-US" sz="2400" b="1" dirty="0" smtClean="0">
                <a:solidFill>
                  <a:schemeClr val="accent3">
                    <a:lumMod val="50000"/>
                  </a:schemeClr>
                </a:solidFill>
              </a:rPr>
              <a:t>), Publication Date: 30-4-2001. </a:t>
            </a:r>
            <a:endParaRPr lang="el-GR" sz="2400" b="1" dirty="0" smtClean="0">
              <a:solidFill>
                <a:schemeClr val="accent3">
                  <a:lumMod val="50000"/>
                </a:schemeClr>
              </a:solidFill>
            </a:endParaRPr>
          </a:p>
          <a:p>
            <a:pPr algn="just">
              <a:lnSpc>
                <a:spcPct val="150000"/>
              </a:lnSpc>
            </a:pPr>
            <a:r>
              <a:rPr lang="en-US" dirty="0" smtClean="0"/>
              <a:t>.</a:t>
            </a:r>
            <a:endParaRPr lang="el-GR"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000108"/>
          </a:xfrm>
        </p:spPr>
        <p:txBody>
          <a:bodyPr>
            <a:noAutofit/>
          </a:bodyPr>
          <a:lstStyle/>
          <a:p>
            <a:r>
              <a:rPr lang="el-GR" sz="2000" b="1" dirty="0" smtClean="0">
                <a:solidFill>
                  <a:schemeClr val="accent6">
                    <a:lumMod val="50000"/>
                  </a:schemeClr>
                </a:solidFill>
              </a:rPr>
              <a:t>ΤΑΤΙΑΝΑ ΛΑΣΚΑΡΗ/</a:t>
            </a:r>
            <a:r>
              <a:rPr lang="el-GR" sz="2000" b="1" dirty="0" err="1" smtClean="0">
                <a:solidFill>
                  <a:schemeClr val="accent6">
                    <a:lumMod val="50000"/>
                  </a:schemeClr>
                </a:solidFill>
              </a:rPr>
              <a:t>ΠΡΟΪΣΤΑΜΕΝΗ</a:t>
            </a:r>
            <a:r>
              <a:rPr lang="el-GR" sz="2000" b="1" dirty="0" smtClean="0">
                <a:solidFill>
                  <a:schemeClr val="accent6">
                    <a:lumMod val="50000"/>
                  </a:schemeClr>
                </a:solidFill>
              </a:rPr>
              <a:t> ΤΜΗΜΑΤΟΣ ΕΡΕΥΝΩΝ &amp; ΜΕΤΡΗΣΕΩΝ ΑΠΟΔΟΤΙΚΟΤΗΤΑΣ/</a:t>
            </a:r>
            <a:r>
              <a:rPr lang="el-GR" sz="2000" b="1" dirty="0" err="1" smtClean="0">
                <a:solidFill>
                  <a:schemeClr val="accent6">
                    <a:lumMod val="50000"/>
                  </a:schemeClr>
                </a:solidFill>
              </a:rPr>
              <a:t>ΔΙΠΑ</a:t>
            </a:r>
            <a:r>
              <a:rPr lang="el-GR" sz="2000" b="1" dirty="0" smtClean="0">
                <a:solidFill>
                  <a:schemeClr val="accent6">
                    <a:lumMod val="50000"/>
                  </a:schemeClr>
                </a:solidFill>
              </a:rPr>
              <a:t>/</a:t>
            </a:r>
            <a:r>
              <a:rPr lang="el-GR" sz="2000" b="1" dirty="0" err="1" smtClean="0">
                <a:solidFill>
                  <a:schemeClr val="accent6">
                    <a:lumMod val="50000"/>
                  </a:schemeClr>
                </a:solidFill>
              </a:rPr>
              <a:t>ΥΔΙΜΗΔ</a:t>
            </a:r>
            <a:r>
              <a:rPr lang="el-GR" sz="2000" b="1" dirty="0" smtClean="0">
                <a:solidFill>
                  <a:schemeClr val="accent6">
                    <a:lumMod val="50000"/>
                  </a:schemeClr>
                </a:solidFill>
              </a:rPr>
              <a:t>/t. </a:t>
            </a:r>
            <a:r>
              <a:rPr lang="el-GR" sz="2000" b="1" dirty="0" err="1" smtClean="0">
                <a:solidFill>
                  <a:schemeClr val="accent6">
                    <a:lumMod val="50000"/>
                  </a:schemeClr>
                </a:solidFill>
              </a:rPr>
              <a: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857232"/>
            <a:ext cx="8229600" cy="5715040"/>
          </a:xfrm>
        </p:spPr>
        <p:txBody>
          <a:bodyPr>
            <a:normAutofit fontScale="92500" lnSpcReduction="10000"/>
          </a:bodyPr>
          <a:lstStyle/>
          <a:p>
            <a:pPr algn="just">
              <a:buNone/>
            </a:pPr>
            <a:r>
              <a:rPr lang="el-GR" sz="1800" dirty="0" smtClean="0"/>
              <a:t> </a:t>
            </a:r>
            <a:r>
              <a:rPr lang="en-US" sz="1800" dirty="0" smtClean="0"/>
              <a:t>	</a:t>
            </a:r>
            <a:r>
              <a:rPr lang="el-GR" sz="2500" dirty="0" smtClean="0"/>
              <a:t>Σύμφωνα με την κατάταξη αυτή το </a:t>
            </a:r>
            <a:r>
              <a:rPr lang="el-GR" sz="2500" i="1" dirty="0" smtClean="0"/>
              <a:t>Ανθρώπινο Κεφάλαιο</a:t>
            </a:r>
            <a:r>
              <a:rPr lang="el-GR" sz="2500" dirty="0" smtClean="0"/>
              <a:t> προσδιορίζεται ως η γνώση που οι υπάλληλοι παίρνουν μαζί όταν φύγουν από το Φορέα απασχόλησής τους. Περιλαμβάνει τη γνώση ως πιστοποίηση μάθησης ενός ορισμένου επιπέδου εκπαίδευσης, τις δεξιότητες, την εμπειρία και τις ικανότητες του υπαλλήλου ατομικά. Το </a:t>
            </a:r>
            <a:r>
              <a:rPr lang="el-GR" sz="2500" i="1" dirty="0" smtClean="0"/>
              <a:t>Δομικό Κεφάλαιο </a:t>
            </a:r>
            <a:r>
              <a:rPr lang="el-GR" sz="2500" dirty="0" smtClean="0"/>
              <a:t>αναφέρεται στο σύνολο της γνώσης που παραμένει εντός του Φορέα στο τέλος μιας εργάσιμης μέρας. Συναποτελείται από διαδικασίες, συστήματα, βάσεις δεδομένων και, γενικότερα, οτιδήποτε στηρίζει την παραγωγική συμπεριφορά του Φορέα σε καθημερινή βάση. Τέλος, το </a:t>
            </a:r>
            <a:r>
              <a:rPr lang="el-GR" sz="2500" i="1" dirty="0" smtClean="0"/>
              <a:t>Σχεσιακό Κεφάλαιο, </a:t>
            </a:r>
            <a:r>
              <a:rPr lang="el-GR" sz="2500" dirty="0" smtClean="0"/>
              <a:t>οριοθετείται μέσα από τις εξωτερικές σχέσεις του Φορέα, με δίκτυα πελατών, προμηθευτών ή ερευνητών/συμβούλων. Ή σε μια διαφορετική εννοιολογική προσέγγιση, ως το τμήμα, εκείνο, του Ανθρώπινου και Δομικού Κεφαλαίου που αφορά στις σχέσεις του Φορέα με τους Μετόχους του (στην περίπτωση του Δημοσίου προέχει η σχέση με τον πολίτη – πελάτη). </a:t>
            </a:r>
          </a:p>
          <a:p>
            <a:pPr>
              <a:buNone/>
            </a:pPr>
            <a:endParaRPr lang="el-GR" sz="25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2852"/>
            <a:ext cx="8472518" cy="6715148"/>
          </a:xfrm>
        </p:spPr>
        <p:txBody>
          <a:bodyPr>
            <a:noAutofit/>
          </a:bodyPr>
          <a:lstStyle/>
          <a:p>
            <a:pPr>
              <a:buNone/>
            </a:pPr>
            <a:r>
              <a:rPr lang="el-GR" sz="2400" dirty="0" smtClean="0"/>
              <a:t> Παραδείγματα δεικτών </a:t>
            </a:r>
            <a:r>
              <a:rPr lang="el-GR" sz="2400" dirty="0" err="1" smtClean="0"/>
              <a:t>άϋλων</a:t>
            </a:r>
            <a:r>
              <a:rPr lang="el-GR" sz="2400" dirty="0" smtClean="0"/>
              <a:t> πάγιων περιουσιακών στοιχείων:</a:t>
            </a:r>
          </a:p>
          <a:p>
            <a:pPr lvl="0" algn="just">
              <a:buFont typeface="Courier New" pitchFamily="49" charset="0"/>
              <a:buChar char="o"/>
            </a:pPr>
            <a:r>
              <a:rPr lang="el-GR" sz="2400" dirty="0" smtClean="0"/>
              <a:t>Ποσοστά κατηγορίας εκπαίδευσης, ποσοστά επιμόρφωσης υπαλλήλων ανά τομέα δράσης, μέσος όρος ημερών εκπαίδευσης ανά υπάλληλο, μέσος όρος δαπάνης για εκπαίδευση  ανά θέση εργασίας, μέσος όρος ικανοποίησης υπαλλήλων για τα επιμορφωτικά προγράμματα του φορέα, κόστος διεξαγωγής έρευνας ικανοποίησης προσωπικού, κόστος κατοχύρωσης πνευματικής ιδιοκτησίας (μελέτες, οδηγοί, λογότυπα), ποσοστά υπαλλήλων με </a:t>
            </a:r>
            <a:r>
              <a:rPr lang="en-US" sz="2400" dirty="0" smtClean="0"/>
              <a:t>e</a:t>
            </a:r>
            <a:r>
              <a:rPr lang="el-GR" sz="2400" dirty="0" smtClean="0"/>
              <a:t>-</a:t>
            </a:r>
            <a:r>
              <a:rPr lang="en-US" sz="2400" dirty="0" smtClean="0"/>
              <a:t>skills</a:t>
            </a:r>
            <a:r>
              <a:rPr lang="el-GR" sz="2400" dirty="0" smtClean="0"/>
              <a:t>, αριθμός ΟΔΕ (Ομάδων Διοίκησης Έργου) ανά φορέα πολιτικής κλπ</a:t>
            </a:r>
          </a:p>
          <a:p>
            <a:pPr algn="just">
              <a:buFont typeface="Courier New" pitchFamily="49" charset="0"/>
              <a:buChar char="o"/>
            </a:pPr>
            <a:r>
              <a:rPr lang="el-GR" sz="2400" dirty="0" smtClean="0"/>
              <a:t>Ποσοστά</a:t>
            </a:r>
            <a:r>
              <a:rPr lang="en-US" sz="2400" smtClean="0"/>
              <a:t> </a:t>
            </a:r>
            <a:r>
              <a:rPr lang="el-GR" sz="2400" smtClean="0"/>
              <a:t>μοντελοποίησης/πιστοποιημένων </a:t>
            </a:r>
            <a:r>
              <a:rPr lang="el-GR" sz="2400" dirty="0" smtClean="0"/>
              <a:t>διαδικασιών, ποσοστό ευρετηρίασης, αριθμός διαδικασιών που έχουν απλουστευθεί στο σύνολο των υφιστάμενων ανά υπουργείο, αριθμός διαδικασιών που διακινούνται με ψηφιακή υπογραφή, ποσοστό ευέλικτων μορφών εργασίας, ποσοστά υπαλλήλων με εναλλαγή στις θέσεις εργασίας τους (</a:t>
            </a:r>
            <a:r>
              <a:rPr lang="en-US" sz="2400" dirty="0" smtClean="0"/>
              <a:t>job rotation</a:t>
            </a:r>
            <a:r>
              <a:rPr lang="el-GR" sz="2400" dirty="0" smtClean="0"/>
              <a:t>), διαδικασίες </a:t>
            </a:r>
            <a:r>
              <a:rPr lang="el-GR" sz="2400" dirty="0" err="1" smtClean="0"/>
              <a:t>τηλε</a:t>
            </a:r>
            <a:r>
              <a:rPr lang="el-GR" sz="2400" dirty="0" smtClean="0"/>
              <a:t>-εργασίας (αριθμός εργασιών που μπορούν να εκτελούνται δια </a:t>
            </a:r>
            <a:r>
              <a:rPr lang="el-GR" sz="2400" dirty="0" err="1" smtClean="0"/>
              <a:t>τηλε</a:t>
            </a:r>
            <a:r>
              <a:rPr lang="el-GR" sz="2400" dirty="0" smtClean="0"/>
              <a:t>-εργασίας), ποσοστά καινοτόμων</a:t>
            </a:r>
            <a:endParaRPr lang="el-GR"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457200" y="1214422"/>
            <a:ext cx="8229600" cy="5357850"/>
          </a:xfrm>
        </p:spPr>
        <p:txBody>
          <a:bodyPr>
            <a:normAutofit fontScale="25000" lnSpcReduction="20000"/>
          </a:bodyPr>
          <a:lstStyle/>
          <a:p>
            <a:pPr lvl="0" algn="just">
              <a:buNone/>
            </a:pPr>
            <a:r>
              <a:rPr lang="en-US" sz="1800" dirty="0" smtClean="0"/>
              <a:t>	</a:t>
            </a:r>
            <a:endParaRPr lang="el-GR" sz="1800" dirty="0" smtClean="0"/>
          </a:p>
          <a:p>
            <a:pPr lvl="0" algn="just">
              <a:buNone/>
            </a:pPr>
            <a:endParaRPr lang="el-GR" sz="1800" dirty="0" smtClean="0"/>
          </a:p>
          <a:p>
            <a:pPr lvl="0" algn="just">
              <a:buNone/>
            </a:pPr>
            <a:r>
              <a:rPr lang="el-GR" sz="1800" dirty="0" smtClean="0"/>
              <a:t>	</a:t>
            </a:r>
            <a:r>
              <a:rPr lang="el-GR" sz="9600" dirty="0" smtClean="0"/>
              <a:t>διαδικασιών, ποσοστά εφαρμογής εργαλείων ποιότητας, ποσοστό ηλεκτρονικής διαχείρισης εγγράφων, ποσοστό ηλεκτρονικής πληρωμής, αριθμός υπηρεσιών με ηλεκτρονικό πρωτόκολλο, αριθμός φορέων που έχουν εγγραφεί σε υπηρεσίες ηλεκτρονικής διακυβέρνησης (Πύλες Πρόσβασης), ποσοστά </a:t>
            </a:r>
            <a:r>
              <a:rPr lang="el-GR" sz="9600" dirty="0" err="1" smtClean="0"/>
              <a:t>αυθεντικοποίησης</a:t>
            </a:r>
            <a:r>
              <a:rPr lang="el-GR" sz="9600" dirty="0" smtClean="0"/>
              <a:t> για τη χρήση υπηρεσιών </a:t>
            </a:r>
            <a:r>
              <a:rPr lang="el-GR" sz="9600" dirty="0" err="1" smtClean="0"/>
              <a:t>ηλ</a:t>
            </a:r>
            <a:r>
              <a:rPr lang="el-GR" sz="9600" dirty="0" smtClean="0"/>
              <a:t>. διακυβέρνησης κλπ</a:t>
            </a:r>
          </a:p>
          <a:p>
            <a:pPr algn="just">
              <a:buFont typeface="Courier New" pitchFamily="49" charset="0"/>
              <a:buChar char="o"/>
            </a:pPr>
            <a:r>
              <a:rPr lang="el-GR" sz="9600" dirty="0" smtClean="0"/>
              <a:t>Μέσος όρος ανταπόκρισης σε αιτήματα πολιτών, ποσοστά ικανοποίησης πολιτών/πελατών, κόστος έρευνας ικανοποίησης πολιτών βάσει κωδικοποιημένου ερωτηματολογίου, αριθμός υπηρεσιών με εσωτερική δικτύωση (</a:t>
            </a:r>
            <a:r>
              <a:rPr lang="en-US" sz="9600" dirty="0" smtClean="0"/>
              <a:t>intranet</a:t>
            </a:r>
            <a:r>
              <a:rPr lang="el-GR" sz="9600" dirty="0" smtClean="0"/>
              <a:t>), ποσοστά </a:t>
            </a:r>
            <a:r>
              <a:rPr lang="el-GR" sz="9600" dirty="0" err="1" smtClean="0"/>
              <a:t>διαλειτουργικότητας</a:t>
            </a:r>
            <a:r>
              <a:rPr lang="el-GR" sz="9600" dirty="0" smtClean="0"/>
              <a:t> με άλλους φορείς, ποσοστά αποφάσεων βάσει διαβούλευσης ανά τομέα πολιτικής, ποσοστά πρόσβασης στις πληροφορίες φορέων δημοσίου τομέα, ποσοστά </a:t>
            </a:r>
            <a:r>
              <a:rPr lang="el-GR" sz="9600" dirty="0" err="1" smtClean="0"/>
              <a:t>επισκεψιμότητας</a:t>
            </a:r>
            <a:r>
              <a:rPr lang="el-GR" sz="9600" dirty="0" smtClean="0"/>
              <a:t> της ιστοσελίδας </a:t>
            </a:r>
            <a:r>
              <a:rPr lang="el-GR" sz="9600" dirty="0" err="1" smtClean="0"/>
              <a:t>Δι@ύγεια</a:t>
            </a:r>
            <a:r>
              <a:rPr lang="el-GR" sz="9600" dirty="0" smtClean="0"/>
              <a:t> κλπ</a:t>
            </a:r>
          </a:p>
          <a:p>
            <a:pPr>
              <a:buNone/>
            </a:pPr>
            <a:endParaRPr lang="el-GR" sz="9600" dirty="0" smtClean="0"/>
          </a:p>
          <a:p>
            <a:pPr algn="just">
              <a:buNone/>
            </a:pPr>
            <a:r>
              <a:rPr lang="en-US" sz="9600" dirty="0" smtClean="0"/>
              <a:t>	</a:t>
            </a:r>
            <a:endParaRPr lang="el-GR" sz="96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
            <a:ext cx="8786874" cy="4286255"/>
          </a:xfrm>
        </p:spPr>
        <p:txBody>
          <a:bodyPr>
            <a:normAutofit/>
          </a:bodyPr>
          <a:lstStyle/>
          <a:p>
            <a:pPr>
              <a:buNone/>
            </a:pPr>
            <a:r>
              <a:rPr lang="el-GR" sz="2400" b="1" dirty="0" smtClean="0"/>
              <a:t>ΣΥΜΠΕΡΑΣΜΑΤΑ </a:t>
            </a:r>
            <a:endParaRPr lang="en-US" sz="2400" b="1" dirty="0" smtClean="0"/>
          </a:p>
          <a:p>
            <a:pPr marL="514350" indent="-514350" algn="just">
              <a:buFont typeface="Wingdings" pitchFamily="2" charset="2"/>
              <a:buChar char="q"/>
            </a:pPr>
            <a:r>
              <a:rPr lang="el-GR" sz="2200" dirty="0" smtClean="0"/>
              <a:t>Η έμφαση σε εργαλεία Νέας Δημόσιας Διοίκησης στο δημόσιο τομέα προκύπτει ως</a:t>
            </a:r>
            <a:r>
              <a:rPr lang="en-US" sz="2200" dirty="0" smtClean="0"/>
              <a:t> </a:t>
            </a:r>
            <a:r>
              <a:rPr lang="el-GR" sz="2200" dirty="0" smtClean="0"/>
              <a:t>απόρροια της δημοσιονομικής κρίσης που έθεσε πρωταρχικό μέλημα των κυβερνήσεων σε ευρωπαϊκό και διεθνές επίπεδο την περικοπή του κόστους των δημοσίων υπηρεσιών</a:t>
            </a:r>
            <a:r>
              <a:rPr lang="en-US" sz="2200" baseline="30000" dirty="0" smtClean="0"/>
              <a:t>9</a:t>
            </a:r>
            <a:r>
              <a:rPr lang="el-GR" sz="2200" dirty="0" smtClean="0"/>
              <a:t>. Η κρίση του κράτους πρόνοιας έδωσε έμφαση σε ερωτήματα για το θεσμικό ρόλο του κράτους. Το τελευταίο αναζήτησε λύσεις μέσω διαρθρωτικών θεσμικών μεταβολών επιδιώκοντας την πλαισίωσή του εγχειρήματος αυτού με χαρακτηριστικά Χρηστής Διακυβέρνησης</a:t>
            </a:r>
            <a:r>
              <a:rPr lang="en-US" sz="2200" baseline="30000" dirty="0" smtClean="0"/>
              <a:t> 10</a:t>
            </a:r>
            <a:r>
              <a:rPr lang="el-GR" sz="2200" dirty="0" smtClean="0"/>
              <a:t>. </a:t>
            </a:r>
            <a:endParaRPr lang="en-US" sz="2200" dirty="0" smtClean="0"/>
          </a:p>
          <a:p>
            <a:pPr marL="514350" indent="-514350" algn="just">
              <a:buFont typeface="Wingdings" pitchFamily="2" charset="2"/>
              <a:buChar char="q"/>
            </a:pPr>
            <a:r>
              <a:rPr lang="el-GR" sz="2200" dirty="0" smtClean="0"/>
              <a:t>Περαιτέρω, η έννοια της Χρηστής Διακυβέρνησης πρόβαλε την </a:t>
            </a:r>
            <a:r>
              <a:rPr lang="el-GR" sz="2200" dirty="0" err="1" smtClean="0"/>
              <a:t>αξιακή</a:t>
            </a:r>
            <a:r>
              <a:rPr lang="el-GR" sz="2200" dirty="0" smtClean="0"/>
              <a:t> διάσταση της διοίκησης στο δημόσιο τομέα. Οι αρχές που προωθεί για την επεξεργασία μεταρρυθμιστικών εγχειρημάτων </a:t>
            </a:r>
            <a:r>
              <a:rPr lang="en-US" sz="2200" dirty="0" smtClean="0"/>
              <a:t> </a:t>
            </a:r>
            <a:endParaRPr lang="el-GR" sz="2200" dirty="0" smtClean="0"/>
          </a:p>
          <a:p>
            <a:pPr>
              <a:buNone/>
            </a:pPr>
            <a:endParaRPr lang="el-GR" sz="1800" dirty="0"/>
          </a:p>
        </p:txBody>
      </p:sp>
      <p:sp>
        <p:nvSpPr>
          <p:cNvPr id="4" name="5 - Θέση υποσέλιδου"/>
          <p:cNvSpPr>
            <a:spLocks noGrp="1"/>
          </p:cNvSpPr>
          <p:nvPr>
            <p:ph type="ftr" sz="quarter" idx="11"/>
          </p:nvPr>
        </p:nvSpPr>
        <p:spPr>
          <a:xfrm>
            <a:off x="214282" y="4214818"/>
            <a:ext cx="8715436" cy="2643182"/>
          </a:xfrm>
        </p:spPr>
        <p:txBody>
          <a:bodyPr/>
          <a:lstStyle/>
          <a:p>
            <a:pPr algn="just"/>
            <a:endParaRPr lang="en-US" sz="1800" dirty="0" smtClean="0"/>
          </a:p>
          <a:p>
            <a:pPr algn="just"/>
            <a:r>
              <a:rPr lang="el-GR" sz="1800" b="1" dirty="0" smtClean="0">
                <a:solidFill>
                  <a:schemeClr val="accent3">
                    <a:lumMod val="50000"/>
                  </a:schemeClr>
                </a:solidFill>
              </a:rPr>
              <a:t>9. </a:t>
            </a:r>
            <a:r>
              <a:rPr lang="x-none" sz="1800" b="1" smtClean="0">
                <a:solidFill>
                  <a:schemeClr val="accent3">
                    <a:lumMod val="50000"/>
                  </a:schemeClr>
                </a:solidFill>
              </a:rPr>
              <a:t>Βλ</a:t>
            </a:r>
            <a:r>
              <a:rPr lang="en-US" sz="1800" b="1" dirty="0" smtClean="0">
                <a:solidFill>
                  <a:schemeClr val="accent3">
                    <a:lumMod val="50000"/>
                  </a:schemeClr>
                </a:solidFill>
              </a:rPr>
              <a:t>. OECD, </a:t>
            </a:r>
            <a:r>
              <a:rPr lang="en-US" sz="1800" b="1" dirty="0" err="1" smtClean="0">
                <a:solidFill>
                  <a:schemeClr val="accent3">
                    <a:lumMod val="50000"/>
                  </a:schemeClr>
                </a:solidFill>
              </a:rPr>
              <a:t>Labri</a:t>
            </a:r>
            <a:r>
              <a:rPr lang="en-US" sz="1800" b="1" dirty="0" smtClean="0">
                <a:solidFill>
                  <a:schemeClr val="accent3">
                    <a:lumMod val="50000"/>
                  </a:schemeClr>
                </a:solidFill>
              </a:rPr>
              <a:t>, G., (1999), ibid, </a:t>
            </a:r>
            <a:r>
              <a:rPr lang="x-none" sz="1800" b="1" smtClean="0">
                <a:solidFill>
                  <a:schemeClr val="accent3">
                    <a:lumMod val="50000"/>
                  </a:schemeClr>
                </a:solidFill>
              </a:rPr>
              <a:t>σελ</a:t>
            </a:r>
            <a:r>
              <a:rPr lang="en-US" sz="1800" b="1" dirty="0" smtClean="0">
                <a:solidFill>
                  <a:schemeClr val="accent3">
                    <a:lumMod val="50000"/>
                  </a:schemeClr>
                </a:solidFill>
              </a:rPr>
              <a:t>. 6 </a:t>
            </a:r>
            <a:r>
              <a:rPr lang="x-none" sz="1800" b="1" smtClean="0">
                <a:solidFill>
                  <a:schemeClr val="accent3">
                    <a:lumMod val="50000"/>
                  </a:schemeClr>
                </a:solidFill>
              </a:rPr>
              <a:t>επ</a:t>
            </a:r>
            <a:r>
              <a:rPr lang="en-US" sz="1800" b="1" dirty="0" smtClean="0">
                <a:solidFill>
                  <a:schemeClr val="accent3">
                    <a:lumMod val="50000"/>
                  </a:schemeClr>
                </a:solidFill>
              </a:rPr>
              <a:t>..</a:t>
            </a:r>
            <a:endParaRPr lang="el-GR" sz="1800" b="1" dirty="0" smtClean="0">
              <a:solidFill>
                <a:schemeClr val="accent3">
                  <a:lumMod val="50000"/>
                </a:schemeClr>
              </a:solidFill>
            </a:endParaRPr>
          </a:p>
          <a:p>
            <a:pPr algn="just"/>
            <a:r>
              <a:rPr lang="en-US" sz="1800" b="1" dirty="0" smtClean="0">
                <a:solidFill>
                  <a:schemeClr val="accent3">
                    <a:lumMod val="50000"/>
                  </a:schemeClr>
                </a:solidFill>
              </a:rPr>
              <a:t>10 </a:t>
            </a:r>
            <a:r>
              <a:rPr lang="x-none" sz="1800" b="1" smtClean="0">
                <a:solidFill>
                  <a:schemeClr val="accent3">
                    <a:lumMod val="50000"/>
                  </a:schemeClr>
                </a:solidFill>
              </a:rPr>
              <a:t>Βλ</a:t>
            </a:r>
            <a:r>
              <a:rPr lang="en-US" sz="1800" b="1" dirty="0" smtClean="0">
                <a:solidFill>
                  <a:schemeClr val="accent3">
                    <a:lumMod val="50000"/>
                  </a:schemeClr>
                </a:solidFill>
              </a:rPr>
              <a:t>. Chr. </a:t>
            </a:r>
            <a:r>
              <a:rPr lang="en-US" sz="1800" b="1" dirty="0" err="1" smtClean="0">
                <a:solidFill>
                  <a:schemeClr val="accent3">
                    <a:lumMod val="50000"/>
                  </a:schemeClr>
                </a:solidFill>
              </a:rPr>
              <a:t>Pollitt</a:t>
            </a:r>
            <a:r>
              <a:rPr lang="en-US" sz="1800" b="1" dirty="0" smtClean="0">
                <a:solidFill>
                  <a:schemeClr val="accent3">
                    <a:lumMod val="50000"/>
                  </a:schemeClr>
                </a:solidFill>
              </a:rPr>
              <a:t>/Sandra van </a:t>
            </a:r>
            <a:r>
              <a:rPr lang="en-US" sz="1800" b="1" dirty="0" err="1" smtClean="0">
                <a:solidFill>
                  <a:schemeClr val="accent3">
                    <a:lumMod val="50000"/>
                  </a:schemeClr>
                </a:solidFill>
              </a:rPr>
              <a:t>Thiel</a:t>
            </a:r>
            <a:r>
              <a:rPr lang="en-US" sz="1800" b="1" dirty="0" smtClean="0">
                <a:solidFill>
                  <a:schemeClr val="accent3">
                    <a:lumMod val="50000"/>
                  </a:schemeClr>
                </a:solidFill>
              </a:rPr>
              <a:t>/Vincent Homburg (2007), New Public Management in Europe in </a:t>
            </a:r>
            <a:r>
              <a:rPr lang="en-US" sz="1800" b="1" i="1" dirty="0" smtClean="0">
                <a:solidFill>
                  <a:schemeClr val="accent3">
                    <a:lumMod val="50000"/>
                  </a:schemeClr>
                </a:solidFill>
              </a:rPr>
              <a:t>Management Online Review</a:t>
            </a:r>
            <a:r>
              <a:rPr lang="en-US" sz="1800" b="1" dirty="0" smtClean="0">
                <a:solidFill>
                  <a:schemeClr val="accent3">
                    <a:lumMod val="50000"/>
                  </a:schemeClr>
                </a:solidFill>
              </a:rPr>
              <a:t>, www.morexpertise.com. </a:t>
            </a:r>
            <a:r>
              <a:rPr lang="x-none" sz="1800" b="1" smtClean="0">
                <a:solidFill>
                  <a:schemeClr val="accent3">
                    <a:lumMod val="50000"/>
                  </a:schemeClr>
                </a:solidFill>
              </a:rPr>
              <a:t>Η οικονομική κρίση είναι από τα πιο συχνά αίτια της μεταρρύθμισης</a:t>
            </a:r>
            <a:r>
              <a:rPr lang="en-US" sz="1800" b="1" dirty="0" smtClean="0">
                <a:solidFill>
                  <a:schemeClr val="accent3">
                    <a:lumMod val="50000"/>
                  </a:schemeClr>
                </a:solidFill>
              </a:rPr>
              <a:t>. </a:t>
            </a:r>
            <a:r>
              <a:rPr lang="x-none" sz="1800" b="1" smtClean="0">
                <a:solidFill>
                  <a:schemeClr val="accent3">
                    <a:lumMod val="50000"/>
                  </a:schemeClr>
                </a:solidFill>
              </a:rPr>
              <a:t>Δημοσιονομικοί λόγοι ωθούν τις κυβερνήσεις σε εξορθολογισμό δαπανών και, συνεπώς, σε αναδιάρθρωση δημοσίων υπηρεσιών και φορέων. Βλ</a:t>
            </a:r>
            <a:r>
              <a:rPr lang="en-US" sz="1800" b="1" dirty="0" smtClean="0">
                <a:solidFill>
                  <a:schemeClr val="accent3">
                    <a:lumMod val="50000"/>
                  </a:schemeClr>
                </a:solidFill>
              </a:rPr>
              <a:t>. </a:t>
            </a:r>
            <a:r>
              <a:rPr lang="en-US" sz="1800" b="1" dirty="0" err="1" smtClean="0">
                <a:solidFill>
                  <a:schemeClr val="accent3">
                    <a:lumMod val="50000"/>
                  </a:schemeClr>
                </a:solidFill>
              </a:rPr>
              <a:t>Kudo</a:t>
            </a:r>
            <a:r>
              <a:rPr lang="en-US" sz="1800" b="1" dirty="0" smtClean="0">
                <a:solidFill>
                  <a:schemeClr val="accent3">
                    <a:lumMod val="50000"/>
                  </a:schemeClr>
                </a:solidFill>
              </a:rPr>
              <a:t>, Hiroko (2003), Between the “governance” model and the Policy Evaluation Act: New Public Management in Japan, </a:t>
            </a:r>
            <a:r>
              <a:rPr lang="en-US" sz="1800" b="1" i="1" dirty="0" smtClean="0">
                <a:solidFill>
                  <a:schemeClr val="accent3">
                    <a:lumMod val="50000"/>
                  </a:schemeClr>
                </a:solidFill>
              </a:rPr>
              <a:t>International Review of Administrative Sciences, </a:t>
            </a:r>
            <a:r>
              <a:rPr lang="en-US" sz="1800" b="1" dirty="0" smtClean="0">
                <a:solidFill>
                  <a:schemeClr val="accent3">
                    <a:lumMod val="50000"/>
                  </a:schemeClr>
                </a:solidFill>
              </a:rPr>
              <a:t>Volume 69, no 4, December, </a:t>
            </a:r>
            <a:r>
              <a:rPr lang="x-none" sz="1800" b="1" smtClean="0">
                <a:solidFill>
                  <a:schemeClr val="accent3">
                    <a:lumMod val="50000"/>
                  </a:schemeClr>
                </a:solidFill>
              </a:rPr>
              <a:t>σελ</a:t>
            </a:r>
            <a:r>
              <a:rPr lang="en-US" sz="1800" b="1" dirty="0" smtClean="0">
                <a:solidFill>
                  <a:schemeClr val="accent3">
                    <a:lumMod val="50000"/>
                  </a:schemeClr>
                </a:solidFill>
              </a:rPr>
              <a:t>. 487 </a:t>
            </a:r>
            <a:r>
              <a:rPr lang="x-none" sz="1800" b="1" smtClean="0">
                <a:solidFill>
                  <a:schemeClr val="accent3">
                    <a:lumMod val="50000"/>
                  </a:schemeClr>
                </a:solidFill>
              </a:rPr>
              <a:t>επ</a:t>
            </a:r>
            <a:r>
              <a:rPr lang="en-US" sz="1800" b="1" dirty="0" smtClean="0">
                <a:solidFill>
                  <a:schemeClr val="accent3">
                    <a:lumMod val="50000"/>
                  </a:schemeClr>
                </a:solidFill>
              </a:rPr>
              <a:t>. </a:t>
            </a:r>
            <a:endParaRPr lang="el-GR" sz="1800" b="1" dirty="0" smtClean="0">
              <a:solidFill>
                <a:schemeClr val="accent3">
                  <a:lumMod val="50000"/>
                </a:schemeClr>
              </a:solidFill>
            </a:endParaRPr>
          </a:p>
          <a:p>
            <a:pPr algn="just"/>
            <a:r>
              <a:rPr lang="en-US" sz="1800" dirty="0" smtClean="0"/>
              <a:t>. </a:t>
            </a:r>
            <a:endParaRPr lang="el-GR" sz="1800" dirty="0" smtClean="0"/>
          </a:p>
          <a:p>
            <a:pPr algn="just">
              <a:lnSpc>
                <a:spcPct val="150000"/>
              </a:lnSpc>
            </a:pPr>
            <a:r>
              <a:rPr lang="en-US" sz="1800" dirty="0" smtClean="0"/>
              <a:t>.</a:t>
            </a:r>
            <a:endParaRPr lang="el-GR" sz="18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654032"/>
          </a:xfrm>
        </p:spPr>
        <p:txBody>
          <a:bodyPr>
            <a:noAutofit/>
          </a:bodyPr>
          <a:lstStyle/>
          <a:p>
            <a:r>
              <a:rPr lang="el-GR" sz="2000" b="1" dirty="0" smtClean="0">
                <a:solidFill>
                  <a:schemeClr val="accent6">
                    <a:lumMod val="50000"/>
                  </a:schemeClr>
                </a:solidFill>
              </a:rPr>
              <a:t>ΤΑΤΙΑΝΑ ΛΑΣΚΑΡΗ/</a:t>
            </a:r>
            <a:r>
              <a:rPr lang="el-GR" sz="2000" b="1" dirty="0" err="1" smtClean="0">
                <a:solidFill>
                  <a:schemeClr val="accent6">
                    <a:lumMod val="50000"/>
                  </a:schemeClr>
                </a:solidFill>
              </a:rPr>
              <a:t>ΠΡΟΪΣΤΑΜΕΝΗ</a:t>
            </a:r>
            <a:r>
              <a:rPr lang="el-GR" sz="2000" b="1" dirty="0" smtClean="0">
                <a:solidFill>
                  <a:schemeClr val="accent6">
                    <a:lumMod val="50000"/>
                  </a:schemeClr>
                </a:solidFill>
              </a:rPr>
              <a:t> ΤΜΗΜΑΤΟΣ ΕΡΕΥΝΩΝ &amp; ΜΕΤΡΗΣΕΩΝ ΑΠΟΔΟΤΙΚΟΤΗΤΑΣ/</a:t>
            </a:r>
            <a:r>
              <a:rPr lang="el-GR" sz="2000" b="1" dirty="0" err="1" smtClean="0">
                <a:solidFill>
                  <a:schemeClr val="accent6">
                    <a:lumMod val="50000"/>
                  </a:schemeClr>
                </a:solidFill>
              </a:rPr>
              <a:t>ΔΙΠΑ</a:t>
            </a:r>
            <a:r>
              <a:rPr lang="el-GR" sz="2000" b="1" dirty="0" smtClean="0">
                <a:solidFill>
                  <a:schemeClr val="accent6">
                    <a:lumMod val="50000"/>
                  </a:schemeClr>
                </a:solidFill>
              </a:rPr>
              <a:t>/</a:t>
            </a:r>
            <a:r>
              <a:rPr lang="el-GR" sz="2000" b="1" dirty="0" err="1" smtClean="0">
                <a:solidFill>
                  <a:schemeClr val="accent6">
                    <a:lumMod val="50000"/>
                  </a:schemeClr>
                </a:solidFill>
              </a:rPr>
              <a:t>ΥΔΙΜΗΔ</a:t>
            </a:r>
            <a:r>
              <a:rPr lang="el-GR" sz="2000" b="1" dirty="0" smtClean="0">
                <a:solidFill>
                  <a:schemeClr val="accent6">
                    <a:lumMod val="50000"/>
                  </a:schemeClr>
                </a:solidFill>
              </a:rPr>
              <a:t>/t. </a:t>
            </a:r>
            <a:r>
              <a:rPr lang="el-GR" sz="2000" b="1" dirty="0" err="1" smtClean="0">
                <a:solidFill>
                  <a:schemeClr val="accent6">
                    <a:lumMod val="50000"/>
                  </a:schemeClr>
                </a:solidFill>
              </a:rPr>
              <a: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214282" y="928670"/>
            <a:ext cx="8786874" cy="4643470"/>
          </a:xfrm>
        </p:spPr>
        <p:txBody>
          <a:bodyPr>
            <a:noAutofit/>
          </a:bodyPr>
          <a:lstStyle/>
          <a:p>
            <a:pPr lvl="1" algn="just">
              <a:buNone/>
            </a:pPr>
            <a:r>
              <a:rPr lang="el-GR" sz="2000" dirty="0" smtClean="0"/>
              <a:t>	αφορούν στις μεταβλητές της διαφάνειας και της λογοδοσίας, της συμμετοχή στην εφαρμογή και λήψη αποφάσεων, της διευρυμένης συναίνεσης, της βελτιωμένης επίδοσης και της ενίσχυσης πολιτικών εφαρμογής του νόμου. </a:t>
            </a:r>
          </a:p>
          <a:p>
            <a:pPr marL="514350" lvl="1" indent="-514350" algn="just">
              <a:buFont typeface="Wingdings" pitchFamily="2" charset="2"/>
              <a:buChar char="q"/>
            </a:pPr>
            <a:r>
              <a:rPr lang="el-GR" sz="2000" dirty="0" smtClean="0"/>
              <a:t>Στο ερώτημα «γιατί να μετρήσουμε τη διακυβέρνηση;</a:t>
            </a:r>
            <a:r>
              <a:rPr lang="en-US" sz="2000" dirty="0" smtClean="0"/>
              <a:t> 11</a:t>
            </a:r>
            <a:r>
              <a:rPr lang="el-GR" sz="2000" dirty="0" smtClean="0"/>
              <a:t>» η απάντηση αφορά</a:t>
            </a:r>
            <a:r>
              <a:rPr lang="en-US" sz="2000" dirty="0" smtClean="0"/>
              <a:t> </a:t>
            </a:r>
            <a:r>
              <a:rPr lang="el-GR" sz="2000" dirty="0" smtClean="0"/>
              <a:t>στη θέσπιση προδιαγραφών για τη βελτίωση και επίτευξη των στρατηγικών στόχων του φορέα, καθώς και στην παροχή πληροφόρησης ως προς την καλύτερη επένδυση των απτών και </a:t>
            </a:r>
            <a:r>
              <a:rPr lang="el-GR" sz="2000" dirty="0" err="1" smtClean="0"/>
              <a:t>άϋλων</a:t>
            </a:r>
            <a:r>
              <a:rPr lang="el-GR" sz="2000" dirty="0" smtClean="0"/>
              <a:t> πάγιων περιουσιακών στοιχείων του οργανισμού προκειμένου οι δημόσιες πολιτικές να ασκούνται πιο αποτελεσματικά.     </a:t>
            </a:r>
          </a:p>
          <a:p>
            <a:pPr algn="just">
              <a:buFont typeface="Wingdings" pitchFamily="2" charset="2"/>
              <a:buChar char="q"/>
            </a:pPr>
            <a:r>
              <a:rPr lang="el-GR" sz="2000" dirty="0" smtClean="0"/>
              <a:t>Η επίτευξη των στρατηγικών στόχων ενός φορέα εξαρτάται εξίσου από τη διαχείριση των </a:t>
            </a:r>
            <a:r>
              <a:rPr lang="el-GR" sz="2000" dirty="0" err="1" smtClean="0"/>
              <a:t>άϋλων</a:t>
            </a:r>
            <a:r>
              <a:rPr lang="el-GR" sz="2000" dirty="0" smtClean="0"/>
              <a:t> πάγιων περιουσιακών στοιχείων. Η αξιοποίησή τους, ωστόσο, προϋποθέτει τη χρήση κατάλληλων δεικτών ως εργαλείων διοίκησης. Χωρίς μετρήσιμα μεγέθη δεν μπορούμε να</a:t>
            </a:r>
          </a:p>
        </p:txBody>
      </p:sp>
      <p:sp>
        <p:nvSpPr>
          <p:cNvPr id="4" name="5 - Θέση υποσέλιδου"/>
          <p:cNvSpPr>
            <a:spLocks noGrp="1"/>
          </p:cNvSpPr>
          <p:nvPr>
            <p:ph type="ftr" sz="quarter" idx="11"/>
          </p:nvPr>
        </p:nvSpPr>
        <p:spPr>
          <a:xfrm>
            <a:off x="428596" y="5643578"/>
            <a:ext cx="8501122" cy="857256"/>
          </a:xfrm>
        </p:spPr>
        <p:txBody>
          <a:bodyPr/>
          <a:lstStyle/>
          <a:p>
            <a:pPr algn="just"/>
            <a:endParaRPr lang="en-US" sz="2000" b="1" dirty="0" smtClean="0">
              <a:solidFill>
                <a:schemeClr val="accent3">
                  <a:lumMod val="50000"/>
                </a:schemeClr>
              </a:solidFill>
            </a:endParaRPr>
          </a:p>
          <a:p>
            <a:pPr algn="just"/>
            <a:r>
              <a:rPr lang="en-US" sz="2000" b="1" dirty="0" smtClean="0">
                <a:solidFill>
                  <a:schemeClr val="accent3">
                    <a:lumMod val="50000"/>
                  </a:schemeClr>
                </a:solidFill>
              </a:rPr>
              <a:t>  11 </a:t>
            </a:r>
            <a:r>
              <a:rPr lang="x-none" sz="2000" b="1" smtClean="0">
                <a:solidFill>
                  <a:schemeClr val="accent3">
                    <a:lumMod val="50000"/>
                  </a:schemeClr>
                </a:solidFill>
              </a:rPr>
              <a:t>Βλ</a:t>
            </a:r>
            <a:r>
              <a:rPr lang="en-US" sz="2000" b="1" dirty="0" smtClean="0">
                <a:solidFill>
                  <a:schemeClr val="accent3">
                    <a:lumMod val="50000"/>
                  </a:schemeClr>
                </a:solidFill>
              </a:rPr>
              <a:t>. </a:t>
            </a:r>
            <a:r>
              <a:rPr lang="en-US" sz="2000" b="1" dirty="0" err="1" smtClean="0">
                <a:solidFill>
                  <a:schemeClr val="accent3">
                    <a:lumMod val="50000"/>
                  </a:schemeClr>
                </a:solidFill>
              </a:rPr>
              <a:t>WPF</a:t>
            </a:r>
            <a:r>
              <a:rPr lang="en-US" sz="2000" b="1" dirty="0" smtClean="0">
                <a:solidFill>
                  <a:schemeClr val="accent3">
                    <a:lumMod val="50000"/>
                  </a:schemeClr>
                </a:solidFill>
              </a:rPr>
              <a:t> Reports, </a:t>
            </a:r>
            <a:r>
              <a:rPr lang="en-US" sz="2000" b="1" dirty="0" err="1" smtClean="0">
                <a:solidFill>
                  <a:schemeClr val="accent3">
                    <a:lumMod val="50000"/>
                  </a:schemeClr>
                </a:solidFill>
              </a:rPr>
              <a:t>Becancon</a:t>
            </a:r>
            <a:r>
              <a:rPr lang="en-US" sz="2000" b="1" dirty="0" smtClean="0">
                <a:solidFill>
                  <a:schemeClr val="accent3">
                    <a:lumMod val="50000"/>
                  </a:schemeClr>
                </a:solidFill>
              </a:rPr>
              <a:t>, Marie, (2003), </a:t>
            </a:r>
            <a:r>
              <a:rPr lang="en-US" sz="2000" b="1" i="1" dirty="0" smtClean="0">
                <a:solidFill>
                  <a:schemeClr val="accent3">
                    <a:lumMod val="50000"/>
                  </a:schemeClr>
                </a:solidFill>
              </a:rPr>
              <a:t>Good Governance Rankings, The Art of Measurement, </a:t>
            </a:r>
            <a:r>
              <a:rPr lang="en-US" sz="2000" b="1" dirty="0" smtClean="0">
                <a:solidFill>
                  <a:schemeClr val="accent3">
                    <a:lumMod val="50000"/>
                  </a:schemeClr>
                </a:solidFill>
              </a:rPr>
              <a:t>www.worldpeacefoundation.org, </a:t>
            </a:r>
            <a:r>
              <a:rPr lang="x-none" sz="2000" b="1" smtClean="0">
                <a:solidFill>
                  <a:schemeClr val="accent3">
                    <a:lumMod val="50000"/>
                  </a:schemeClr>
                </a:solidFill>
              </a:rPr>
              <a:t>σελ</a:t>
            </a:r>
            <a:r>
              <a:rPr lang="en-US" sz="2000" b="1" dirty="0" smtClean="0">
                <a:solidFill>
                  <a:schemeClr val="accent3">
                    <a:lumMod val="50000"/>
                  </a:schemeClr>
                </a:solidFill>
              </a:rPr>
              <a:t>. 3 </a:t>
            </a:r>
            <a:r>
              <a:rPr lang="x-none" sz="2000" b="1" smtClean="0">
                <a:solidFill>
                  <a:schemeClr val="accent3">
                    <a:lumMod val="50000"/>
                  </a:schemeClr>
                </a:solidFill>
              </a:rPr>
              <a:t>επ</a:t>
            </a:r>
            <a:r>
              <a:rPr lang="en-US" sz="2000" b="1" dirty="0" smtClean="0">
                <a:solidFill>
                  <a:schemeClr val="accent3">
                    <a:lumMod val="50000"/>
                  </a:schemeClr>
                </a:solidFill>
              </a:rPr>
              <a:t>.. </a:t>
            </a:r>
            <a:endParaRPr lang="el-GR" sz="2000" b="1" dirty="0" smtClean="0">
              <a:solidFill>
                <a:schemeClr val="accent3">
                  <a:lumMod val="50000"/>
                </a:schemeClr>
              </a:solidFill>
            </a:endParaRPr>
          </a:p>
          <a:p>
            <a:pPr algn="just"/>
            <a:r>
              <a:rPr lang="en-US" sz="2000" b="1" dirty="0" smtClean="0">
                <a:solidFill>
                  <a:schemeClr val="accent3">
                    <a:lumMod val="50000"/>
                  </a:schemeClr>
                </a:solidFill>
              </a:rPr>
              <a:t>. </a:t>
            </a:r>
            <a:endParaRPr lang="el-GR" sz="2000" b="1" dirty="0" smtClean="0">
              <a:solidFill>
                <a:schemeClr val="accent3">
                  <a:lumMod val="50000"/>
                </a:schemeClr>
              </a:solidFill>
            </a:endParaRPr>
          </a:p>
          <a:p>
            <a:pPr algn="just">
              <a:lnSpc>
                <a:spcPct val="150000"/>
              </a:lnSpc>
            </a:pPr>
            <a:r>
              <a:rPr lang="en-US" dirty="0" smtClean="0"/>
              <a:t>.</a:t>
            </a:r>
            <a:endParaRPr lang="el-GR"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654032"/>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3" name="2 - Θέση περιεχομένου"/>
          <p:cNvSpPr>
            <a:spLocks noGrp="1"/>
          </p:cNvSpPr>
          <p:nvPr>
            <p:ph idx="1"/>
          </p:nvPr>
        </p:nvSpPr>
        <p:spPr>
          <a:xfrm>
            <a:off x="357158" y="1071547"/>
            <a:ext cx="8443914" cy="3929090"/>
          </a:xfrm>
        </p:spPr>
        <p:txBody>
          <a:bodyPr>
            <a:noAutofit/>
          </a:bodyPr>
          <a:lstStyle/>
          <a:p>
            <a:pPr lvl="1" algn="just">
              <a:buNone/>
            </a:pPr>
            <a:r>
              <a:rPr lang="en-US" sz="1800" dirty="0" smtClean="0"/>
              <a:t>	</a:t>
            </a:r>
            <a:r>
              <a:rPr lang="el-GR" sz="2400" dirty="0" smtClean="0"/>
              <a:t>αξιολογήσουμε την πρόοδο, την ορθότητα της κρίσης κατά τη διαδικασία λήψης στρατηγικών αποφάσεων, εάν δηλ. κινούμαστε στη σωστή κατεύθυνση με δεδομένο πάντα ότι το κάθε σύστημα μέτρησης είναι μοναδικό και αφορά στα ιδιαίτερα χαρακτηριστικά του φορέα.</a:t>
            </a:r>
            <a:r>
              <a:rPr lang="en-US" sz="2400" smtClean="0"/>
              <a:t> </a:t>
            </a:r>
            <a:r>
              <a:rPr lang="el-GR" sz="2400" smtClean="0"/>
              <a:t>Το </a:t>
            </a:r>
            <a:r>
              <a:rPr lang="el-GR" sz="2400" dirty="0" smtClean="0"/>
              <a:t>Διανοητικό Κεφάλαιο δεν είναι απλά το άθροισμα των </a:t>
            </a:r>
            <a:r>
              <a:rPr lang="el-GR" sz="2400" dirty="0" err="1" smtClean="0"/>
              <a:t>άϋλων</a:t>
            </a:r>
            <a:r>
              <a:rPr lang="el-GR" sz="2400" dirty="0" smtClean="0"/>
              <a:t> πόρων – </a:t>
            </a:r>
            <a:r>
              <a:rPr lang="el-GR" sz="2400" dirty="0" err="1" smtClean="0"/>
              <a:t>δομικό+ανθρώπινο+σχεσιακό</a:t>
            </a:r>
            <a:r>
              <a:rPr lang="el-GR" sz="2400" dirty="0" smtClean="0"/>
              <a:t> – του οργανισμού, αλλά, η διαχείριση της γνώσης κατά τρόπο που να αξιοποιούνται τα </a:t>
            </a:r>
            <a:r>
              <a:rPr lang="el-GR" sz="2400" dirty="0" err="1" smtClean="0"/>
              <a:t>άϋλα</a:t>
            </a:r>
            <a:r>
              <a:rPr lang="el-GR" sz="2400" dirty="0" smtClean="0"/>
              <a:t> πάγια περιουσιακά στοιχεία του φορέα και να παράγονται αξίες (</a:t>
            </a:r>
            <a:r>
              <a:rPr lang="en-US" sz="2400" dirty="0" smtClean="0"/>
              <a:t>Roberts</a:t>
            </a:r>
            <a:r>
              <a:rPr lang="el-GR" sz="2400" dirty="0" smtClean="0"/>
              <a:t> 1999)</a:t>
            </a:r>
            <a:r>
              <a:rPr lang="en-US" sz="2400" baseline="30000" dirty="0" smtClean="0"/>
              <a:t>12</a:t>
            </a:r>
            <a:r>
              <a:rPr lang="el-GR" sz="2400" dirty="0" smtClean="0"/>
              <a:t>. </a:t>
            </a:r>
          </a:p>
          <a:p>
            <a:pPr lvl="1" algn="just">
              <a:buNone/>
            </a:pPr>
            <a:endParaRPr lang="el-GR" sz="1800" dirty="0" smtClean="0"/>
          </a:p>
        </p:txBody>
      </p:sp>
      <p:sp>
        <p:nvSpPr>
          <p:cNvPr id="4" name="5 - Θέση υποσέλιδου"/>
          <p:cNvSpPr>
            <a:spLocks noGrp="1"/>
          </p:cNvSpPr>
          <p:nvPr>
            <p:ph type="ftr" sz="quarter" idx="11"/>
          </p:nvPr>
        </p:nvSpPr>
        <p:spPr>
          <a:xfrm>
            <a:off x="428596" y="5429264"/>
            <a:ext cx="8501122" cy="1071570"/>
          </a:xfrm>
        </p:spPr>
        <p:txBody>
          <a:bodyPr/>
          <a:lstStyle/>
          <a:p>
            <a:pPr algn="just"/>
            <a:endParaRPr lang="en-US" dirty="0" smtClean="0"/>
          </a:p>
          <a:p>
            <a:pPr algn="just"/>
            <a:r>
              <a:rPr lang="en-US" sz="2000" b="1" dirty="0" smtClean="0">
                <a:solidFill>
                  <a:schemeClr val="accent3">
                    <a:lumMod val="50000"/>
                  </a:schemeClr>
                </a:solidFill>
              </a:rPr>
              <a:t>  12 </a:t>
            </a:r>
            <a:r>
              <a:rPr lang="x-none" sz="2000" b="1" smtClean="0">
                <a:solidFill>
                  <a:schemeClr val="accent3">
                    <a:lumMod val="50000"/>
                  </a:schemeClr>
                </a:solidFill>
              </a:rPr>
              <a:t>Βλ</a:t>
            </a:r>
            <a:r>
              <a:rPr lang="en-US" sz="2000" b="1" dirty="0" smtClean="0">
                <a:solidFill>
                  <a:schemeClr val="accent3">
                    <a:lumMod val="50000"/>
                  </a:schemeClr>
                </a:solidFill>
              </a:rPr>
              <a:t>. Measuring Intangibles To Understand and Improve Innovation Management (</a:t>
            </a:r>
            <a:r>
              <a:rPr lang="en-US" sz="2000" b="1" dirty="0" err="1" smtClean="0">
                <a:solidFill>
                  <a:schemeClr val="accent3">
                    <a:lumMod val="50000"/>
                  </a:schemeClr>
                </a:solidFill>
              </a:rPr>
              <a:t>MERITUM</a:t>
            </a:r>
            <a:r>
              <a:rPr lang="en-US" sz="2000" b="1" dirty="0" smtClean="0">
                <a:solidFill>
                  <a:schemeClr val="accent3">
                    <a:lumMod val="50000"/>
                  </a:schemeClr>
                </a:solidFill>
              </a:rPr>
              <a:t>), Final Report, ibid, </a:t>
            </a:r>
            <a:r>
              <a:rPr lang="x-none" sz="2000" b="1" smtClean="0">
                <a:solidFill>
                  <a:schemeClr val="accent3">
                    <a:lumMod val="50000"/>
                  </a:schemeClr>
                </a:solidFill>
              </a:rPr>
              <a:t>σελ</a:t>
            </a:r>
            <a:r>
              <a:rPr lang="en-US" sz="2000" b="1" dirty="0" smtClean="0">
                <a:solidFill>
                  <a:schemeClr val="accent3">
                    <a:lumMod val="50000"/>
                  </a:schemeClr>
                </a:solidFill>
              </a:rPr>
              <a:t>. 3.</a:t>
            </a:r>
            <a:endParaRPr lang="el-GR" sz="2000" b="1" dirty="0" smtClean="0">
              <a:solidFill>
                <a:schemeClr val="accent3">
                  <a:lumMod val="50000"/>
                </a:schemeClr>
              </a:solidFill>
            </a:endParaRPr>
          </a:p>
          <a:p>
            <a:pPr algn="just"/>
            <a:endParaRPr lang="el-GR" dirty="0" smtClean="0"/>
          </a:p>
          <a:p>
            <a:pPr algn="just"/>
            <a:r>
              <a:rPr lang="en-US" dirty="0" smtClean="0"/>
              <a:t>. </a:t>
            </a:r>
            <a:endParaRPr lang="el-GR" dirty="0" smtClean="0"/>
          </a:p>
          <a:p>
            <a:pPr algn="just">
              <a:lnSpc>
                <a:spcPct val="150000"/>
              </a:lnSpc>
            </a:pPr>
            <a:r>
              <a:rPr lang="en-US" dirty="0" smtClean="0"/>
              <a:t>.</a:t>
            </a:r>
            <a:endParaRPr lang="el-G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a:xfrm>
            <a:off x="457200" y="274638"/>
            <a:ext cx="8229600" cy="868346"/>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sp>
        <p:nvSpPr>
          <p:cNvPr id="7" name="6 - Θέση περιεχομένου"/>
          <p:cNvSpPr>
            <a:spLocks noGrp="1"/>
          </p:cNvSpPr>
          <p:nvPr>
            <p:ph idx="1"/>
          </p:nvPr>
        </p:nvSpPr>
        <p:spPr>
          <a:xfrm>
            <a:off x="457200" y="1214422"/>
            <a:ext cx="8472518" cy="4911741"/>
          </a:xfrm>
        </p:spPr>
        <p:txBody>
          <a:bodyPr>
            <a:normAutofit/>
          </a:bodyPr>
          <a:lstStyle/>
          <a:p>
            <a:pPr>
              <a:buNone/>
            </a:pPr>
            <a:r>
              <a:rPr lang="el-GR" sz="2400" b="1" i="1" dirty="0" smtClean="0"/>
              <a:t>	Πού </a:t>
            </a:r>
            <a:r>
              <a:rPr lang="el-GR" sz="2400" b="1" i="1" dirty="0"/>
              <a:t>βασίζεται η Διοίκηση μέσω Στόχων</a:t>
            </a:r>
            <a:r>
              <a:rPr lang="el-GR" sz="2400" b="1" i="1" dirty="0" smtClean="0"/>
              <a:t>;</a:t>
            </a:r>
          </a:p>
          <a:p>
            <a:pPr>
              <a:buNone/>
            </a:pPr>
            <a:endParaRPr lang="el-GR" sz="2400" dirty="0"/>
          </a:p>
          <a:p>
            <a:pPr algn="just">
              <a:buNone/>
            </a:pPr>
            <a:r>
              <a:rPr lang="el-GR" sz="2400" dirty="0" smtClean="0"/>
              <a:t>	Η </a:t>
            </a:r>
            <a:r>
              <a:rPr lang="el-GR" sz="2400" dirty="0"/>
              <a:t>Διοίκηση μέσω Στόχων βασίζεται στην ενεργοποίηση του ανθρώπινου παράγοντα σε όλα τα ιεραρχικά επίπεδα μιας υπηρεσίας. Συνίσταται στον προσδιορισμό σαφώς καθορισμένων επιδιώξεων/επιδόσεων στα κορυφαία ιεραρχικά κλιμάκια κάθε υπηρεσίας για να επιμεριστούν, στη συνέχεια υπό μορφή εξειδικευμένων δράσεων στα κατώτερα ιεραρχικά επίπεδα. </a:t>
            </a:r>
            <a:r>
              <a:rPr lang="el-GR" sz="2400" dirty="0" err="1"/>
              <a:t>Γι΄</a:t>
            </a:r>
            <a:r>
              <a:rPr lang="el-GR" sz="2400" dirty="0"/>
              <a:t> αυτό συνηθίζουμε να λέμε ότι οι στόχοι καθορίζονται «εκ των άνω» και υλοποιούνται με αντίστροφη φορά.</a:t>
            </a:r>
          </a:p>
          <a:p>
            <a:endParaRPr lang="el-GR"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928694"/>
          </a:xfrm>
        </p:spPr>
        <p:txBody>
          <a:bodyPr>
            <a:noAutofit/>
          </a:bodyPr>
          <a:lstStyle/>
          <a:p>
            <a:r>
              <a:rPr lang="el-GR" sz="2000" b="1" dirty="0" smtClean="0">
                <a:solidFill>
                  <a:schemeClr val="accent6">
                    <a:lumMod val="50000"/>
                  </a:schemeClr>
                </a:solidFill>
              </a:rPr>
              <a:t>ΤΑΤΙΑΝΑ ΛΑΣΚΑΡΗ/ΠΡΟΪΣΤΑΜΕΝΗ ΤΜΗΜΑΤΟΣ ΕΡΕΥΝΩΝ &amp; ΜΕΤΡΗΣΕΩΝ ΑΠΟΔΟΤΙΚΟΤΗΤΑΣ/ΔΙΠΑ/ΥΔΙΜΗΔ/</a:t>
            </a:r>
            <a:r>
              <a:rPr lang="el-GR" sz="2000" b="1" dirty="0" err="1" smtClean="0">
                <a:solidFill>
                  <a:schemeClr val="accent6">
                    <a:lumMod val="50000"/>
                  </a:schemeClr>
                </a:solidFill>
              </a:rPr>
              <a:t>t.laskari@ydmed.gov.gr</a:t>
            </a:r>
            <a:endParaRPr lang="el-GR" sz="2000" dirty="0">
              <a:solidFill>
                <a:schemeClr val="accent6">
                  <a:lumMod val="50000"/>
                </a:schemeClr>
              </a:solidFill>
            </a:endParaRPr>
          </a:p>
        </p:txBody>
      </p:sp>
      <p:graphicFrame>
        <p:nvGraphicFramePr>
          <p:cNvPr id="4" name="3 - Θέση περιεχομένου"/>
          <p:cNvGraphicFramePr>
            <a:graphicFrameLocks noGrp="1"/>
          </p:cNvGraphicFramePr>
          <p:nvPr>
            <p:ph idx="1"/>
          </p:nvPr>
        </p:nvGraphicFramePr>
        <p:xfrm>
          <a:off x="457200" y="1214422"/>
          <a:ext cx="8229600" cy="49117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000108"/>
          </a:xfrm>
        </p:spPr>
        <p:txBody>
          <a:bodyPr>
            <a:normAutofit fontScale="90000"/>
          </a:bodyPr>
          <a:lstStyle/>
          <a:p>
            <a:r>
              <a:rPr lang="el-GR" b="1" dirty="0"/>
              <a:t> </a:t>
            </a:r>
            <a:r>
              <a:rPr lang="el-GR" sz="2200" b="1" dirty="0" smtClean="0">
                <a:solidFill>
                  <a:schemeClr val="accent6">
                    <a:lumMod val="50000"/>
                  </a:schemeClr>
                </a:solidFill>
              </a:rPr>
              <a:t>ΤΑΤΙΑΝΑ ΛΑΣΚΑΡΗ/ΠΡΟΪΣΤΑΜΕΝΗ ΤΜΗΜΑΤΟΣ ΕΡΕΥΝΩΝ &amp; ΜΕΤΡΗΣΕΩΝ ΑΠΟΔΟΤΙΚΟΤΗΤΑΣ/ΔΙΠΑ/ΥΔΙΜΗΔ/t. </a:t>
            </a:r>
            <a:r>
              <a:rPr lang="el-GR" sz="2200" b="1" dirty="0" err="1" smtClean="0">
                <a:solidFill>
                  <a:schemeClr val="accent6">
                    <a:lumMod val="50000"/>
                  </a:schemeClr>
                </a:solidFill>
              </a:rPr>
              <a:t>laskari@ydmed.gov.gr</a:t>
            </a:r>
            <a:endParaRPr lang="el-GR" sz="2200" dirty="0">
              <a:solidFill>
                <a:schemeClr val="accent6">
                  <a:lumMod val="50000"/>
                </a:schemeClr>
              </a:solidFill>
            </a:endParaRPr>
          </a:p>
        </p:txBody>
      </p:sp>
      <p:sp>
        <p:nvSpPr>
          <p:cNvPr id="3" name="2 - Θέση περιεχομένου"/>
          <p:cNvSpPr>
            <a:spLocks noGrp="1"/>
          </p:cNvSpPr>
          <p:nvPr>
            <p:ph idx="1"/>
          </p:nvPr>
        </p:nvSpPr>
        <p:spPr>
          <a:xfrm>
            <a:off x="457200" y="980728"/>
            <a:ext cx="8472518" cy="5448668"/>
          </a:xfrm>
        </p:spPr>
        <p:txBody>
          <a:bodyPr>
            <a:normAutofit lnSpcReduction="10000"/>
          </a:bodyPr>
          <a:lstStyle/>
          <a:p>
            <a:pPr algn="just">
              <a:buNone/>
            </a:pPr>
            <a:r>
              <a:rPr lang="el-GR" sz="2200" dirty="0" smtClean="0"/>
              <a:t>	Ωστόσο, ο προσδιορισμός της </a:t>
            </a:r>
            <a:r>
              <a:rPr lang="el-GR" sz="2200" dirty="0" err="1" smtClean="0"/>
              <a:t>στοχοθεσίας</a:t>
            </a:r>
            <a:r>
              <a:rPr lang="el-GR" sz="2200" dirty="0" smtClean="0"/>
              <a:t> δεν γίνεται αυθαίρετα. Σε κάθε επίπεδο, το προσωπικό (προϊστάμενος και υφιστάμενοι) δεσμεύονται για την υλοποίηση συγκεκριμένων ενεργειών και την επιδίωξη συγκεκριμένων (ποσοτικά και ποιοτικά) αποτελεσμάτων ορισμένου χρόνου. Στη βάση αυτών των συμφωνιών βρίσκονται οι στόχοι που πρέπει να επιτευχθούν, οι πόροι που απαιτούνται και ο τρόπος εξεύρεσης αυτών, οι κανόνες ευθύνης και ελέγχου, καθώς και τα περιθώρια δράσης και λήψης αποφάσεων των υπεύθυνων υλοποίησης. Ειδικότερα, οι στόχοι τίθενται στα ορθά πλαίσια όταν είναι:</a:t>
            </a:r>
          </a:p>
          <a:p>
            <a:pPr lvl="1"/>
            <a:r>
              <a:rPr lang="el-GR" sz="2200" dirty="0" smtClean="0"/>
              <a:t>Συγκεκριμένοι </a:t>
            </a:r>
            <a:r>
              <a:rPr lang="en-US" sz="2200" dirty="0" smtClean="0"/>
              <a:t>             </a:t>
            </a:r>
            <a:r>
              <a:rPr lang="el-GR" sz="2200" dirty="0"/>
              <a:t>(</a:t>
            </a:r>
            <a:r>
              <a:rPr lang="en-US" sz="2200" b="1" dirty="0"/>
              <a:t>S</a:t>
            </a:r>
            <a:r>
              <a:rPr lang="en-US" sz="2200" dirty="0"/>
              <a:t>pecific)</a:t>
            </a:r>
            <a:endParaRPr lang="el-GR" sz="2200" dirty="0"/>
          </a:p>
          <a:p>
            <a:pPr lvl="1"/>
            <a:r>
              <a:rPr lang="el-GR" sz="2200" dirty="0"/>
              <a:t>Μετρήσιμοι</a:t>
            </a:r>
            <a:r>
              <a:rPr lang="en-US" sz="2200" dirty="0"/>
              <a:t>            </a:t>
            </a:r>
            <a:r>
              <a:rPr lang="en-US" sz="2200" dirty="0" smtClean="0"/>
              <a:t>      </a:t>
            </a:r>
            <a:r>
              <a:rPr lang="en-US" sz="2200" dirty="0"/>
              <a:t>(</a:t>
            </a:r>
            <a:r>
              <a:rPr lang="en-US" sz="2200" b="1" dirty="0"/>
              <a:t>M</a:t>
            </a:r>
            <a:r>
              <a:rPr lang="en-US" sz="2200" dirty="0"/>
              <a:t>easurable)</a:t>
            </a:r>
            <a:endParaRPr lang="el-GR" sz="2200" dirty="0"/>
          </a:p>
          <a:p>
            <a:pPr lvl="1"/>
            <a:r>
              <a:rPr lang="el-GR" sz="2200" dirty="0"/>
              <a:t>Συμφωνημένοι</a:t>
            </a:r>
            <a:r>
              <a:rPr lang="en-US" sz="2200" dirty="0"/>
              <a:t>        </a:t>
            </a:r>
            <a:r>
              <a:rPr lang="en-US" sz="2200" dirty="0" smtClean="0"/>
              <a:t>    </a:t>
            </a:r>
            <a:r>
              <a:rPr lang="en-US" sz="2200" dirty="0"/>
              <a:t>(</a:t>
            </a:r>
            <a:r>
              <a:rPr lang="en-US" sz="2200" b="1" dirty="0"/>
              <a:t>A</a:t>
            </a:r>
            <a:r>
              <a:rPr lang="en-US" sz="2200" dirty="0"/>
              <a:t>greed)</a:t>
            </a:r>
            <a:endParaRPr lang="el-GR" sz="2200" dirty="0"/>
          </a:p>
          <a:p>
            <a:pPr lvl="1"/>
            <a:r>
              <a:rPr lang="el-GR" sz="2200" dirty="0"/>
              <a:t>Ρεαλιστικοί και</a:t>
            </a:r>
            <a:r>
              <a:rPr lang="en-US" sz="2200" dirty="0"/>
              <a:t>       </a:t>
            </a:r>
            <a:r>
              <a:rPr lang="en-US" sz="2200" dirty="0" smtClean="0"/>
              <a:t>     </a:t>
            </a:r>
            <a:r>
              <a:rPr lang="en-US" sz="2200" dirty="0"/>
              <a:t>(</a:t>
            </a:r>
            <a:r>
              <a:rPr lang="en-US" sz="2200" b="1" dirty="0"/>
              <a:t>R</a:t>
            </a:r>
            <a:r>
              <a:rPr lang="en-US" sz="2200" dirty="0"/>
              <a:t>ealistic)</a:t>
            </a:r>
            <a:endParaRPr lang="el-GR" sz="2200" dirty="0"/>
          </a:p>
          <a:p>
            <a:pPr lvl="1"/>
            <a:r>
              <a:rPr lang="el-GR" sz="2200" dirty="0"/>
              <a:t>Πραγματοποιήσιμοι</a:t>
            </a:r>
            <a:r>
              <a:rPr lang="en-US" sz="2200" dirty="0"/>
              <a:t>  (</a:t>
            </a:r>
            <a:r>
              <a:rPr lang="en-US" sz="2200" b="1" dirty="0"/>
              <a:t>T</a:t>
            </a:r>
            <a:r>
              <a:rPr lang="en-US" sz="2200" dirty="0"/>
              <a:t>imed).</a:t>
            </a:r>
            <a:endParaRPr lang="el-GR" sz="2200" dirty="0"/>
          </a:p>
          <a:p>
            <a:pPr algn="just"/>
            <a:endParaRPr lang="el-GR"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401080" cy="6643710"/>
          </a:xfrm>
        </p:spPr>
        <p:txBody>
          <a:bodyPr>
            <a:normAutofit lnSpcReduction="10000"/>
          </a:bodyPr>
          <a:lstStyle/>
          <a:p>
            <a:pPr algn="just">
              <a:buNone/>
            </a:pPr>
            <a:r>
              <a:rPr lang="el-GR" sz="2200" b="1" dirty="0" smtClean="0"/>
              <a:t>	</a:t>
            </a:r>
            <a:r>
              <a:rPr lang="el-GR" sz="2400" b="1" i="1" dirty="0" smtClean="0"/>
              <a:t>Ποια  </a:t>
            </a:r>
            <a:r>
              <a:rPr lang="el-GR" sz="2400" b="1" i="1" dirty="0"/>
              <a:t>η  διαδικασία καθορισμού των στόχων;</a:t>
            </a:r>
            <a:r>
              <a:rPr lang="el-GR" sz="2400" b="1" dirty="0"/>
              <a:t> </a:t>
            </a:r>
            <a:endParaRPr lang="el-GR" sz="2400" dirty="0"/>
          </a:p>
          <a:p>
            <a:pPr algn="just">
              <a:buNone/>
            </a:pPr>
            <a:r>
              <a:rPr lang="el-GR" sz="2400" dirty="0" smtClean="0"/>
              <a:t>	Σύμφωνα </a:t>
            </a:r>
            <a:r>
              <a:rPr lang="el-GR" sz="2400" dirty="0"/>
              <a:t>με τις διατάξεις του άρθρου 3 παρ. 2 του ν. 3230/2004 «</a:t>
            </a:r>
            <a:r>
              <a:rPr lang="el-GR" sz="2400" i="1" dirty="0"/>
              <a:t>σε κάθε ιεραρχικό επίπεδο οι στόχοι καθορίζονται και αποτυπώνονται σε συγκεκριμένο πρόγραμμα δράσης κατόπιν συνεργασίας και συμφωνίας μεταξύ προϊσταμένου και </a:t>
            </a:r>
            <a:r>
              <a:rPr lang="el-GR" sz="2400" i="1" dirty="0" err="1"/>
              <a:t>υφισταμένων…….Κάθε</a:t>
            </a:r>
            <a:r>
              <a:rPr lang="el-GR" sz="2400" i="1" dirty="0"/>
              <a:t> στόχος αναλύεται σε συγκεκριμένες ενέργειες, που  η υλοποίησή τους είναι χρονικά προσδιορισμένη</a:t>
            </a:r>
            <a:r>
              <a:rPr lang="el-GR" sz="2400" dirty="0"/>
              <a:t>». Κατ’ αυτόν τον τρόπο, οι ποσοτικοί και ποιοτικοί στόχοι τίθενται μετά από συνεννόηση και συμφωνία κάθε υπαλλήλου με τον προϊστάμενό του και μέσω αυτού με την πολιτική και διοικητική ηγεσία του κάθε φορέα και παρακολουθούνται τόσο από αυτούς τους ίδιους και τους προϊσταμένους τους, όσο και από τις Μονάδες Αποδοτικότητας – Αποτελεσματικότητας και όπου δεν υφίστανται τέτοιες μονάδες από τις Διευθύνσεις Διοικητικού –  Προσωπικού των Υπηρεσιών (αναλυτικά για τη Μεθοδολογία </a:t>
            </a:r>
            <a:r>
              <a:rPr lang="el-GR" sz="2400" dirty="0" err="1" smtClean="0"/>
              <a:t>Στοχοθεσίας</a:t>
            </a:r>
            <a:r>
              <a:rPr lang="el-GR" sz="2400" dirty="0"/>
              <a:t> </a:t>
            </a:r>
            <a:r>
              <a:rPr lang="el-GR" sz="2400" dirty="0" smtClean="0"/>
              <a:t>βλ</a:t>
            </a:r>
            <a:r>
              <a:rPr lang="el-GR" sz="2400" dirty="0"/>
              <a:t>. εγκύκλιο </a:t>
            </a:r>
            <a:r>
              <a:rPr lang="el-GR" sz="2400" dirty="0" err="1"/>
              <a:t>ΔΙΠΑ</a:t>
            </a:r>
            <a:r>
              <a:rPr lang="el-GR" sz="2400" dirty="0"/>
              <a:t>  </a:t>
            </a:r>
            <a:r>
              <a:rPr lang="el-GR" sz="2400" dirty="0" err="1"/>
              <a:t>α.π</a:t>
            </a:r>
            <a:r>
              <a:rPr lang="el-GR" sz="2400" dirty="0"/>
              <a:t>..: ΔΙΠΑ/Φ.4/οικ.26397/27.12.2005, αναρτημένη στο διαδικτυακό τόπο </a:t>
            </a:r>
            <a:r>
              <a:rPr lang="en-US" sz="2400" dirty="0"/>
              <a:t>www</a:t>
            </a:r>
            <a:r>
              <a:rPr lang="el-GR" sz="2400" dirty="0"/>
              <a:t>.</a:t>
            </a:r>
            <a:r>
              <a:rPr lang="en-US" sz="2400" dirty="0" err="1"/>
              <a:t>gspa</a:t>
            </a:r>
            <a:r>
              <a:rPr lang="el-GR" sz="2400" dirty="0"/>
              <a:t>.</a:t>
            </a:r>
            <a:r>
              <a:rPr lang="en-US" sz="2400" dirty="0" err="1"/>
              <a:t>gr</a:t>
            </a:r>
            <a:r>
              <a:rPr lang="el-GR" sz="2400" dirty="0"/>
              <a:t>/Δημόσια Διοίκηση/Εκσυγχρονισμός/</a:t>
            </a:r>
            <a:r>
              <a:rPr lang="el-GR" sz="2400" dirty="0" err="1"/>
              <a:t>ΔΙΠΑ</a:t>
            </a:r>
            <a:r>
              <a:rPr lang="el-GR" sz="2400" dirty="0"/>
              <a:t>).</a:t>
            </a:r>
          </a:p>
          <a:p>
            <a:endParaRPr lang="el-GR"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472518" cy="6357982"/>
          </a:xfrm>
        </p:spPr>
        <p:txBody>
          <a:bodyPr>
            <a:noAutofit/>
          </a:bodyPr>
          <a:lstStyle/>
          <a:p>
            <a:pPr algn="just">
              <a:buNone/>
            </a:pPr>
            <a:r>
              <a:rPr lang="el-GR" sz="2400" b="1" dirty="0" smtClean="0"/>
              <a:t>	</a:t>
            </a:r>
            <a:r>
              <a:rPr lang="el-GR" sz="2400" b="1" i="1" dirty="0" smtClean="0"/>
              <a:t>Ποιος </a:t>
            </a:r>
            <a:r>
              <a:rPr lang="el-GR" sz="2400" b="1" i="1" dirty="0"/>
              <a:t>ο τύπος της Συμφωνίας </a:t>
            </a:r>
            <a:r>
              <a:rPr lang="el-GR" sz="2400" b="1" i="1" dirty="0" err="1"/>
              <a:t>Στοχοθεσίας</a:t>
            </a:r>
            <a:r>
              <a:rPr lang="el-GR" sz="2400" b="1" i="1" dirty="0"/>
              <a:t>;</a:t>
            </a:r>
            <a:r>
              <a:rPr lang="el-GR" sz="2400" b="1" dirty="0"/>
              <a:t> </a:t>
            </a:r>
          </a:p>
          <a:p>
            <a:pPr algn="just">
              <a:buNone/>
            </a:pPr>
            <a:r>
              <a:rPr lang="el-GR" sz="2400" dirty="0" smtClean="0"/>
              <a:t>	</a:t>
            </a:r>
            <a:r>
              <a:rPr lang="x-none" sz="2400" smtClean="0"/>
              <a:t>Σύμφωνα </a:t>
            </a:r>
            <a:r>
              <a:rPr lang="x-none" sz="2400"/>
              <a:t>με τις διατάξεις του άρθρου 3 παρ. παρ. 3 του  ν. 3230/04 </a:t>
            </a:r>
            <a:r>
              <a:rPr lang="x-none" sz="2400" i="1"/>
              <a:t>«..η συμφωνία για τον προσδιορισμό των στόχων περιβάλλεται τον τύπο απόφασης, που εκδίδεται από το κατά περίπτωση αρμόδιο όργανο διοίκησης και προσυπογράφεται από τους προϊσταμένους των Γενικών Διευθύνσεων ή των Διευθύνσεων όπου  δεν υφίστανται Γενικές Διευθύνσεις………Η απόφαση Στοχοθεσίας κοινοποιείται  σε όλο το προσωπικό του φορέα, έτσι  ώστε όλοι να είναι ενήμεροι για το σύνολο των επιδιωκόμενων στόχων και το χρόνο υλοποίησης…»</a:t>
            </a:r>
            <a:r>
              <a:rPr lang="x-none" sz="2400"/>
              <a:t>. Επιπλέον, σύμφωνα προς τις διατάξεις του ν. 3861/2010 (ΦΕΚ 112/Α/13-7-2010) «Ενίσχυση της διαφάνειας με την υποχρεωτική ανάρτηση νόμων και πράξεων των κυβερνητικών, διοικητικών και αυτοδιοικητικών οργάνων στο διαδίκτυο Πρόγραμμα Διαύγεια και άλλες διατάξεις» η απόφαση για τη Στοχοθεσία αναρτάται στο διαδικτυακό τόπο του προγράμματος Διαύγεια ( άρ. 2  παρ. 4 περ. </a:t>
            </a:r>
            <a:r>
              <a:rPr lang="en-US" sz="2400" dirty="0" smtClean="0"/>
              <a:t>4 &amp; </a:t>
            </a:r>
            <a:r>
              <a:rPr lang="x-none" sz="2400" smtClean="0"/>
              <a:t>5 </a:t>
            </a:r>
            <a:r>
              <a:rPr lang="x-none" sz="2400"/>
              <a:t>του ν. 3861/2010).</a:t>
            </a:r>
            <a:r>
              <a:rPr lang="el-GR" sz="2400" dirty="0" smtClean="0"/>
              <a:t> </a:t>
            </a:r>
            <a:r>
              <a:rPr lang="el-GR" sz="2200" dirty="0"/>
              <a:t> </a:t>
            </a:r>
          </a:p>
          <a:p>
            <a:endParaRPr lang="el-GR" sz="20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617</TotalTime>
  <Words>1933</Words>
  <Application>Microsoft Office PowerPoint</Application>
  <PresentationFormat>Προβολή στην οθόνη (4:3)</PresentationFormat>
  <Paragraphs>358</Paragraphs>
  <Slides>47</Slides>
  <Notes>10</Notes>
  <HiddenSlides>0</HiddenSlides>
  <MMClips>0</MMClips>
  <ScaleCrop>false</ScaleCrop>
  <HeadingPairs>
    <vt:vector size="4" baseType="variant">
      <vt:variant>
        <vt:lpstr>Θέμα</vt:lpstr>
      </vt:variant>
      <vt:variant>
        <vt:i4>1</vt:i4>
      </vt:variant>
      <vt:variant>
        <vt:lpstr>Τίτλοι διαφανειών</vt:lpstr>
      </vt:variant>
      <vt:variant>
        <vt:i4>47</vt:i4>
      </vt:variant>
    </vt:vector>
  </HeadingPairs>
  <TitlesOfParts>
    <vt:vector size="48" baseType="lpstr">
      <vt:lpstr>Θέμα του Office</vt:lpstr>
      <vt:lpstr>Παρουσίαση του PowerPoint</vt:lpstr>
      <vt:lpstr>Παρουσίαση του PowerPoint</vt:lpstr>
      <vt:lpstr>Παρουσίαση του PowerPoint</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ΑΠΟΔΟΤΙΚΟΤΗΤΑΣ/ΔΙΠΑ/ΥΔΙΜΗΔ/t.laskari@ydmed.gov.gr</vt:lpstr>
      <vt:lpstr> ΤΑΤΙΑΝΑ ΛΑΣΚΑΡΗ/ΠΡΟΪΣΤΑΜΕΝΗ ΤΜΗΜΑΤΟΣ ΕΡΕΥΝΩΝ &amp; ΜΕΤΡΗΣΕΩΝ ΑΠΟΔΟΤΙΚΟΤΗΤΑΣ/ΔΙΠΑ/ΥΔΙΜΗΔ/t. laskari@ydmed.gov.gr</vt:lpstr>
      <vt:lpstr>Παρουσίαση του PowerPoint</vt:lpstr>
      <vt:lpstr>Παρουσίαση του PowerPoint</vt:lpstr>
      <vt:lpstr> ΤΑΤΙΑΝΑ ΛΑΣΚΑΡΗ/ΠΡΟΪΣΤΑΜΕΝΗ ΤΜΗΜΑΤΟΣ ΕΡΕΥΝΩΝ &amp; ΜΕΤΡΗΣΕΩΝ ΑΠΟΔΟΤΙΚΟΤΗΤΑΣ/ΔΙΠΑ/ΥΔΙΜΗΔ/t.laskari@ydmed.gov.gr</vt:lpstr>
      <vt:lpstr> ΤΑΤΙΑΝΑ ΛΑΣΚΑΡΗ/ΠΡΟΪΣΤΑΜΕΝΗ ΤΜΗΜΑΤΟΣ ΕΡΕΥΝΩΝ &amp; ΜΕΤΡΗΣΕΩΝ ΑΠΟΔΟΤΙΚΟΤΗΤΑΣ/ΔΙΠΑ/ΥΔΙΜΗΔ/t.laskari@ydmed.gov.gr</vt:lpstr>
      <vt:lpstr>Παρουσίαση του PowerPoint</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ΑΠΟΔΟΤΙΚΟΤΗΤΑΣ/ΔΙΠΑ/ΥΔΙΜΗΔ/t.laskari@ydmed.gov.gr</vt:lpstr>
      <vt:lpstr>Παρουσίαση του PowerPoint</vt:lpstr>
      <vt:lpstr> ΤΑΤΙΑΝΑ ΛΑΣΚΑΡΗ/ΠΡΟΪΣΤΑΜΕΝΗ ΤΜΗΜΑΤΟΣ ΕΡΕΥΝΩΝ &amp; ΜΕΤΡΗΣΕΩΝ ΑΠΟΔΟΤΙΚΟΤΗΤΑΣ/ΔΙΠΑ/ΥΔΙΜΗΔ/t.laskari@ydmed.gov.gr</vt:lpstr>
      <vt:lpstr> ΤΑΤΙΑΝΑ ΛΑΣΚΑΡΗ/ΠΡΟΪΣΤΑΜΕΝΗ ΤΜΗΜΑΤΟΣ ΕΡΕΥΝΩΝ &amp; ΜΕΤΡΗΣΕΩΝ ΑΠΟΔΟΤΙΚΟΤΗΤΑΣ/ΔΙΠΑ/ΥΔΙΜΗΔ/t.laskari@ydmed.gov.gr</vt:lpstr>
      <vt:lpstr> ΤΑΤΙΑΝΑ ΛΑΣΚΑΡΗ/ΠΡΟΪΣΤΑΜΕΝΗ ΤΜΗΜΑΤΟΣ ΕΡΕΥΝΩΝ &amp; ΜΕΤΡΗΣΕΩΝ ΑΠΟΔΟΤΙΚΟΤΗΤΑΣ/ΔΙΠΑ/ΥΔΙΜΗΔ/t.laskari@ydmed.gov.gr</vt:lpstr>
      <vt:lpstr>Παρουσίαση του PowerPoint</vt:lpstr>
      <vt:lpstr>Παρουσίαση του PowerPoint</vt:lpstr>
      <vt:lpstr>Παρουσίαση του PowerPoint</vt:lpstr>
      <vt:lpstr>Παρουσίαση του PowerPoint</vt:lpstr>
      <vt:lpstr> ΤΑΤΙΑΝΑ ΛΑΣΚΑΡΗ/ΠΡΟΪΣΤΑΜΕΝΗ ΤΜΗΜΑΤΟΣ ΕΡΕΥΝΩΝ &amp; ΜΕΤΡΗΣΕΩΝ ΑΠΟΔΟΤΙΚΟΤΗΤΑΣ/ΔΙΠΑ/ΥΔΙΜΗΔ/t.laskari@ydmed.gov.gr</vt:lpstr>
      <vt:lpstr>Παρουσίαση του PowerPoint</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ΑΠΟΔΟΤΙΚΟΤΗΤΑΣ/ΔΙΠΑ/ΥΔΙΜΗΔ/t.laskari@ydmed.gov.gr</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ΤΑΤΙΑΝΑ ΛΑΣΚΑΡΗ/ΠΡΟΪΣΤΑΜΕΝΗ ΤΜΗΜΑΤΟΣ ΕΡΕΥΝΩΝ &amp; ΜΕΤΡΗΣΕΩΝ ΑΠΟΔΟΤΙΚΟΤΗΤΑΣ/ΔΙΠΑ/ΥΔΙΜΗΔ/t.laskari@ydmed.gov.gr</vt:lpstr>
      <vt:lpstr>Παρουσίαση του PowerPoint</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ΑΠΟΔΟΤΙΚΟΤΗΤΑΣ/ΔΙΠΑ/ΥΔΙΜΗΔ/t.laskari@ydmed.gov.gr</vt:lpstr>
      <vt:lpstr>Παρουσίαση του PowerPoint</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ΑΠΟΔΟΤΙΚΟΤΗΤΑΣ/ΔΙΠΑ/ΥΔΙΜΗΔ/t.laskari@ydmed.gov.gr</vt:lpstr>
      <vt:lpstr>ΤΑΤΙΑΝΑ ΛΑΣΚΑΡΗ/ΠΡΟΪΣΤΑΜΕΝΗ ΤΜΗΜΑΤΟΣ ΕΡΕΥΝΩΝ &amp; ΜΕΤΡΗΣΕΩΝ ΑΠΟΔΟΤΙΚΟΤΗΤΑΣ/ΔΙΠΑ/ΥΔΙΜΗΔ/t. laskari@ydmed.gov.gr</vt:lpstr>
      <vt:lpstr>Παρουσίαση του PowerPoint</vt:lpstr>
      <vt:lpstr>ΤΑΤΙΑΝΑ ΛΑΣΚΑΡΗ/ΠΡΟΪΣΤΑΜΕΝΗ ΤΜΗΜΑΤΟΣ ΕΡΕΥΝΩΝ &amp; ΜΕΤΡΗΣΕΩΝ ΑΠΟΔΟΤΙΚΟΤΗΤΑΣ/ΔΙΠΑ/ΥΔΙΜΗΔ/t.laskari@ydmed.gov.gr</vt:lpstr>
      <vt:lpstr>Παρουσίαση του PowerPoint</vt:lpstr>
      <vt:lpstr>ΤΑΤΙΑΝΑ ΛΑΣΚΑΡΗ/ΠΡΟΪΣΤΑΜΕΝΗ ΤΜΗΜΑΤΟΣ ΕΡΕΥΝΩΝ &amp; ΜΕΤΡΗΣΕΩΝ ΑΠΟΔΟΤΙΚΟΤΗΤΑΣ/ΔΙΠΑ/ΥΔΙΜΗΔ/t. laskari@ydmed.gov.gr</vt:lpstr>
      <vt:lpstr>ΤΑΤΙΑΝΑ ΛΑΣΚΑΡΗ/ΠΡΟΪΣΤΑΜΕΝΗ ΤΜΗΜΑΤΟΣ ΕΡΕΥΝΩΝ &amp; ΜΕΤΡΗΣΕΩΝ ΑΠΟΔΟΤΙΚΟΤΗΤΑΣ/ΔΙΠΑ/ΥΔΙΜΗΔ/t.laskari@ydmed.gov.gr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ΣΠΥΡΟΣ</dc:creator>
  <cp:lastModifiedBy>Victoria Kalogirou</cp:lastModifiedBy>
  <cp:revision>199</cp:revision>
  <dcterms:created xsi:type="dcterms:W3CDTF">2012-12-08T19:20:30Z</dcterms:created>
  <dcterms:modified xsi:type="dcterms:W3CDTF">2013-05-09T07:36:10Z</dcterms:modified>
</cp:coreProperties>
</file>